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03" r:id="rId1"/>
  </p:sldMasterIdLst>
  <p:notesMasterIdLst>
    <p:notesMasterId r:id="rId99"/>
  </p:notesMasterIdLst>
  <p:sldIdLst>
    <p:sldId id="485" r:id="rId2"/>
    <p:sldId id="603" r:id="rId3"/>
    <p:sldId id="258" r:id="rId4"/>
    <p:sldId id="600" r:id="rId5"/>
    <p:sldId id="601" r:id="rId6"/>
    <p:sldId id="598" r:id="rId7"/>
    <p:sldId id="599" r:id="rId8"/>
    <p:sldId id="602" r:id="rId9"/>
    <p:sldId id="271" r:id="rId10"/>
    <p:sldId id="275" r:id="rId11"/>
    <p:sldId id="277" r:id="rId12"/>
    <p:sldId id="278" r:id="rId13"/>
    <p:sldId id="276" r:id="rId14"/>
    <p:sldId id="279" r:id="rId15"/>
    <p:sldId id="280" r:id="rId16"/>
    <p:sldId id="281" r:id="rId17"/>
    <p:sldId id="634" r:id="rId18"/>
    <p:sldId id="628" r:id="rId19"/>
    <p:sldId id="607" r:id="rId20"/>
    <p:sldId id="629" r:id="rId21"/>
    <p:sldId id="630" r:id="rId22"/>
    <p:sldId id="631" r:id="rId23"/>
    <p:sldId id="632" r:id="rId24"/>
    <p:sldId id="613" r:id="rId25"/>
    <p:sldId id="614" r:id="rId26"/>
    <p:sldId id="618" r:id="rId27"/>
    <p:sldId id="619" r:id="rId28"/>
    <p:sldId id="621" r:id="rId29"/>
    <p:sldId id="622" r:id="rId30"/>
    <p:sldId id="624" r:id="rId31"/>
    <p:sldId id="633" r:id="rId32"/>
    <p:sldId id="617" r:id="rId33"/>
    <p:sldId id="636" r:id="rId34"/>
    <p:sldId id="558" r:id="rId35"/>
    <p:sldId id="559" r:id="rId36"/>
    <p:sldId id="560" r:id="rId37"/>
    <p:sldId id="561" r:id="rId38"/>
    <p:sldId id="562" r:id="rId39"/>
    <p:sldId id="565" r:id="rId40"/>
    <p:sldId id="566" r:id="rId41"/>
    <p:sldId id="567" r:id="rId42"/>
    <p:sldId id="665" r:id="rId43"/>
    <p:sldId id="570" r:id="rId44"/>
    <p:sldId id="571" r:id="rId45"/>
    <p:sldId id="572" r:id="rId46"/>
    <p:sldId id="576" r:id="rId47"/>
    <p:sldId id="577" r:id="rId48"/>
    <p:sldId id="578" r:id="rId49"/>
    <p:sldId id="579" r:id="rId50"/>
    <p:sldId id="580" r:id="rId51"/>
    <p:sldId id="581" r:id="rId52"/>
    <p:sldId id="637" r:id="rId53"/>
    <p:sldId id="638" r:id="rId54"/>
    <p:sldId id="639" r:id="rId55"/>
    <p:sldId id="640" r:id="rId56"/>
    <p:sldId id="643" r:id="rId57"/>
    <p:sldId id="644" r:id="rId58"/>
    <p:sldId id="645" r:id="rId59"/>
    <p:sldId id="649" r:id="rId60"/>
    <p:sldId id="651" r:id="rId61"/>
    <p:sldId id="652" r:id="rId62"/>
    <p:sldId id="650" r:id="rId63"/>
    <p:sldId id="653" r:id="rId64"/>
    <p:sldId id="654" r:id="rId65"/>
    <p:sldId id="647" r:id="rId66"/>
    <p:sldId id="648" r:id="rId67"/>
    <p:sldId id="656" r:id="rId68"/>
    <p:sldId id="657" r:id="rId69"/>
    <p:sldId id="658" r:id="rId70"/>
    <p:sldId id="659" r:id="rId71"/>
    <p:sldId id="660" r:id="rId72"/>
    <p:sldId id="661" r:id="rId73"/>
    <p:sldId id="662" r:id="rId74"/>
    <p:sldId id="557" r:id="rId75"/>
    <p:sldId id="563" r:id="rId76"/>
    <p:sldId id="564" r:id="rId77"/>
    <p:sldId id="568" r:id="rId78"/>
    <p:sldId id="569" r:id="rId79"/>
    <p:sldId id="573" r:id="rId80"/>
    <p:sldId id="574" r:id="rId81"/>
    <p:sldId id="575" r:id="rId82"/>
    <p:sldId id="582" r:id="rId83"/>
    <p:sldId id="666" r:id="rId84"/>
    <p:sldId id="583" r:id="rId85"/>
    <p:sldId id="584" r:id="rId86"/>
    <p:sldId id="585" r:id="rId87"/>
    <p:sldId id="586" r:id="rId88"/>
    <p:sldId id="587" r:id="rId89"/>
    <p:sldId id="588" r:id="rId90"/>
    <p:sldId id="589" r:id="rId91"/>
    <p:sldId id="590" r:id="rId92"/>
    <p:sldId id="591" r:id="rId93"/>
    <p:sldId id="592" r:id="rId94"/>
    <p:sldId id="593" r:id="rId95"/>
    <p:sldId id="594" r:id="rId96"/>
    <p:sldId id="595" r:id="rId97"/>
    <p:sldId id="596" r:id="rId98"/>
  </p:sldIdLst>
  <p:sldSz cx="12192000" cy="6858000"/>
  <p:notesSz cx="6858000" cy="9144000"/>
  <p:defaultTex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p:defaultTextStyle>
  <p:extLst>
    <p:ext uri="{521415D9-36F7-43E2-AB2F-B90AF26B5E84}">
      <p14:sectionLst xmlns:p14="http://schemas.microsoft.com/office/powerpoint/2010/main">
        <p14:section name="Default Section" id="{74FEBCE0-B026-43D6-B9A9-509864438FC5}">
          <p14:sldIdLst>
            <p14:sldId id="485"/>
          </p14:sldIdLst>
        </p14:section>
        <p14:section name="Lesson 9.1 Goals and Challenges" id="{59D83755-D9DF-447B-B82E-79C83AA1008B}">
          <p14:sldIdLst>
            <p14:sldId id="603"/>
            <p14:sldId id="258"/>
            <p14:sldId id="600"/>
            <p14:sldId id="601"/>
            <p14:sldId id="598"/>
            <p14:sldId id="599"/>
            <p14:sldId id="602"/>
            <p14:sldId id="271"/>
            <p14:sldId id="275"/>
            <p14:sldId id="277"/>
            <p14:sldId id="278"/>
            <p14:sldId id="276"/>
            <p14:sldId id="279"/>
            <p14:sldId id="280"/>
            <p14:sldId id="281"/>
          </p14:sldIdLst>
        </p14:section>
        <p14:section name="Lesson 9.2 Data" id="{5FA3260F-D9BA-4E65-B849-04122E74F93A}">
          <p14:sldIdLst>
            <p14:sldId id="634"/>
            <p14:sldId id="628"/>
            <p14:sldId id="607"/>
            <p14:sldId id="629"/>
            <p14:sldId id="630"/>
            <p14:sldId id="631"/>
            <p14:sldId id="632"/>
            <p14:sldId id="613"/>
            <p14:sldId id="614"/>
            <p14:sldId id="618"/>
            <p14:sldId id="619"/>
            <p14:sldId id="621"/>
            <p14:sldId id="622"/>
            <p14:sldId id="624"/>
            <p14:sldId id="633"/>
            <p14:sldId id="617"/>
          </p14:sldIdLst>
        </p14:section>
        <p14:section name="Lesson 9.3: Processing" id="{8A196B2D-8BD2-4A87-B137-05433EF3618C}">
          <p14:sldIdLst>
            <p14:sldId id="636"/>
            <p14:sldId id="558"/>
            <p14:sldId id="559"/>
            <p14:sldId id="560"/>
            <p14:sldId id="561"/>
            <p14:sldId id="562"/>
            <p14:sldId id="565"/>
            <p14:sldId id="566"/>
            <p14:sldId id="567"/>
            <p14:sldId id="665"/>
            <p14:sldId id="570"/>
            <p14:sldId id="571"/>
            <p14:sldId id="572"/>
            <p14:sldId id="576"/>
            <p14:sldId id="577"/>
            <p14:sldId id="578"/>
            <p14:sldId id="579"/>
            <p14:sldId id="580"/>
            <p14:sldId id="581"/>
          </p14:sldIdLst>
        </p14:section>
        <p14:section name="Lesson 9.4 Case Studies" id="{89F6CA30-67E0-46B0-9CD8-25E418F9E9DE}">
          <p14:sldIdLst>
            <p14:sldId id="637"/>
            <p14:sldId id="638"/>
            <p14:sldId id="639"/>
            <p14:sldId id="640"/>
            <p14:sldId id="643"/>
            <p14:sldId id="644"/>
            <p14:sldId id="645"/>
            <p14:sldId id="649"/>
            <p14:sldId id="651"/>
            <p14:sldId id="652"/>
            <p14:sldId id="650"/>
            <p14:sldId id="653"/>
            <p14:sldId id="654"/>
            <p14:sldId id="647"/>
            <p14:sldId id="648"/>
            <p14:sldId id="656"/>
            <p14:sldId id="657"/>
            <p14:sldId id="658"/>
            <p14:sldId id="659"/>
            <p14:sldId id="660"/>
            <p14:sldId id="661"/>
            <p14:sldId id="662"/>
          </p14:sldIdLst>
        </p14:section>
        <p14:section name="Old Module 10" id="{8DE5C35D-91AC-4C2D-BE94-789B60416BDE}">
          <p14:sldIdLst>
            <p14:sldId id="557"/>
            <p14:sldId id="563"/>
            <p14:sldId id="564"/>
            <p14:sldId id="568"/>
            <p14:sldId id="569"/>
            <p14:sldId id="573"/>
            <p14:sldId id="574"/>
            <p14:sldId id="575"/>
            <p14:sldId id="582"/>
            <p14:sldId id="666"/>
            <p14:sldId id="583"/>
            <p14:sldId id="584"/>
            <p14:sldId id="585"/>
            <p14:sldId id="586"/>
            <p14:sldId id="587"/>
            <p14:sldId id="588"/>
            <p14:sldId id="589"/>
            <p14:sldId id="590"/>
            <p14:sldId id="591"/>
            <p14:sldId id="592"/>
            <p14:sldId id="593"/>
            <p14:sldId id="594"/>
            <p14:sldId id="595"/>
            <p14:sldId id="59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A983"/>
    <a:srgbClr val="0A52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8400" autoAdjust="0"/>
  </p:normalViewPr>
  <p:slideViewPr>
    <p:cSldViewPr snapToGrid="0" snapToObjects="1">
      <p:cViewPr varScale="1">
        <p:scale>
          <a:sx n="61" d="100"/>
          <a:sy n="61" d="100"/>
        </p:scale>
        <p:origin x="876" y="56"/>
      </p:cViewPr>
      <p:guideLst/>
    </p:cSldViewPr>
  </p:slideViewPr>
  <p:notesTextViewPr>
    <p:cViewPr>
      <p:scale>
        <a:sx n="100" d="100"/>
        <a:sy n="100" d="100"/>
      </p:scale>
      <p:origin x="0" y="0"/>
    </p:cViewPr>
  </p:notesTextViewPr>
  <p:sorterViewPr>
    <p:cViewPr>
      <p:scale>
        <a:sx n="120" d="100"/>
        <a:sy n="120" d="100"/>
      </p:scale>
      <p:origin x="0" y="-57156"/>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theme" Target="theme/theme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notesMaster" Target="notesMasters/notesMaster1.xml"/><Relationship Id="rId10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microsoft.com/office/2016/11/relationships/changesInfo" Target="changesInfos/changesInfo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311E4F4F-8AE5-48A4-909C-530FD76B5E31}"/>
    <pc:docChg chg="delSld modSld delSection modSection">
      <pc:chgData name="Mitchell Wand" userId="de9b44c55c049659" providerId="LiveId" clId="{311E4F4F-8AE5-48A4-909C-530FD76B5E31}" dt="2022-12-23T03:21:37.904" v="28" actId="18676"/>
      <pc:docMkLst>
        <pc:docMk/>
      </pc:docMkLst>
      <pc:sldChg chg="del">
        <pc:chgData name="Mitchell Wand" userId="de9b44c55c049659" providerId="LiveId" clId="{311E4F4F-8AE5-48A4-909C-530FD76B5E31}" dt="2022-12-23T03:21:37.904" v="28" actId="18676"/>
        <pc:sldMkLst>
          <pc:docMk/>
          <pc:sldMk cId="0" sldId="256"/>
        </pc:sldMkLst>
      </pc:sldChg>
      <pc:sldChg chg="del">
        <pc:chgData name="Mitchell Wand" userId="de9b44c55c049659" providerId="LiveId" clId="{311E4F4F-8AE5-48A4-909C-530FD76B5E31}" dt="2022-12-23T03:21:37.904" v="28" actId="18676"/>
        <pc:sldMkLst>
          <pc:docMk/>
          <pc:sldMk cId="0" sldId="257"/>
        </pc:sldMkLst>
      </pc:sldChg>
      <pc:sldChg chg="del">
        <pc:chgData name="Mitchell Wand" userId="de9b44c55c049659" providerId="LiveId" clId="{311E4F4F-8AE5-48A4-909C-530FD76B5E31}" dt="2022-12-23T03:21:37.904" v="28" actId="18676"/>
        <pc:sldMkLst>
          <pc:docMk/>
          <pc:sldMk cId="0" sldId="259"/>
        </pc:sldMkLst>
      </pc:sldChg>
      <pc:sldChg chg="del">
        <pc:chgData name="Mitchell Wand" userId="de9b44c55c049659" providerId="LiveId" clId="{311E4F4F-8AE5-48A4-909C-530FD76B5E31}" dt="2022-12-23T03:21:37.904" v="28" actId="18676"/>
        <pc:sldMkLst>
          <pc:docMk/>
          <pc:sldMk cId="0" sldId="260"/>
        </pc:sldMkLst>
      </pc:sldChg>
      <pc:sldChg chg="del">
        <pc:chgData name="Mitchell Wand" userId="de9b44c55c049659" providerId="LiveId" clId="{311E4F4F-8AE5-48A4-909C-530FD76B5E31}" dt="2022-12-23T03:21:37.904" v="28" actId="18676"/>
        <pc:sldMkLst>
          <pc:docMk/>
          <pc:sldMk cId="0" sldId="261"/>
        </pc:sldMkLst>
      </pc:sldChg>
      <pc:sldChg chg="del">
        <pc:chgData name="Mitchell Wand" userId="de9b44c55c049659" providerId="LiveId" clId="{311E4F4F-8AE5-48A4-909C-530FD76B5E31}" dt="2022-12-23T03:21:37.904" v="28" actId="18676"/>
        <pc:sldMkLst>
          <pc:docMk/>
          <pc:sldMk cId="0" sldId="262"/>
        </pc:sldMkLst>
      </pc:sldChg>
      <pc:sldChg chg="del">
        <pc:chgData name="Mitchell Wand" userId="de9b44c55c049659" providerId="LiveId" clId="{311E4F4F-8AE5-48A4-909C-530FD76B5E31}" dt="2022-12-23T03:21:37.904" v="28" actId="18676"/>
        <pc:sldMkLst>
          <pc:docMk/>
          <pc:sldMk cId="0" sldId="263"/>
        </pc:sldMkLst>
      </pc:sldChg>
      <pc:sldChg chg="del">
        <pc:chgData name="Mitchell Wand" userId="de9b44c55c049659" providerId="LiveId" clId="{311E4F4F-8AE5-48A4-909C-530FD76B5E31}" dt="2022-12-23T03:21:37.904" v="28" actId="18676"/>
        <pc:sldMkLst>
          <pc:docMk/>
          <pc:sldMk cId="0" sldId="264"/>
        </pc:sldMkLst>
      </pc:sldChg>
      <pc:sldChg chg="del">
        <pc:chgData name="Mitchell Wand" userId="de9b44c55c049659" providerId="LiveId" clId="{311E4F4F-8AE5-48A4-909C-530FD76B5E31}" dt="2022-12-23T03:21:37.904" v="28" actId="18676"/>
        <pc:sldMkLst>
          <pc:docMk/>
          <pc:sldMk cId="0" sldId="265"/>
        </pc:sldMkLst>
      </pc:sldChg>
      <pc:sldChg chg="del">
        <pc:chgData name="Mitchell Wand" userId="de9b44c55c049659" providerId="LiveId" clId="{311E4F4F-8AE5-48A4-909C-530FD76B5E31}" dt="2022-12-23T03:21:37.904" v="28" actId="18676"/>
        <pc:sldMkLst>
          <pc:docMk/>
          <pc:sldMk cId="0" sldId="266"/>
        </pc:sldMkLst>
      </pc:sldChg>
      <pc:sldChg chg="del">
        <pc:chgData name="Mitchell Wand" userId="de9b44c55c049659" providerId="LiveId" clId="{311E4F4F-8AE5-48A4-909C-530FD76B5E31}" dt="2022-12-23T03:21:37.904" v="28" actId="18676"/>
        <pc:sldMkLst>
          <pc:docMk/>
          <pc:sldMk cId="0" sldId="267"/>
        </pc:sldMkLst>
      </pc:sldChg>
      <pc:sldChg chg="del">
        <pc:chgData name="Mitchell Wand" userId="de9b44c55c049659" providerId="LiveId" clId="{311E4F4F-8AE5-48A4-909C-530FD76B5E31}" dt="2022-12-23T03:21:37.904" v="28" actId="18676"/>
        <pc:sldMkLst>
          <pc:docMk/>
          <pc:sldMk cId="0" sldId="268"/>
        </pc:sldMkLst>
      </pc:sldChg>
      <pc:sldChg chg="del">
        <pc:chgData name="Mitchell Wand" userId="de9b44c55c049659" providerId="LiveId" clId="{311E4F4F-8AE5-48A4-909C-530FD76B5E31}" dt="2022-12-23T03:21:37.904" v="28" actId="18676"/>
        <pc:sldMkLst>
          <pc:docMk/>
          <pc:sldMk cId="0" sldId="269"/>
        </pc:sldMkLst>
      </pc:sldChg>
      <pc:sldChg chg="del">
        <pc:chgData name="Mitchell Wand" userId="de9b44c55c049659" providerId="LiveId" clId="{311E4F4F-8AE5-48A4-909C-530FD76B5E31}" dt="2022-12-23T03:21:37.904" v="28" actId="18676"/>
        <pc:sldMkLst>
          <pc:docMk/>
          <pc:sldMk cId="0" sldId="270"/>
        </pc:sldMkLst>
      </pc:sldChg>
      <pc:sldChg chg="del">
        <pc:chgData name="Mitchell Wand" userId="de9b44c55c049659" providerId="LiveId" clId="{311E4F4F-8AE5-48A4-909C-530FD76B5E31}" dt="2022-12-23T03:21:37.904" v="28" actId="18676"/>
        <pc:sldMkLst>
          <pc:docMk/>
          <pc:sldMk cId="0" sldId="282"/>
        </pc:sldMkLst>
      </pc:sldChg>
      <pc:sldChg chg="del">
        <pc:chgData name="Mitchell Wand" userId="de9b44c55c049659" providerId="LiveId" clId="{311E4F4F-8AE5-48A4-909C-530FD76B5E31}" dt="2022-12-23T03:21:37.904" v="28" actId="18676"/>
        <pc:sldMkLst>
          <pc:docMk/>
          <pc:sldMk cId="0" sldId="283"/>
        </pc:sldMkLst>
      </pc:sldChg>
      <pc:sldChg chg="del">
        <pc:chgData name="Mitchell Wand" userId="de9b44c55c049659" providerId="LiveId" clId="{311E4F4F-8AE5-48A4-909C-530FD76B5E31}" dt="2022-12-23T03:21:37.904" v="28" actId="18676"/>
        <pc:sldMkLst>
          <pc:docMk/>
          <pc:sldMk cId="0" sldId="284"/>
        </pc:sldMkLst>
      </pc:sldChg>
      <pc:sldChg chg="del">
        <pc:chgData name="Mitchell Wand" userId="de9b44c55c049659" providerId="LiveId" clId="{311E4F4F-8AE5-48A4-909C-530FD76B5E31}" dt="2022-12-23T03:21:37.904" v="28" actId="18676"/>
        <pc:sldMkLst>
          <pc:docMk/>
          <pc:sldMk cId="0" sldId="285"/>
        </pc:sldMkLst>
      </pc:sldChg>
      <pc:sldChg chg="del">
        <pc:chgData name="Mitchell Wand" userId="de9b44c55c049659" providerId="LiveId" clId="{311E4F4F-8AE5-48A4-909C-530FD76B5E31}" dt="2022-12-23T03:21:37.904" v="28" actId="18676"/>
        <pc:sldMkLst>
          <pc:docMk/>
          <pc:sldMk cId="0" sldId="286"/>
        </pc:sldMkLst>
      </pc:sldChg>
      <pc:sldChg chg="del">
        <pc:chgData name="Mitchell Wand" userId="de9b44c55c049659" providerId="LiveId" clId="{311E4F4F-8AE5-48A4-909C-530FD76B5E31}" dt="2022-12-23T03:21:37.904" v="28" actId="18676"/>
        <pc:sldMkLst>
          <pc:docMk/>
          <pc:sldMk cId="0" sldId="287"/>
        </pc:sldMkLst>
      </pc:sldChg>
      <pc:sldChg chg="del">
        <pc:chgData name="Mitchell Wand" userId="de9b44c55c049659" providerId="LiveId" clId="{311E4F4F-8AE5-48A4-909C-530FD76B5E31}" dt="2022-12-23T03:21:37.904" v="28" actId="18676"/>
        <pc:sldMkLst>
          <pc:docMk/>
          <pc:sldMk cId="0" sldId="288"/>
        </pc:sldMkLst>
      </pc:sldChg>
      <pc:sldChg chg="del">
        <pc:chgData name="Mitchell Wand" userId="de9b44c55c049659" providerId="LiveId" clId="{311E4F4F-8AE5-48A4-909C-530FD76B5E31}" dt="2022-12-23T03:21:37.904" v="28" actId="18676"/>
        <pc:sldMkLst>
          <pc:docMk/>
          <pc:sldMk cId="0" sldId="289"/>
        </pc:sldMkLst>
      </pc:sldChg>
      <pc:sldChg chg="del">
        <pc:chgData name="Mitchell Wand" userId="de9b44c55c049659" providerId="LiveId" clId="{311E4F4F-8AE5-48A4-909C-530FD76B5E31}" dt="2022-12-23T03:21:37.904" v="28" actId="18676"/>
        <pc:sldMkLst>
          <pc:docMk/>
          <pc:sldMk cId="0" sldId="290"/>
        </pc:sldMkLst>
      </pc:sldChg>
      <pc:sldChg chg="del">
        <pc:chgData name="Mitchell Wand" userId="de9b44c55c049659" providerId="LiveId" clId="{311E4F4F-8AE5-48A4-909C-530FD76B5E31}" dt="2022-12-23T03:21:37.904" v="28" actId="18676"/>
        <pc:sldMkLst>
          <pc:docMk/>
          <pc:sldMk cId="0" sldId="291"/>
        </pc:sldMkLst>
      </pc:sldChg>
      <pc:sldChg chg="del">
        <pc:chgData name="Mitchell Wand" userId="de9b44c55c049659" providerId="LiveId" clId="{311E4F4F-8AE5-48A4-909C-530FD76B5E31}" dt="2022-12-23T03:21:37.904" v="28" actId="18676"/>
        <pc:sldMkLst>
          <pc:docMk/>
          <pc:sldMk cId="0" sldId="292"/>
        </pc:sldMkLst>
      </pc:sldChg>
      <pc:sldChg chg="del">
        <pc:chgData name="Mitchell Wand" userId="de9b44c55c049659" providerId="LiveId" clId="{311E4F4F-8AE5-48A4-909C-530FD76B5E31}" dt="2022-12-23T03:21:37.904" v="28" actId="18676"/>
        <pc:sldMkLst>
          <pc:docMk/>
          <pc:sldMk cId="0" sldId="293"/>
        </pc:sldMkLst>
      </pc:sldChg>
      <pc:sldChg chg="del">
        <pc:chgData name="Mitchell Wand" userId="de9b44c55c049659" providerId="LiveId" clId="{311E4F4F-8AE5-48A4-909C-530FD76B5E31}" dt="2022-12-23T03:21:37.904" v="28" actId="18676"/>
        <pc:sldMkLst>
          <pc:docMk/>
          <pc:sldMk cId="0" sldId="294"/>
        </pc:sldMkLst>
      </pc:sldChg>
      <pc:sldChg chg="del">
        <pc:chgData name="Mitchell Wand" userId="de9b44c55c049659" providerId="LiveId" clId="{311E4F4F-8AE5-48A4-909C-530FD76B5E31}" dt="2022-12-23T03:21:37.904" v="28" actId="18676"/>
        <pc:sldMkLst>
          <pc:docMk/>
          <pc:sldMk cId="0" sldId="295"/>
        </pc:sldMkLst>
      </pc:sldChg>
      <pc:sldChg chg="del">
        <pc:chgData name="Mitchell Wand" userId="de9b44c55c049659" providerId="LiveId" clId="{311E4F4F-8AE5-48A4-909C-530FD76B5E31}" dt="2022-12-23T03:21:37.904" v="28" actId="18676"/>
        <pc:sldMkLst>
          <pc:docMk/>
          <pc:sldMk cId="0" sldId="296"/>
        </pc:sldMkLst>
      </pc:sldChg>
      <pc:sldChg chg="del">
        <pc:chgData name="Mitchell Wand" userId="de9b44c55c049659" providerId="LiveId" clId="{311E4F4F-8AE5-48A4-909C-530FD76B5E31}" dt="2022-12-23T03:21:37.904" v="28" actId="18676"/>
        <pc:sldMkLst>
          <pc:docMk/>
          <pc:sldMk cId="0" sldId="297"/>
        </pc:sldMkLst>
      </pc:sldChg>
      <pc:sldChg chg="del">
        <pc:chgData name="Mitchell Wand" userId="de9b44c55c049659" providerId="LiveId" clId="{311E4F4F-8AE5-48A4-909C-530FD76B5E31}" dt="2022-12-23T03:21:37.904" v="28" actId="18676"/>
        <pc:sldMkLst>
          <pc:docMk/>
          <pc:sldMk cId="0" sldId="298"/>
        </pc:sldMkLst>
      </pc:sldChg>
      <pc:sldChg chg="del">
        <pc:chgData name="Mitchell Wand" userId="de9b44c55c049659" providerId="LiveId" clId="{311E4F4F-8AE5-48A4-909C-530FD76B5E31}" dt="2022-12-23T03:21:37.904" v="28" actId="18676"/>
        <pc:sldMkLst>
          <pc:docMk/>
          <pc:sldMk cId="0" sldId="299"/>
        </pc:sldMkLst>
      </pc:sldChg>
      <pc:sldChg chg="del">
        <pc:chgData name="Mitchell Wand" userId="de9b44c55c049659" providerId="LiveId" clId="{311E4F4F-8AE5-48A4-909C-530FD76B5E31}" dt="2022-12-23T03:21:37.904" v="28" actId="18676"/>
        <pc:sldMkLst>
          <pc:docMk/>
          <pc:sldMk cId="0" sldId="300"/>
        </pc:sldMkLst>
      </pc:sldChg>
      <pc:sldChg chg="del">
        <pc:chgData name="Mitchell Wand" userId="de9b44c55c049659" providerId="LiveId" clId="{311E4F4F-8AE5-48A4-909C-530FD76B5E31}" dt="2022-12-23T03:21:37.904" v="28" actId="18676"/>
        <pc:sldMkLst>
          <pc:docMk/>
          <pc:sldMk cId="0" sldId="301"/>
        </pc:sldMkLst>
      </pc:sldChg>
      <pc:sldChg chg="del">
        <pc:chgData name="Mitchell Wand" userId="de9b44c55c049659" providerId="LiveId" clId="{311E4F4F-8AE5-48A4-909C-530FD76B5E31}" dt="2022-12-23T03:21:37.904" v="28" actId="18676"/>
        <pc:sldMkLst>
          <pc:docMk/>
          <pc:sldMk cId="0" sldId="302"/>
        </pc:sldMkLst>
      </pc:sldChg>
      <pc:sldChg chg="del">
        <pc:chgData name="Mitchell Wand" userId="de9b44c55c049659" providerId="LiveId" clId="{311E4F4F-8AE5-48A4-909C-530FD76B5E31}" dt="2022-12-23T03:21:37.904" v="28" actId="18676"/>
        <pc:sldMkLst>
          <pc:docMk/>
          <pc:sldMk cId="0" sldId="303"/>
        </pc:sldMkLst>
      </pc:sldChg>
      <pc:sldChg chg="del">
        <pc:chgData name="Mitchell Wand" userId="de9b44c55c049659" providerId="LiveId" clId="{311E4F4F-8AE5-48A4-909C-530FD76B5E31}" dt="2022-12-23T03:21:37.904" v="28" actId="18676"/>
        <pc:sldMkLst>
          <pc:docMk/>
          <pc:sldMk cId="0" sldId="304"/>
        </pc:sldMkLst>
      </pc:sldChg>
      <pc:sldChg chg="del">
        <pc:chgData name="Mitchell Wand" userId="de9b44c55c049659" providerId="LiveId" clId="{311E4F4F-8AE5-48A4-909C-530FD76B5E31}" dt="2022-12-23T03:21:37.904" v="28" actId="18676"/>
        <pc:sldMkLst>
          <pc:docMk/>
          <pc:sldMk cId="0" sldId="305"/>
        </pc:sldMkLst>
      </pc:sldChg>
      <pc:sldChg chg="del">
        <pc:chgData name="Mitchell Wand" userId="de9b44c55c049659" providerId="LiveId" clId="{311E4F4F-8AE5-48A4-909C-530FD76B5E31}" dt="2022-12-23T03:21:37.904" v="28" actId="18676"/>
        <pc:sldMkLst>
          <pc:docMk/>
          <pc:sldMk cId="0" sldId="306"/>
        </pc:sldMkLst>
      </pc:sldChg>
      <pc:sldChg chg="del">
        <pc:chgData name="Mitchell Wand" userId="de9b44c55c049659" providerId="LiveId" clId="{311E4F4F-8AE5-48A4-909C-530FD76B5E31}" dt="2022-12-23T03:19:04.507" v="1" actId="47"/>
        <pc:sldMkLst>
          <pc:docMk/>
          <pc:sldMk cId="2314319587" sldId="556"/>
        </pc:sldMkLst>
      </pc:sldChg>
      <pc:sldChg chg="del">
        <pc:chgData name="Mitchell Wand" userId="de9b44c55c049659" providerId="LiveId" clId="{311E4F4F-8AE5-48A4-909C-530FD76B5E31}" dt="2022-12-23T03:19:03.272" v="0" actId="47"/>
        <pc:sldMkLst>
          <pc:docMk/>
          <pc:sldMk cId="2566347789" sldId="597"/>
        </pc:sldMkLst>
      </pc:sldChg>
      <pc:sldChg chg="modSp mod">
        <pc:chgData name="Mitchell Wand" userId="de9b44c55c049659" providerId="LiveId" clId="{311E4F4F-8AE5-48A4-909C-530FD76B5E31}" dt="2022-12-23T03:20:33.846" v="20" actId="20577"/>
        <pc:sldMkLst>
          <pc:docMk/>
          <pc:sldMk cId="3453297944" sldId="656"/>
        </pc:sldMkLst>
        <pc:spChg chg="mod">
          <ac:chgData name="Mitchell Wand" userId="de9b44c55c049659" providerId="LiveId" clId="{311E4F4F-8AE5-48A4-909C-530FD76B5E31}" dt="2022-12-23T03:20:33.846" v="20" actId="20577"/>
          <ac:spMkLst>
            <pc:docMk/>
            <pc:sldMk cId="3453297944" sldId="656"/>
            <ac:spMk id="2" creationId="{2D4E096B-898C-7A57-EC9B-6E16CFA318EC}"/>
          </ac:spMkLst>
        </pc:spChg>
      </pc:sldChg>
      <pc:sldChg chg="modSp mod">
        <pc:chgData name="Mitchell Wand" userId="de9b44c55c049659" providerId="LiveId" clId="{311E4F4F-8AE5-48A4-909C-530FD76B5E31}" dt="2022-12-23T03:21:20.642" v="27" actId="20577"/>
        <pc:sldMkLst>
          <pc:docMk/>
          <pc:sldMk cId="1849435347" sldId="660"/>
        </pc:sldMkLst>
        <pc:spChg chg="mod">
          <ac:chgData name="Mitchell Wand" userId="de9b44c55c049659" providerId="LiveId" clId="{311E4F4F-8AE5-48A4-909C-530FD76B5E31}" dt="2022-12-23T03:21:20.642" v="27" actId="20577"/>
          <ac:spMkLst>
            <pc:docMk/>
            <pc:sldMk cId="1849435347" sldId="660"/>
            <ac:spMk id="580" creationId="{00000000-0000-0000-0000-000000000000}"/>
          </ac:spMkLst>
        </pc:spChg>
      </pc:sldChg>
    </pc:docChg>
  </pc:docChgLst>
  <pc:docChgLst>
    <pc:chgData name="Mitchell Wand" userId="de9b44c55c049659" providerId="LiveId" clId="{A1A2B986-EABD-4D1C-96DB-8BEDE578EAD6}"/>
    <pc:docChg chg="undo custSel addSld modSld sldOrd modSection">
      <pc:chgData name="Mitchell Wand" userId="de9b44c55c049659" providerId="LiveId" clId="{A1A2B986-EABD-4D1C-96DB-8BEDE578EAD6}" dt="2022-10-19T19:11:32.582" v="879" actId="20577"/>
      <pc:docMkLst>
        <pc:docMk/>
      </pc:docMkLst>
      <pc:sldChg chg="modSp mod">
        <pc:chgData name="Mitchell Wand" userId="de9b44c55c049659" providerId="LiveId" clId="{A1A2B986-EABD-4D1C-96DB-8BEDE578EAD6}" dt="2022-10-18T17:32:13.626" v="36" actId="20577"/>
        <pc:sldMkLst>
          <pc:docMk/>
          <pc:sldMk cId="0" sldId="258"/>
        </pc:sldMkLst>
        <pc:spChg chg="mod">
          <ac:chgData name="Mitchell Wand" userId="de9b44c55c049659" providerId="LiveId" clId="{A1A2B986-EABD-4D1C-96DB-8BEDE578EAD6}" dt="2022-10-18T17:31:30.297" v="29" actId="20577"/>
          <ac:spMkLst>
            <pc:docMk/>
            <pc:sldMk cId="0" sldId="258"/>
            <ac:spMk id="176" creationId="{00000000-0000-0000-0000-000000000000}"/>
          </ac:spMkLst>
        </pc:spChg>
        <pc:spChg chg="mod">
          <ac:chgData name="Mitchell Wand" userId="de9b44c55c049659" providerId="LiveId" clId="{A1A2B986-EABD-4D1C-96DB-8BEDE578EAD6}" dt="2022-10-18T17:32:13.626" v="36" actId="20577"/>
          <ac:spMkLst>
            <pc:docMk/>
            <pc:sldMk cId="0" sldId="258"/>
            <ac:spMk id="191" creationId="{00000000-0000-0000-0000-000000000000}"/>
          </ac:spMkLst>
        </pc:spChg>
        <pc:grpChg chg="mod">
          <ac:chgData name="Mitchell Wand" userId="de9b44c55c049659" providerId="LiveId" clId="{A1A2B986-EABD-4D1C-96DB-8BEDE578EAD6}" dt="2022-10-18T17:31:39.148" v="30" actId="1076"/>
          <ac:grpSpMkLst>
            <pc:docMk/>
            <pc:sldMk cId="0" sldId="258"/>
            <ac:grpSpMk id="178" creationId="{00000000-0000-0000-0000-000000000000}"/>
          </ac:grpSpMkLst>
        </pc:grpChg>
        <pc:picChg chg="mod">
          <ac:chgData name="Mitchell Wand" userId="de9b44c55c049659" providerId="LiveId" clId="{A1A2B986-EABD-4D1C-96DB-8BEDE578EAD6}" dt="2022-10-18T17:31:51.389" v="31" actId="1076"/>
          <ac:picMkLst>
            <pc:docMk/>
            <pc:sldMk cId="0" sldId="258"/>
            <ac:picMk id="177" creationId="{00000000-0000-0000-0000-000000000000}"/>
          </ac:picMkLst>
        </pc:picChg>
        <pc:picChg chg="ord">
          <ac:chgData name="Mitchell Wand" userId="de9b44c55c049659" providerId="LiveId" clId="{A1A2B986-EABD-4D1C-96DB-8BEDE578EAD6}" dt="2022-10-18T17:32:06.962" v="32" actId="167"/>
          <ac:picMkLst>
            <pc:docMk/>
            <pc:sldMk cId="0" sldId="258"/>
            <ac:picMk id="192" creationId="{00000000-0000-0000-0000-000000000000}"/>
          </ac:picMkLst>
        </pc:picChg>
      </pc:sldChg>
      <pc:sldChg chg="delSp modSp mod modClrScheme chgLayout">
        <pc:chgData name="Mitchell Wand" userId="de9b44c55c049659" providerId="LiveId" clId="{A1A2B986-EABD-4D1C-96DB-8BEDE578EAD6}" dt="2022-10-18T20:20:37.107" v="834" actId="27636"/>
        <pc:sldMkLst>
          <pc:docMk/>
          <pc:sldMk cId="0" sldId="269"/>
        </pc:sldMkLst>
        <pc:spChg chg="mod ord">
          <ac:chgData name="Mitchell Wand" userId="de9b44c55c049659" providerId="LiveId" clId="{A1A2B986-EABD-4D1C-96DB-8BEDE578EAD6}" dt="2022-10-18T20:20:37.070" v="833" actId="700"/>
          <ac:spMkLst>
            <pc:docMk/>
            <pc:sldMk cId="0" sldId="269"/>
            <ac:spMk id="295" creationId="{00000000-0000-0000-0000-000000000000}"/>
          </ac:spMkLst>
        </pc:spChg>
        <pc:spChg chg="del mod ord">
          <ac:chgData name="Mitchell Wand" userId="de9b44c55c049659" providerId="LiveId" clId="{A1A2B986-EABD-4D1C-96DB-8BEDE578EAD6}" dt="2022-10-18T20:20:37.070" v="833" actId="700"/>
          <ac:spMkLst>
            <pc:docMk/>
            <pc:sldMk cId="0" sldId="269"/>
            <ac:spMk id="296" creationId="{00000000-0000-0000-0000-000000000000}"/>
          </ac:spMkLst>
        </pc:spChg>
        <pc:spChg chg="mod ord">
          <ac:chgData name="Mitchell Wand" userId="de9b44c55c049659" providerId="LiveId" clId="{A1A2B986-EABD-4D1C-96DB-8BEDE578EAD6}" dt="2022-10-18T20:20:37.107" v="834" actId="27636"/>
          <ac:spMkLst>
            <pc:docMk/>
            <pc:sldMk cId="0" sldId="269"/>
            <ac:spMk id="297" creationId="{00000000-0000-0000-0000-000000000000}"/>
          </ac:spMkLst>
        </pc:spChg>
      </pc:sldChg>
      <pc:sldChg chg="addSp modSp mod modClrScheme chgLayout">
        <pc:chgData name="Mitchell Wand" userId="de9b44c55c049659" providerId="LiveId" clId="{A1A2B986-EABD-4D1C-96DB-8BEDE578EAD6}" dt="2022-10-18T20:21:22.226" v="835" actId="700"/>
        <pc:sldMkLst>
          <pc:docMk/>
          <pc:sldMk cId="0" sldId="270"/>
        </pc:sldMkLst>
        <pc:spChg chg="add mod ord">
          <ac:chgData name="Mitchell Wand" userId="de9b44c55c049659" providerId="LiveId" clId="{A1A2B986-EABD-4D1C-96DB-8BEDE578EAD6}" dt="2022-10-18T20:21:22.226" v="835" actId="700"/>
          <ac:spMkLst>
            <pc:docMk/>
            <pc:sldMk cId="0" sldId="270"/>
            <ac:spMk id="2" creationId="{81AE3768-7C44-EB33-0932-E2B39A621622}"/>
          </ac:spMkLst>
        </pc:spChg>
        <pc:spChg chg="mod ord">
          <ac:chgData name="Mitchell Wand" userId="de9b44c55c049659" providerId="LiveId" clId="{A1A2B986-EABD-4D1C-96DB-8BEDE578EAD6}" dt="2022-10-18T20:21:22.226" v="835" actId="700"/>
          <ac:spMkLst>
            <pc:docMk/>
            <pc:sldMk cId="0" sldId="270"/>
            <ac:spMk id="303" creationId="{00000000-0000-0000-0000-000000000000}"/>
          </ac:spMkLst>
        </pc:spChg>
      </pc:sldChg>
      <pc:sldChg chg="addSp delSp modSp mod modAnim chgLayout">
        <pc:chgData name="Mitchell Wand" userId="de9b44c55c049659" providerId="LiveId" clId="{A1A2B986-EABD-4D1C-96DB-8BEDE578EAD6}" dt="2022-10-18T18:06:32.480" v="749"/>
        <pc:sldMkLst>
          <pc:docMk/>
          <pc:sldMk cId="2070542047" sldId="271"/>
        </pc:sldMkLst>
        <pc:spChg chg="add del mod">
          <ac:chgData name="Mitchell Wand" userId="de9b44c55c049659" providerId="LiveId" clId="{A1A2B986-EABD-4D1C-96DB-8BEDE578EAD6}" dt="2022-10-18T18:04:59.809" v="584" actId="478"/>
          <ac:spMkLst>
            <pc:docMk/>
            <pc:sldMk cId="2070542047" sldId="271"/>
            <ac:spMk id="2" creationId="{61FE70DE-4850-F85B-17F9-7E30BF200447}"/>
          </ac:spMkLst>
        </pc:spChg>
        <pc:spChg chg="add del mod">
          <ac:chgData name="Mitchell Wand" userId="de9b44c55c049659" providerId="LiveId" clId="{A1A2B986-EABD-4D1C-96DB-8BEDE578EAD6}" dt="2022-10-18T18:05:07.559" v="586"/>
          <ac:spMkLst>
            <pc:docMk/>
            <pc:sldMk cId="2070542047" sldId="271"/>
            <ac:spMk id="3" creationId="{DFDAB845-A555-400D-613F-CBF6BA6B7050}"/>
          </ac:spMkLst>
        </pc:spChg>
        <pc:spChg chg="add mod">
          <ac:chgData name="Mitchell Wand" userId="de9b44c55c049659" providerId="LiveId" clId="{A1A2B986-EABD-4D1C-96DB-8BEDE578EAD6}" dt="2022-10-18T18:06:07.614" v="748" actId="20577"/>
          <ac:spMkLst>
            <pc:docMk/>
            <pc:sldMk cId="2070542047" sldId="271"/>
            <ac:spMk id="4" creationId="{8D180BD2-75C7-6B35-37E4-D9C9B6C6CF04}"/>
          </ac:spMkLst>
        </pc:spChg>
        <pc:spChg chg="mod ord">
          <ac:chgData name="Mitchell Wand" userId="de9b44c55c049659" providerId="LiveId" clId="{A1A2B986-EABD-4D1C-96DB-8BEDE578EAD6}" dt="2022-10-18T17:34:20.789" v="81" actId="700"/>
          <ac:spMkLst>
            <pc:docMk/>
            <pc:sldMk cId="2070542047" sldId="271"/>
            <ac:spMk id="345" creationId="{00000000-0000-0000-0000-000000000000}"/>
          </ac:spMkLst>
        </pc:spChg>
        <pc:spChg chg="mod ord">
          <ac:chgData name="Mitchell Wand" userId="de9b44c55c049659" providerId="LiveId" clId="{A1A2B986-EABD-4D1C-96DB-8BEDE578EAD6}" dt="2022-10-18T17:34:20.815" v="82" actId="27636"/>
          <ac:spMkLst>
            <pc:docMk/>
            <pc:sldMk cId="2070542047" sldId="271"/>
            <ac:spMk id="347" creationId="{00000000-0000-0000-0000-000000000000}"/>
          </ac:spMkLst>
        </pc:spChg>
      </pc:sldChg>
      <pc:sldChg chg="addSp delSp modSp mod ord modClrScheme modAnim chgLayout modNotesTx">
        <pc:chgData name="Mitchell Wand" userId="de9b44c55c049659" providerId="LiveId" clId="{A1A2B986-EABD-4D1C-96DB-8BEDE578EAD6}" dt="2022-10-18T17:59:43.971" v="480"/>
        <pc:sldMkLst>
          <pc:docMk/>
          <pc:sldMk cId="2481925388" sldId="272"/>
        </pc:sldMkLst>
        <pc:spChg chg="add mod">
          <ac:chgData name="Mitchell Wand" userId="de9b44c55c049659" providerId="LiveId" clId="{A1A2B986-EABD-4D1C-96DB-8BEDE578EAD6}" dt="2022-10-18T17:49:43.049" v="442" actId="164"/>
          <ac:spMkLst>
            <pc:docMk/>
            <pc:sldMk cId="2481925388" sldId="272"/>
            <ac:spMk id="8" creationId="{9C4C3E95-60AE-3D99-0B60-0B231596300F}"/>
          </ac:spMkLst>
        </pc:spChg>
        <pc:spChg chg="mod ord">
          <ac:chgData name="Mitchell Wand" userId="de9b44c55c049659" providerId="LiveId" clId="{A1A2B986-EABD-4D1C-96DB-8BEDE578EAD6}" dt="2022-10-18T17:38:14.365" v="359" actId="20577"/>
          <ac:spMkLst>
            <pc:docMk/>
            <pc:sldMk cId="2481925388" sldId="272"/>
            <ac:spMk id="353" creationId="{00000000-0000-0000-0000-000000000000}"/>
          </ac:spMkLst>
        </pc:spChg>
        <pc:spChg chg="mod ord">
          <ac:chgData name="Mitchell Wand" userId="de9b44c55c049659" providerId="LiveId" clId="{A1A2B986-EABD-4D1C-96DB-8BEDE578EAD6}" dt="2022-10-18T17:35:16.039" v="93" actId="6549"/>
          <ac:spMkLst>
            <pc:docMk/>
            <pc:sldMk cId="2481925388" sldId="272"/>
            <ac:spMk id="354"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5"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7"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8"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59"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0"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1" creationId="{00000000-0000-0000-0000-000000000000}"/>
          </ac:spMkLst>
        </pc:spChg>
        <pc:spChg chg="del mod">
          <ac:chgData name="Mitchell Wand" userId="de9b44c55c049659" providerId="LiveId" clId="{A1A2B986-EABD-4D1C-96DB-8BEDE578EAD6}" dt="2022-10-18T17:45:41.277" v="417" actId="478"/>
          <ac:spMkLst>
            <pc:docMk/>
            <pc:sldMk cId="2481925388" sldId="272"/>
            <ac:spMk id="363" creationId="{00000000-0000-0000-0000-000000000000}"/>
          </ac:spMkLst>
        </pc:spChg>
        <pc:spChg chg="del mod topLvl">
          <ac:chgData name="Mitchell Wand" userId="de9b44c55c049659" providerId="LiveId" clId="{A1A2B986-EABD-4D1C-96DB-8BEDE578EAD6}" dt="2022-10-18T17:49:16.204" v="439" actId="478"/>
          <ac:spMkLst>
            <pc:docMk/>
            <pc:sldMk cId="2481925388" sldId="272"/>
            <ac:spMk id="364" creationId="{00000000-0000-0000-0000-000000000000}"/>
          </ac:spMkLst>
        </pc:spChg>
        <pc:spChg chg="del mod topLvl">
          <ac:chgData name="Mitchell Wand" userId="de9b44c55c049659" providerId="LiveId" clId="{A1A2B986-EABD-4D1C-96DB-8BEDE578EAD6}" dt="2022-10-18T17:48:55.600" v="437" actId="478"/>
          <ac:spMkLst>
            <pc:docMk/>
            <pc:sldMk cId="2481925388" sldId="272"/>
            <ac:spMk id="365" creationId="{00000000-0000-0000-0000-000000000000}"/>
          </ac:spMkLst>
        </pc:spChg>
        <pc:spChg chg="mod topLvl">
          <ac:chgData name="Mitchell Wand" userId="de9b44c55c049659" providerId="LiveId" clId="{A1A2B986-EABD-4D1C-96DB-8BEDE578EAD6}" dt="2022-10-18T17:48:07.777" v="433" actId="165"/>
          <ac:spMkLst>
            <pc:docMk/>
            <pc:sldMk cId="2481925388" sldId="272"/>
            <ac:spMk id="366" creationId="{00000000-0000-0000-0000-000000000000}"/>
          </ac:spMkLst>
        </pc:spChg>
        <pc:spChg chg="mod topLvl">
          <ac:chgData name="Mitchell Wand" userId="de9b44c55c049659" providerId="LiveId" clId="{A1A2B986-EABD-4D1C-96DB-8BEDE578EAD6}" dt="2022-10-18T17:49:43.049" v="442" actId="164"/>
          <ac:spMkLst>
            <pc:docMk/>
            <pc:sldMk cId="2481925388" sldId="272"/>
            <ac:spMk id="368" creationId="{00000000-0000-0000-0000-000000000000}"/>
          </ac:spMkLst>
        </pc:spChg>
        <pc:grpChg chg="add mod">
          <ac:chgData name="Mitchell Wand" userId="de9b44c55c049659" providerId="LiveId" clId="{A1A2B986-EABD-4D1C-96DB-8BEDE578EAD6}" dt="2022-10-18T17:39:32.132" v="369" actId="164"/>
          <ac:grpSpMkLst>
            <pc:docMk/>
            <pc:sldMk cId="2481925388" sldId="272"/>
            <ac:grpSpMk id="2" creationId="{53C54D3A-2E51-3BA3-F296-6A09F8D3AA43}"/>
          </ac:grpSpMkLst>
        </pc:grpChg>
        <pc:grpChg chg="add del mod">
          <ac:chgData name="Mitchell Wand" userId="de9b44c55c049659" providerId="LiveId" clId="{A1A2B986-EABD-4D1C-96DB-8BEDE578EAD6}" dt="2022-10-18T17:47:48.972" v="431" actId="165"/>
          <ac:grpSpMkLst>
            <pc:docMk/>
            <pc:sldMk cId="2481925388" sldId="272"/>
            <ac:grpSpMk id="3" creationId="{2122C611-CC9E-02A0-3C18-ABD13D3E0BCE}"/>
          </ac:grpSpMkLst>
        </pc:grpChg>
        <pc:grpChg chg="add mod">
          <ac:chgData name="Mitchell Wand" userId="de9b44c55c049659" providerId="LiveId" clId="{A1A2B986-EABD-4D1C-96DB-8BEDE578EAD6}" dt="2022-10-18T17:49:43.049" v="442" actId="164"/>
          <ac:grpSpMkLst>
            <pc:docMk/>
            <pc:sldMk cId="2481925388" sldId="272"/>
            <ac:grpSpMk id="10" creationId="{6A6E423C-89EC-EA9C-2525-948F4F7EBFFE}"/>
          </ac:grpSpMkLst>
        </pc:grpChg>
        <pc:grpChg chg="del mod topLvl">
          <ac:chgData name="Mitchell Wand" userId="de9b44c55c049659" providerId="LiveId" clId="{A1A2B986-EABD-4D1C-96DB-8BEDE578EAD6}" dt="2022-10-18T17:48:07.777" v="433" actId="165"/>
          <ac:grpSpMkLst>
            <pc:docMk/>
            <pc:sldMk cId="2481925388" sldId="272"/>
            <ac:grpSpMk id="367" creationId="{00000000-0000-0000-0000-000000000000}"/>
          </ac:grpSpMkLst>
        </pc:grpChg>
        <pc:cxnChg chg="add mod">
          <ac:chgData name="Mitchell Wand" userId="de9b44c55c049659" providerId="LiveId" clId="{A1A2B986-EABD-4D1C-96DB-8BEDE578EAD6}" dt="2022-10-18T17:49:43.049" v="442" actId="164"/>
          <ac:cxnSpMkLst>
            <pc:docMk/>
            <pc:sldMk cId="2481925388" sldId="272"/>
            <ac:cxnSpMk id="4" creationId="{A1A64BDE-5DA1-DE70-7410-DE3B97B6A51F}"/>
          </ac:cxnSpMkLst>
        </pc:cxnChg>
        <pc:cxnChg chg="mod topLvl">
          <ac:chgData name="Mitchell Wand" userId="de9b44c55c049659" providerId="LiveId" clId="{A1A2B986-EABD-4D1C-96DB-8BEDE578EAD6}" dt="2022-10-18T17:49:43.049" v="442" actId="164"/>
          <ac:cxnSpMkLst>
            <pc:docMk/>
            <pc:sldMk cId="2481925388" sldId="272"/>
            <ac:cxnSpMk id="362" creationId="{00000000-0000-0000-0000-000000000000}"/>
          </ac:cxnSpMkLst>
        </pc:cxnChg>
      </pc:sldChg>
      <pc:sldChg chg="addSp delSp modSp mod modClrScheme modAnim chgLayout modNotesTx">
        <pc:chgData name="Mitchell Wand" userId="de9b44c55c049659" providerId="LiveId" clId="{A1A2B986-EABD-4D1C-96DB-8BEDE578EAD6}" dt="2022-10-18T20:24:08.848" v="861" actId="1076"/>
        <pc:sldMkLst>
          <pc:docMk/>
          <pc:sldMk cId="2757196029" sldId="275"/>
        </pc:sldMkLst>
        <pc:spChg chg="add mod">
          <ac:chgData name="Mitchell Wand" userId="de9b44c55c049659" providerId="LiveId" clId="{A1A2B986-EABD-4D1C-96DB-8BEDE578EAD6}" dt="2022-10-18T20:24:08.848" v="861" actId="1076"/>
          <ac:spMkLst>
            <pc:docMk/>
            <pc:sldMk cId="2757196029" sldId="275"/>
            <ac:spMk id="5" creationId="{D758B38F-954E-CC48-6A84-DCB0CD279C63}"/>
          </ac:spMkLst>
        </pc:spChg>
        <pc:spChg chg="mod ord topLvl">
          <ac:chgData name="Mitchell Wand" userId="de9b44c55c049659" providerId="LiveId" clId="{A1A2B986-EABD-4D1C-96DB-8BEDE578EAD6}" dt="2022-10-18T17:55:48.752" v="469" actId="1076"/>
          <ac:spMkLst>
            <pc:docMk/>
            <pc:sldMk cId="2757196029" sldId="275"/>
            <ac:spMk id="384" creationId="{00000000-0000-0000-0000-000000000000}"/>
          </ac:spMkLst>
        </pc:spChg>
        <pc:spChg chg="mod ord">
          <ac:chgData name="Mitchell Wand" userId="de9b44c55c049659" providerId="LiveId" clId="{A1A2B986-EABD-4D1C-96DB-8BEDE578EAD6}" dt="2022-10-18T17:51:06.238" v="446" actId="700"/>
          <ac:spMkLst>
            <pc:docMk/>
            <pc:sldMk cId="2757196029" sldId="275"/>
            <ac:spMk id="385" creationId="{00000000-0000-0000-0000-000000000000}"/>
          </ac:spMkLst>
        </pc:spChg>
        <pc:spChg chg="del mod ord">
          <ac:chgData name="Mitchell Wand" userId="de9b44c55c049659" providerId="LiveId" clId="{A1A2B986-EABD-4D1C-96DB-8BEDE578EAD6}" dt="2022-10-18T17:51:06.238" v="446" actId="700"/>
          <ac:spMkLst>
            <pc:docMk/>
            <pc:sldMk cId="2757196029" sldId="275"/>
            <ac:spMk id="386" creationId="{00000000-0000-0000-0000-000000000000}"/>
          </ac:spMkLst>
        </pc:spChg>
        <pc:spChg chg="mod ord">
          <ac:chgData name="Mitchell Wand" userId="de9b44c55c049659" providerId="LiveId" clId="{A1A2B986-EABD-4D1C-96DB-8BEDE578EAD6}" dt="2022-10-18T17:51:06.287" v="447" actId="27636"/>
          <ac:spMkLst>
            <pc:docMk/>
            <pc:sldMk cId="2757196029" sldId="275"/>
            <ac:spMk id="387" creationId="{00000000-0000-0000-0000-000000000000}"/>
          </ac:spMkLst>
        </pc:spChg>
        <pc:spChg chg="mod ord topLvl">
          <ac:chgData name="Mitchell Wand" userId="de9b44c55c049659" providerId="LiveId" clId="{A1A2B986-EABD-4D1C-96DB-8BEDE578EAD6}" dt="2022-10-18T17:55:42.993" v="468" actId="164"/>
          <ac:spMkLst>
            <pc:docMk/>
            <pc:sldMk cId="2757196029" sldId="275"/>
            <ac:spMk id="389" creationId="{00000000-0000-0000-0000-000000000000}"/>
          </ac:spMkLst>
        </pc:spChg>
        <pc:spChg chg="mod topLvl">
          <ac:chgData name="Mitchell Wand" userId="de9b44c55c049659" providerId="LiveId" clId="{A1A2B986-EABD-4D1C-96DB-8BEDE578EAD6}" dt="2022-10-18T17:55:42.993" v="468" actId="164"/>
          <ac:spMkLst>
            <pc:docMk/>
            <pc:sldMk cId="2757196029" sldId="275"/>
            <ac:spMk id="391" creationId="{00000000-0000-0000-0000-000000000000}"/>
          </ac:spMkLst>
        </pc:spChg>
        <pc:grpChg chg="add del mod ord topLvl">
          <ac:chgData name="Mitchell Wand" userId="de9b44c55c049659" providerId="LiveId" clId="{A1A2B986-EABD-4D1C-96DB-8BEDE578EAD6}" dt="2022-10-18T17:54:52.370" v="465" actId="165"/>
          <ac:grpSpMkLst>
            <pc:docMk/>
            <pc:sldMk cId="2757196029" sldId="275"/>
            <ac:grpSpMk id="2" creationId="{25C6A459-C63C-9208-A0B9-276CAB63D125}"/>
          </ac:grpSpMkLst>
        </pc:grpChg>
        <pc:grpChg chg="add del mod">
          <ac:chgData name="Mitchell Wand" userId="de9b44c55c049659" providerId="LiveId" clId="{A1A2B986-EABD-4D1C-96DB-8BEDE578EAD6}" dt="2022-10-18T17:54:11.407" v="459" actId="165"/>
          <ac:grpSpMkLst>
            <pc:docMk/>
            <pc:sldMk cId="2757196029" sldId="275"/>
            <ac:grpSpMk id="3" creationId="{060A23BF-B137-637C-F8EA-AF42793EB21D}"/>
          </ac:grpSpMkLst>
        </pc:grpChg>
        <pc:grpChg chg="add mod">
          <ac:chgData name="Mitchell Wand" userId="de9b44c55c049659" providerId="LiveId" clId="{A1A2B986-EABD-4D1C-96DB-8BEDE578EAD6}" dt="2022-10-18T17:55:42.993" v="468" actId="164"/>
          <ac:grpSpMkLst>
            <pc:docMk/>
            <pc:sldMk cId="2757196029" sldId="275"/>
            <ac:grpSpMk id="4" creationId="{5F6A1A48-7952-A271-DDCB-6BE710C05851}"/>
          </ac:grpSpMkLst>
        </pc:grpChg>
        <pc:graphicFrameChg chg="mod ord topLvl">
          <ac:chgData name="Mitchell Wand" userId="de9b44c55c049659" providerId="LiveId" clId="{A1A2B986-EABD-4D1C-96DB-8BEDE578EAD6}" dt="2022-10-18T17:55:42.993" v="468" actId="164"/>
          <ac:graphicFrameMkLst>
            <pc:docMk/>
            <pc:sldMk cId="2757196029" sldId="275"/>
            <ac:graphicFrameMk id="390" creationId="{00000000-0000-0000-0000-000000000000}"/>
          </ac:graphicFrameMkLst>
        </pc:graphicFrameChg>
      </pc:sldChg>
      <pc:sldChg chg="delSp modSp mod modClrScheme chgLayout">
        <pc:chgData name="Mitchell Wand" userId="de9b44c55c049659" providerId="LiveId" clId="{A1A2B986-EABD-4D1C-96DB-8BEDE578EAD6}" dt="2022-10-18T17:57:08.046" v="478" actId="700"/>
        <pc:sldMkLst>
          <pc:docMk/>
          <pc:sldMk cId="3646951733" sldId="276"/>
        </pc:sldMkLst>
        <pc:spChg chg="mod ord">
          <ac:chgData name="Mitchell Wand" userId="de9b44c55c049659" providerId="LiveId" clId="{A1A2B986-EABD-4D1C-96DB-8BEDE578EAD6}" dt="2022-10-18T17:57:08.046" v="478" actId="700"/>
          <ac:spMkLst>
            <pc:docMk/>
            <pc:sldMk cId="3646951733" sldId="276"/>
            <ac:spMk id="395" creationId="{00000000-0000-0000-0000-000000000000}"/>
          </ac:spMkLst>
        </pc:spChg>
        <pc:spChg chg="mod ord">
          <ac:chgData name="Mitchell Wand" userId="de9b44c55c049659" providerId="LiveId" clId="{A1A2B986-EABD-4D1C-96DB-8BEDE578EAD6}" dt="2022-10-18T17:57:08.046" v="478" actId="700"/>
          <ac:spMkLst>
            <pc:docMk/>
            <pc:sldMk cId="3646951733" sldId="276"/>
            <ac:spMk id="396" creationId="{00000000-0000-0000-0000-000000000000}"/>
          </ac:spMkLst>
        </pc:spChg>
        <pc:spChg chg="del mod ord">
          <ac:chgData name="Mitchell Wand" userId="de9b44c55c049659" providerId="LiveId" clId="{A1A2B986-EABD-4D1C-96DB-8BEDE578EAD6}" dt="2022-10-18T17:56:43.284" v="474" actId="478"/>
          <ac:spMkLst>
            <pc:docMk/>
            <pc:sldMk cId="3646951733" sldId="276"/>
            <ac:spMk id="397" creationId="{00000000-0000-0000-0000-000000000000}"/>
          </ac:spMkLst>
        </pc:spChg>
      </pc:sldChg>
      <pc:sldChg chg="addSp delSp modSp mod ord modClrScheme chgLayout">
        <pc:chgData name="Mitchell Wand" userId="de9b44c55c049659" providerId="LiveId" clId="{A1A2B986-EABD-4D1C-96DB-8BEDE578EAD6}" dt="2022-10-18T18:08:35.905" v="831" actId="20577"/>
        <pc:sldMkLst>
          <pc:docMk/>
          <pc:sldMk cId="3131274967" sldId="277"/>
        </pc:sldMkLst>
        <pc:spChg chg="add mod">
          <ac:chgData name="Mitchell Wand" userId="de9b44c55c049659" providerId="LiveId" clId="{A1A2B986-EABD-4D1C-96DB-8BEDE578EAD6}" dt="2022-10-18T18:08:35.905" v="831" actId="20577"/>
          <ac:spMkLst>
            <pc:docMk/>
            <pc:sldMk cId="3131274967" sldId="277"/>
            <ac:spMk id="2" creationId="{4C1E39E1-06D0-895B-7582-0ECFB1A210A3}"/>
          </ac:spMkLst>
        </pc:spChg>
        <pc:spChg chg="mod ord">
          <ac:chgData name="Mitchell Wand" userId="de9b44c55c049659" providerId="LiveId" clId="{A1A2B986-EABD-4D1C-96DB-8BEDE578EAD6}" dt="2022-10-18T18:00:27.279" v="483" actId="700"/>
          <ac:spMkLst>
            <pc:docMk/>
            <pc:sldMk cId="3131274967" sldId="277"/>
            <ac:spMk id="401" creationId="{00000000-0000-0000-0000-000000000000}"/>
          </ac:spMkLst>
        </pc:spChg>
        <pc:spChg chg="del mod ord">
          <ac:chgData name="Mitchell Wand" userId="de9b44c55c049659" providerId="LiveId" clId="{A1A2B986-EABD-4D1C-96DB-8BEDE578EAD6}" dt="2022-10-18T18:00:27.279" v="483" actId="700"/>
          <ac:spMkLst>
            <pc:docMk/>
            <pc:sldMk cId="3131274967" sldId="277"/>
            <ac:spMk id="402" creationId="{00000000-0000-0000-0000-000000000000}"/>
          </ac:spMkLst>
        </pc:spChg>
        <pc:spChg chg="mod ord">
          <ac:chgData name="Mitchell Wand" userId="de9b44c55c049659" providerId="LiveId" clId="{A1A2B986-EABD-4D1C-96DB-8BEDE578EAD6}" dt="2022-10-18T18:00:55.448" v="484" actId="27636"/>
          <ac:spMkLst>
            <pc:docMk/>
            <pc:sldMk cId="3131274967" sldId="277"/>
            <ac:spMk id="403" creationId="{00000000-0000-0000-0000-000000000000}"/>
          </ac:spMkLst>
        </pc:spChg>
      </pc:sldChg>
      <pc:sldChg chg="modSp mod modClrScheme chgLayout">
        <pc:chgData name="Mitchell Wand" userId="de9b44c55c049659" providerId="LiveId" clId="{A1A2B986-EABD-4D1C-96DB-8BEDE578EAD6}" dt="2022-10-18T20:18:55.303" v="832" actId="700"/>
        <pc:sldMkLst>
          <pc:docMk/>
          <pc:sldMk cId="158519984" sldId="278"/>
        </pc:sldMkLst>
        <pc:spChg chg="mod ord">
          <ac:chgData name="Mitchell Wand" userId="de9b44c55c049659" providerId="LiveId" clId="{A1A2B986-EABD-4D1C-96DB-8BEDE578EAD6}" dt="2022-10-18T20:18:55.303" v="832" actId="700"/>
          <ac:spMkLst>
            <pc:docMk/>
            <pc:sldMk cId="158519984" sldId="278"/>
            <ac:spMk id="416" creationId="{00000000-0000-0000-0000-000000000000}"/>
          </ac:spMkLst>
        </pc:spChg>
        <pc:spChg chg="mod ord">
          <ac:chgData name="Mitchell Wand" userId="de9b44c55c049659" providerId="LiveId" clId="{A1A2B986-EABD-4D1C-96DB-8BEDE578EAD6}" dt="2022-10-18T20:18:55.303" v="832" actId="700"/>
          <ac:spMkLst>
            <pc:docMk/>
            <pc:sldMk cId="158519984" sldId="278"/>
            <ac:spMk id="417" creationId="{00000000-0000-0000-0000-000000000000}"/>
          </ac:spMkLst>
        </pc:spChg>
      </pc:sldChg>
      <pc:sldChg chg="modSp mod chgLayout">
        <pc:chgData name="Mitchell Wand" userId="de9b44c55c049659" providerId="LiveId" clId="{A1A2B986-EABD-4D1C-96DB-8BEDE578EAD6}" dt="2022-10-18T17:27:22.634" v="6" actId="20577"/>
        <pc:sldMkLst>
          <pc:docMk/>
          <pc:sldMk cId="2566347789" sldId="597"/>
        </pc:sldMkLst>
        <pc:spChg chg="mod ord">
          <ac:chgData name="Mitchell Wand" userId="de9b44c55c049659" providerId="LiveId" clId="{A1A2B986-EABD-4D1C-96DB-8BEDE578EAD6}" dt="2022-10-18T17:27:04.228" v="0" actId="700"/>
          <ac:spMkLst>
            <pc:docMk/>
            <pc:sldMk cId="2566347789" sldId="597"/>
            <ac:spMk id="2" creationId="{C012FBDA-CB5D-50B6-F42C-F5B800F23F24}"/>
          </ac:spMkLst>
        </pc:spChg>
        <pc:spChg chg="mod ord">
          <ac:chgData name="Mitchell Wand" userId="de9b44c55c049659" providerId="LiveId" clId="{A1A2B986-EABD-4D1C-96DB-8BEDE578EAD6}" dt="2022-10-18T17:27:22.634" v="6" actId="20577"/>
          <ac:spMkLst>
            <pc:docMk/>
            <pc:sldMk cId="2566347789" sldId="597"/>
            <ac:spMk id="3" creationId="{F6C89509-5DFD-74A2-8B49-0A89BB8C089D}"/>
          </ac:spMkLst>
        </pc:spChg>
        <pc:spChg chg="mod ord">
          <ac:chgData name="Mitchell Wand" userId="de9b44c55c049659" providerId="LiveId" clId="{A1A2B986-EABD-4D1C-96DB-8BEDE578EAD6}" dt="2022-10-18T17:27:04.228" v="0" actId="700"/>
          <ac:spMkLst>
            <pc:docMk/>
            <pc:sldMk cId="2566347789" sldId="597"/>
            <ac:spMk id="4" creationId="{C201150D-1E0F-8D00-7ED1-8273E969BA53}"/>
          </ac:spMkLst>
        </pc:spChg>
      </pc:sldChg>
      <pc:sldChg chg="modSp mod chgLayout">
        <pc:chgData name="Mitchell Wand" userId="de9b44c55c049659" providerId="LiveId" clId="{A1A2B986-EABD-4D1C-96DB-8BEDE578EAD6}" dt="2022-10-18T17:33:54.622" v="80" actId="20577"/>
        <pc:sldMkLst>
          <pc:docMk/>
          <pc:sldMk cId="1576248794" sldId="598"/>
        </pc:sldMkLst>
        <pc:spChg chg="mod ord">
          <ac:chgData name="Mitchell Wand" userId="de9b44c55c049659" providerId="LiveId" clId="{A1A2B986-EABD-4D1C-96DB-8BEDE578EAD6}" dt="2022-10-18T17:33:54.622" v="80" actId="20577"/>
          <ac:spMkLst>
            <pc:docMk/>
            <pc:sldMk cId="1576248794" sldId="598"/>
            <ac:spMk id="289" creationId="{00000000-0000-0000-0000-000000000000}"/>
          </ac:spMkLst>
        </pc:spChg>
        <pc:spChg chg="mod ord">
          <ac:chgData name="Mitchell Wand" userId="de9b44c55c049659" providerId="LiveId" clId="{A1A2B986-EABD-4D1C-96DB-8BEDE578EAD6}" dt="2022-10-18T17:33:33.662" v="54" actId="700"/>
          <ac:spMkLst>
            <pc:docMk/>
            <pc:sldMk cId="1576248794" sldId="598"/>
            <ac:spMk id="291" creationId="{00000000-0000-0000-0000-000000000000}"/>
          </ac:spMkLst>
        </pc:spChg>
      </pc:sldChg>
      <pc:sldChg chg="addSp modSp mod">
        <pc:chgData name="Mitchell Wand" userId="de9b44c55c049659" providerId="LiveId" clId="{A1A2B986-EABD-4D1C-96DB-8BEDE578EAD6}" dt="2022-10-18T18:07:18.076" v="757" actId="1076"/>
        <pc:sldMkLst>
          <pc:docMk/>
          <pc:sldMk cId="2404659137" sldId="599"/>
        </pc:sldMkLst>
        <pc:spChg chg="add mod">
          <ac:chgData name="Mitchell Wand" userId="de9b44c55c049659" providerId="LiveId" clId="{A1A2B986-EABD-4D1C-96DB-8BEDE578EAD6}" dt="2022-10-18T18:07:18.076" v="757" actId="1076"/>
          <ac:spMkLst>
            <pc:docMk/>
            <pc:sldMk cId="2404659137" sldId="599"/>
            <ac:spMk id="2" creationId="{EE207EF6-3B12-AA68-17A6-A4EF6B8298B0}"/>
          </ac:spMkLst>
        </pc:spChg>
      </pc:sldChg>
      <pc:sldChg chg="delSp modSp mod modClrScheme chgLayout">
        <pc:chgData name="Mitchell Wand" userId="de9b44c55c049659" providerId="LiveId" clId="{A1A2B986-EABD-4D1C-96DB-8BEDE578EAD6}" dt="2022-10-18T17:32:47.030" v="38" actId="27636"/>
        <pc:sldMkLst>
          <pc:docMk/>
          <pc:sldMk cId="1388552057" sldId="600"/>
        </pc:sldMkLst>
        <pc:spChg chg="del mod ord">
          <ac:chgData name="Mitchell Wand" userId="de9b44c55c049659" providerId="LiveId" clId="{A1A2B986-EABD-4D1C-96DB-8BEDE578EAD6}" dt="2022-10-18T17:32:47.004" v="37" actId="700"/>
          <ac:spMkLst>
            <pc:docMk/>
            <pc:sldMk cId="1388552057" sldId="600"/>
            <ac:spMk id="3" creationId="{9CD6523B-98DA-58BC-A663-CAFFDAEC7FD6}"/>
          </ac:spMkLst>
        </pc:spChg>
        <pc:spChg chg="mod ord">
          <ac:chgData name="Mitchell Wand" userId="de9b44c55c049659" providerId="LiveId" clId="{A1A2B986-EABD-4D1C-96DB-8BEDE578EAD6}" dt="2022-10-18T17:32:47.004" v="37" actId="700"/>
          <ac:spMkLst>
            <pc:docMk/>
            <pc:sldMk cId="1388552057" sldId="600"/>
            <ac:spMk id="197" creationId="{00000000-0000-0000-0000-000000000000}"/>
          </ac:spMkLst>
        </pc:spChg>
        <pc:spChg chg="mod ord">
          <ac:chgData name="Mitchell Wand" userId="de9b44c55c049659" providerId="LiveId" clId="{A1A2B986-EABD-4D1C-96DB-8BEDE578EAD6}" dt="2022-10-18T17:32:47.030" v="38" actId="27636"/>
          <ac:spMkLst>
            <pc:docMk/>
            <pc:sldMk cId="1388552057" sldId="600"/>
            <ac:spMk id="199" creationId="{00000000-0000-0000-0000-000000000000}"/>
          </ac:spMkLst>
        </pc:spChg>
      </pc:sldChg>
      <pc:sldChg chg="delSp modSp mod modClrScheme chgLayout">
        <pc:chgData name="Mitchell Wand" userId="de9b44c55c049659" providerId="LiveId" clId="{A1A2B986-EABD-4D1C-96DB-8BEDE578EAD6}" dt="2022-10-18T17:33:03.182" v="40" actId="27636"/>
        <pc:sldMkLst>
          <pc:docMk/>
          <pc:sldMk cId="2961792140" sldId="601"/>
        </pc:sldMkLst>
        <pc:spChg chg="mod ord">
          <ac:chgData name="Mitchell Wand" userId="de9b44c55c049659" providerId="LiveId" clId="{A1A2B986-EABD-4D1C-96DB-8BEDE578EAD6}" dt="2022-10-18T17:33:03.157" v="39" actId="700"/>
          <ac:spMkLst>
            <pc:docMk/>
            <pc:sldMk cId="2961792140" sldId="601"/>
            <ac:spMk id="281" creationId="{00000000-0000-0000-0000-000000000000}"/>
          </ac:spMkLst>
        </pc:spChg>
        <pc:spChg chg="del mod ord">
          <ac:chgData name="Mitchell Wand" userId="de9b44c55c049659" providerId="LiveId" clId="{A1A2B986-EABD-4D1C-96DB-8BEDE578EAD6}" dt="2022-10-18T17:33:03.157" v="39" actId="700"/>
          <ac:spMkLst>
            <pc:docMk/>
            <pc:sldMk cId="2961792140" sldId="601"/>
            <ac:spMk id="282" creationId="{00000000-0000-0000-0000-000000000000}"/>
          </ac:spMkLst>
        </pc:spChg>
        <pc:spChg chg="mod ord">
          <ac:chgData name="Mitchell Wand" userId="de9b44c55c049659" providerId="LiveId" clId="{A1A2B986-EABD-4D1C-96DB-8BEDE578EAD6}" dt="2022-10-18T17:33:03.182" v="40" actId="27636"/>
          <ac:spMkLst>
            <pc:docMk/>
            <pc:sldMk cId="2961792140" sldId="601"/>
            <ac:spMk id="283" creationId="{00000000-0000-0000-0000-000000000000}"/>
          </ac:spMkLst>
        </pc:spChg>
      </pc:sldChg>
      <pc:sldChg chg="modSp add mod">
        <pc:chgData name="Mitchell Wand" userId="de9b44c55c049659" providerId="LiveId" clId="{A1A2B986-EABD-4D1C-96DB-8BEDE578EAD6}" dt="2022-10-18T20:22:25.730" v="859" actId="20577"/>
        <pc:sldMkLst>
          <pc:docMk/>
          <pc:sldMk cId="999821593" sldId="602"/>
        </pc:sldMkLst>
        <pc:spChg chg="mod">
          <ac:chgData name="Mitchell Wand" userId="de9b44c55c049659" providerId="LiveId" clId="{A1A2B986-EABD-4D1C-96DB-8BEDE578EAD6}" dt="2022-10-18T20:22:25.730" v="859" actId="20577"/>
          <ac:spMkLst>
            <pc:docMk/>
            <pc:sldMk cId="999821593" sldId="602"/>
            <ac:spMk id="303" creationId="{00000000-0000-0000-0000-000000000000}"/>
          </ac:spMkLst>
        </pc:spChg>
      </pc:sldChg>
      <pc:sldChg chg="addSp delSp modSp new mod modClrScheme chgLayout">
        <pc:chgData name="Mitchell Wand" userId="de9b44c55c049659" providerId="LiveId" clId="{A1A2B986-EABD-4D1C-96DB-8BEDE578EAD6}" dt="2022-10-19T19:11:32.582" v="879" actId="20577"/>
        <pc:sldMkLst>
          <pc:docMk/>
          <pc:sldMk cId="2224137548" sldId="666"/>
        </pc:sldMkLst>
        <pc:spChg chg="del mod ord">
          <ac:chgData name="Mitchell Wand" userId="de9b44c55c049659" providerId="LiveId" clId="{A1A2B986-EABD-4D1C-96DB-8BEDE578EAD6}" dt="2022-10-19T19:11:26.204" v="863" actId="700"/>
          <ac:spMkLst>
            <pc:docMk/>
            <pc:sldMk cId="2224137548" sldId="666"/>
            <ac:spMk id="2" creationId="{09801A3F-E7DA-A197-A341-A3EC914061AA}"/>
          </ac:spMkLst>
        </pc:spChg>
        <pc:spChg chg="del mod ord">
          <ac:chgData name="Mitchell Wand" userId="de9b44c55c049659" providerId="LiveId" clId="{A1A2B986-EABD-4D1C-96DB-8BEDE578EAD6}" dt="2022-10-19T19:11:26.204" v="863" actId="700"/>
          <ac:spMkLst>
            <pc:docMk/>
            <pc:sldMk cId="2224137548" sldId="666"/>
            <ac:spMk id="3" creationId="{17F1E84D-B082-FFB5-9D0D-75E4E0B1B4C7}"/>
          </ac:spMkLst>
        </pc:spChg>
        <pc:spChg chg="del">
          <ac:chgData name="Mitchell Wand" userId="de9b44c55c049659" providerId="LiveId" clId="{A1A2B986-EABD-4D1C-96DB-8BEDE578EAD6}" dt="2022-10-19T19:11:26.204" v="863" actId="700"/>
          <ac:spMkLst>
            <pc:docMk/>
            <pc:sldMk cId="2224137548" sldId="666"/>
            <ac:spMk id="4" creationId="{C0764FE0-625E-0405-2C3C-6EE604988435}"/>
          </ac:spMkLst>
        </pc:spChg>
        <pc:spChg chg="mod ord">
          <ac:chgData name="Mitchell Wand" userId="de9b44c55c049659" providerId="LiveId" clId="{A1A2B986-EABD-4D1C-96DB-8BEDE578EAD6}" dt="2022-10-19T19:11:26.204" v="863" actId="700"/>
          <ac:spMkLst>
            <pc:docMk/>
            <pc:sldMk cId="2224137548" sldId="666"/>
            <ac:spMk id="5" creationId="{53EC8E3F-BEB4-9846-8CAE-C6CCADA0BF99}"/>
          </ac:spMkLst>
        </pc:spChg>
        <pc:spChg chg="add mod ord">
          <ac:chgData name="Mitchell Wand" userId="de9b44c55c049659" providerId="LiveId" clId="{A1A2B986-EABD-4D1C-96DB-8BEDE578EAD6}" dt="2022-10-19T19:11:32.582" v="879" actId="20577"/>
          <ac:spMkLst>
            <pc:docMk/>
            <pc:sldMk cId="2224137548" sldId="666"/>
            <ac:spMk id="6" creationId="{CB8F8EAB-29DA-5AA2-C82A-63D3991F3DA6}"/>
          </ac:spMkLst>
        </pc:spChg>
        <pc:spChg chg="add mod ord">
          <ac:chgData name="Mitchell Wand" userId="de9b44c55c049659" providerId="LiveId" clId="{A1A2B986-EABD-4D1C-96DB-8BEDE578EAD6}" dt="2022-10-19T19:11:26.204" v="863" actId="700"/>
          <ac:spMkLst>
            <pc:docMk/>
            <pc:sldMk cId="2224137548" sldId="666"/>
            <ac:spMk id="7" creationId="{2F99033F-DF4A-E57F-85BD-497384256DEA}"/>
          </ac:spMkLst>
        </pc:spChg>
      </pc:sldChg>
    </pc:docChg>
  </pc:docChgLst>
  <pc:docChgLst>
    <pc:chgData name="Mitchell Wand" userId="de9b44c55c049659" providerId="LiveId" clId="{F73383E9-5094-4CFC-9B99-1CECF5F2104D}"/>
    <pc:docChg chg="custSel delSld modSld addSection modSection">
      <pc:chgData name="Mitchell Wand" userId="de9b44c55c049659" providerId="LiveId" clId="{F73383E9-5094-4CFC-9B99-1CECF5F2104D}" dt="2022-12-11T22:52:54.162" v="153" actId="17846"/>
      <pc:docMkLst>
        <pc:docMk/>
      </pc:docMkLst>
      <pc:sldChg chg="modSp mod">
        <pc:chgData name="Mitchell Wand" userId="de9b44c55c049659" providerId="LiveId" clId="{F73383E9-5094-4CFC-9B99-1CECF5F2104D}" dt="2022-12-11T22:36:20.464" v="17" actId="255"/>
        <pc:sldMkLst>
          <pc:docMk/>
          <pc:sldMk cId="609960707" sldId="647"/>
        </pc:sldMkLst>
        <pc:spChg chg="mod">
          <ac:chgData name="Mitchell Wand" userId="de9b44c55c049659" providerId="LiveId" clId="{F73383E9-5094-4CFC-9B99-1CECF5F2104D}" dt="2022-12-11T22:36:20.464" v="17" actId="255"/>
          <ac:spMkLst>
            <pc:docMk/>
            <pc:sldMk cId="609960707" sldId="647"/>
            <ac:spMk id="753" creationId="{00000000-0000-0000-0000-000000000000}"/>
          </ac:spMkLst>
        </pc:spChg>
      </pc:sldChg>
      <pc:sldChg chg="modSp mod modClrScheme chgLayout">
        <pc:chgData name="Mitchell Wand" userId="de9b44c55c049659" providerId="LiveId" clId="{F73383E9-5094-4CFC-9B99-1CECF5F2104D}" dt="2022-12-11T22:37:36.248" v="26" actId="27636"/>
        <pc:sldMkLst>
          <pc:docMk/>
          <pc:sldMk cId="3170320201" sldId="648"/>
        </pc:sldMkLst>
        <pc:spChg chg="mod ord">
          <ac:chgData name="Mitchell Wand" userId="de9b44c55c049659" providerId="LiveId" clId="{F73383E9-5094-4CFC-9B99-1CECF5F2104D}" dt="2022-12-11T22:37:36.248" v="26" actId="27636"/>
          <ac:spMkLst>
            <pc:docMk/>
            <pc:sldMk cId="3170320201" sldId="648"/>
            <ac:spMk id="757" creationId="{00000000-0000-0000-0000-000000000000}"/>
          </ac:spMkLst>
        </pc:spChg>
        <pc:spChg chg="mod ord">
          <ac:chgData name="Mitchell Wand" userId="de9b44c55c049659" providerId="LiveId" clId="{F73383E9-5094-4CFC-9B99-1CECF5F2104D}" dt="2022-12-11T22:34:52.061" v="12" actId="700"/>
          <ac:spMkLst>
            <pc:docMk/>
            <pc:sldMk cId="3170320201" sldId="648"/>
            <ac:spMk id="758" creationId="{00000000-0000-0000-0000-000000000000}"/>
          </ac:spMkLst>
        </pc:spChg>
      </pc:sldChg>
      <pc:sldChg chg="modSp mod">
        <pc:chgData name="Mitchell Wand" userId="de9b44c55c049659" providerId="LiveId" clId="{F73383E9-5094-4CFC-9B99-1CECF5F2104D}" dt="2022-12-11T22:31:30.655" v="4" actId="20577"/>
        <pc:sldMkLst>
          <pc:docMk/>
          <pc:sldMk cId="3423953853" sldId="652"/>
        </pc:sldMkLst>
        <pc:spChg chg="mod">
          <ac:chgData name="Mitchell Wand" userId="de9b44c55c049659" providerId="LiveId" clId="{F73383E9-5094-4CFC-9B99-1CECF5F2104D}" dt="2022-12-11T22:31:30.655" v="4" actId="20577"/>
          <ac:spMkLst>
            <pc:docMk/>
            <pc:sldMk cId="3423953853" sldId="652"/>
            <ac:spMk id="3" creationId="{D145218C-6BDC-0869-7E05-77E45622A818}"/>
          </ac:spMkLst>
        </pc:spChg>
      </pc:sldChg>
      <pc:sldChg chg="modSp mod chgLayout">
        <pc:chgData name="Mitchell Wand" userId="de9b44c55c049659" providerId="LiveId" clId="{F73383E9-5094-4CFC-9B99-1CECF5F2104D}" dt="2022-12-11T22:34:26.972" v="8" actId="700"/>
        <pc:sldMkLst>
          <pc:docMk/>
          <pc:sldMk cId="2528650462" sldId="654"/>
        </pc:sldMkLst>
        <pc:spChg chg="mod ord">
          <ac:chgData name="Mitchell Wand" userId="de9b44c55c049659" providerId="LiveId" clId="{F73383E9-5094-4CFC-9B99-1CECF5F2104D}" dt="2022-12-11T22:34:26.972" v="8" actId="700"/>
          <ac:spMkLst>
            <pc:docMk/>
            <pc:sldMk cId="2528650462" sldId="654"/>
            <ac:spMk id="2" creationId="{2530F2ED-C09C-6A0C-1009-7483A2DED6F5}"/>
          </ac:spMkLst>
        </pc:spChg>
        <pc:spChg chg="mod ord">
          <ac:chgData name="Mitchell Wand" userId="de9b44c55c049659" providerId="LiveId" clId="{F73383E9-5094-4CFC-9B99-1CECF5F2104D}" dt="2022-12-11T22:34:26.972" v="8" actId="700"/>
          <ac:spMkLst>
            <pc:docMk/>
            <pc:sldMk cId="2528650462" sldId="654"/>
            <ac:spMk id="3" creationId="{650D45A0-4CFF-48A5-F1B6-687CA80779F5}"/>
          </ac:spMkLst>
        </pc:spChg>
        <pc:spChg chg="mod ord">
          <ac:chgData name="Mitchell Wand" userId="de9b44c55c049659" providerId="LiveId" clId="{F73383E9-5094-4CFC-9B99-1CECF5F2104D}" dt="2022-12-11T22:34:26.972" v="8" actId="700"/>
          <ac:spMkLst>
            <pc:docMk/>
            <pc:sldMk cId="2528650462" sldId="654"/>
            <ac:spMk id="4" creationId="{10075908-39A9-FF86-F4DF-D58F6B737970}"/>
          </ac:spMkLst>
        </pc:spChg>
      </pc:sldChg>
      <pc:sldChg chg="addSp modSp mod modAnim">
        <pc:chgData name="Mitchell Wand" userId="de9b44c55c049659" providerId="LiveId" clId="{F73383E9-5094-4CFC-9B99-1CECF5F2104D}" dt="2022-12-11T22:40:03.814" v="38" actId="1076"/>
        <pc:sldMkLst>
          <pc:docMk/>
          <pc:sldMk cId="3466678949" sldId="659"/>
        </pc:sldMkLst>
        <pc:spChg chg="mod">
          <ac:chgData name="Mitchell Wand" userId="de9b44c55c049659" providerId="LiveId" clId="{F73383E9-5094-4CFC-9B99-1CECF5F2104D}" dt="2022-12-11T22:39:14.475" v="36" actId="6549"/>
          <ac:spMkLst>
            <pc:docMk/>
            <pc:sldMk cId="3466678949" sldId="659"/>
            <ac:spMk id="368" creationId="{00000000-0000-0000-0000-000000000000}"/>
          </ac:spMkLst>
        </pc:spChg>
        <pc:spChg chg="mod">
          <ac:chgData name="Mitchell Wand" userId="de9b44c55c049659" providerId="LiveId" clId="{F73383E9-5094-4CFC-9B99-1CECF5F2104D}" dt="2022-12-11T22:39:54.333" v="37" actId="164"/>
          <ac:spMkLst>
            <pc:docMk/>
            <pc:sldMk cId="3466678949" sldId="659"/>
            <ac:spMk id="477" creationId="{00000000-0000-0000-0000-000000000000}"/>
          </ac:spMkLst>
        </pc:spChg>
        <pc:grpChg chg="add mod">
          <ac:chgData name="Mitchell Wand" userId="de9b44c55c049659" providerId="LiveId" clId="{F73383E9-5094-4CFC-9B99-1CECF5F2104D}" dt="2022-12-11T22:40:03.814" v="38" actId="1076"/>
          <ac:grpSpMkLst>
            <pc:docMk/>
            <pc:sldMk cId="3466678949" sldId="659"/>
            <ac:grpSpMk id="2" creationId="{CAB64D3C-C966-BFE3-8147-09AAE266F3AF}"/>
          </ac:grpSpMkLst>
        </pc:grpChg>
        <pc:grpChg chg="mod">
          <ac:chgData name="Mitchell Wand" userId="de9b44c55c049659" providerId="LiveId" clId="{F73383E9-5094-4CFC-9B99-1CECF5F2104D}" dt="2022-12-11T22:39:54.333" v="37" actId="164"/>
          <ac:grpSpMkLst>
            <pc:docMk/>
            <pc:sldMk cId="3466678949" sldId="659"/>
            <ac:grpSpMk id="44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6"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49"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2"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5"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58"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1"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4"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67"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0"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3" creationId="{00000000-0000-0000-0000-000000000000}"/>
          </ac:grpSpMkLst>
        </pc:grpChg>
        <pc:grpChg chg="mod">
          <ac:chgData name="Mitchell Wand" userId="de9b44c55c049659" providerId="LiveId" clId="{F73383E9-5094-4CFC-9B99-1CECF5F2104D}" dt="2022-12-11T22:39:54.333" v="37" actId="164"/>
          <ac:grpSpMkLst>
            <pc:docMk/>
            <pc:sldMk cId="3466678949" sldId="659"/>
            <ac:grpSpMk id="476" creationId="{00000000-0000-0000-0000-000000000000}"/>
          </ac:grpSpMkLst>
        </pc:grpChg>
      </pc:sldChg>
      <pc:sldChg chg="addSp delSp modSp mod modClrScheme chgLayout">
        <pc:chgData name="Mitchell Wand" userId="de9b44c55c049659" providerId="LiveId" clId="{F73383E9-5094-4CFC-9B99-1CECF5F2104D}" dt="2022-12-11T22:44:29.928" v="58" actId="27636"/>
        <pc:sldMkLst>
          <pc:docMk/>
          <pc:sldMk cId="1849435347" sldId="660"/>
        </pc:sldMkLst>
        <pc:spChg chg="mod">
          <ac:chgData name="Mitchell Wand" userId="de9b44c55c049659" providerId="LiveId" clId="{F73383E9-5094-4CFC-9B99-1CECF5F2104D}" dt="2022-12-11T22:41:09.269" v="44" actId="164"/>
          <ac:spMkLst>
            <pc:docMk/>
            <pc:sldMk cId="1849435347" sldId="660"/>
            <ac:spMk id="579" creationId="{00000000-0000-0000-0000-000000000000}"/>
          </ac:spMkLst>
        </pc:spChg>
        <pc:spChg chg="mod ord">
          <ac:chgData name="Mitchell Wand" userId="de9b44c55c049659" providerId="LiveId" clId="{F73383E9-5094-4CFC-9B99-1CECF5F2104D}" dt="2022-12-11T22:40:46.177" v="43" actId="27636"/>
          <ac:spMkLst>
            <pc:docMk/>
            <pc:sldMk cId="1849435347" sldId="660"/>
            <ac:spMk id="580" creationId="{00000000-0000-0000-0000-000000000000}"/>
          </ac:spMkLst>
        </pc:spChg>
        <pc:spChg chg="del mod ord">
          <ac:chgData name="Mitchell Wand" userId="de9b44c55c049659" providerId="LiveId" clId="{F73383E9-5094-4CFC-9B99-1CECF5F2104D}" dt="2022-12-11T22:40:28.046" v="40" actId="700"/>
          <ac:spMkLst>
            <pc:docMk/>
            <pc:sldMk cId="1849435347" sldId="660"/>
            <ac:spMk id="581" creationId="{00000000-0000-0000-0000-000000000000}"/>
          </ac:spMkLst>
        </pc:spChg>
        <pc:spChg chg="mod ord">
          <ac:chgData name="Mitchell Wand" userId="de9b44c55c049659" providerId="LiveId" clId="{F73383E9-5094-4CFC-9B99-1CECF5F2104D}" dt="2022-12-11T22:44:29.928" v="58" actId="27636"/>
          <ac:spMkLst>
            <pc:docMk/>
            <pc:sldMk cId="1849435347" sldId="660"/>
            <ac:spMk id="582" creationId="{00000000-0000-0000-0000-000000000000}"/>
          </ac:spMkLst>
        </pc:spChg>
        <pc:spChg chg="mod">
          <ac:chgData name="Mitchell Wand" userId="de9b44c55c049659" providerId="LiveId" clId="{F73383E9-5094-4CFC-9B99-1CECF5F2104D}" dt="2022-12-11T22:41:09.269" v="44" actId="164"/>
          <ac:spMkLst>
            <pc:docMk/>
            <pc:sldMk cId="1849435347" sldId="660"/>
            <ac:spMk id="583" creationId="{00000000-0000-0000-0000-000000000000}"/>
          </ac:spMkLst>
        </pc:spChg>
        <pc:spChg chg="mod">
          <ac:chgData name="Mitchell Wand" userId="de9b44c55c049659" providerId="LiveId" clId="{F73383E9-5094-4CFC-9B99-1CECF5F2104D}" dt="2022-12-11T22:41:09.269" v="44" actId="164"/>
          <ac:spMkLst>
            <pc:docMk/>
            <pc:sldMk cId="1849435347" sldId="660"/>
            <ac:spMk id="584" creationId="{00000000-0000-0000-0000-000000000000}"/>
          </ac:spMkLst>
        </pc:spChg>
        <pc:spChg chg="mod">
          <ac:chgData name="Mitchell Wand" userId="de9b44c55c049659" providerId="LiveId" clId="{F73383E9-5094-4CFC-9B99-1CECF5F2104D}" dt="2022-12-11T22:41:09.269" v="44" actId="164"/>
          <ac:spMkLst>
            <pc:docMk/>
            <pc:sldMk cId="1849435347" sldId="660"/>
            <ac:spMk id="585" creationId="{00000000-0000-0000-0000-000000000000}"/>
          </ac:spMkLst>
        </pc:spChg>
        <pc:spChg chg="mod">
          <ac:chgData name="Mitchell Wand" userId="de9b44c55c049659" providerId="LiveId" clId="{F73383E9-5094-4CFC-9B99-1CECF5F2104D}" dt="2022-12-11T22:41:09.269" v="44" actId="164"/>
          <ac:spMkLst>
            <pc:docMk/>
            <pc:sldMk cId="1849435347" sldId="660"/>
            <ac:spMk id="586" creationId="{00000000-0000-0000-0000-000000000000}"/>
          </ac:spMkLst>
        </pc:spChg>
        <pc:spChg chg="mod">
          <ac:chgData name="Mitchell Wand" userId="de9b44c55c049659" providerId="LiveId" clId="{F73383E9-5094-4CFC-9B99-1CECF5F2104D}" dt="2022-12-11T22:41:09.269" v="44" actId="164"/>
          <ac:spMkLst>
            <pc:docMk/>
            <pc:sldMk cId="1849435347" sldId="660"/>
            <ac:spMk id="587" creationId="{00000000-0000-0000-0000-000000000000}"/>
          </ac:spMkLst>
        </pc:spChg>
        <pc:spChg chg="mod">
          <ac:chgData name="Mitchell Wand" userId="de9b44c55c049659" providerId="LiveId" clId="{F73383E9-5094-4CFC-9B99-1CECF5F2104D}" dt="2022-12-11T22:41:09.269" v="44" actId="164"/>
          <ac:spMkLst>
            <pc:docMk/>
            <pc:sldMk cId="1849435347" sldId="660"/>
            <ac:spMk id="588" creationId="{00000000-0000-0000-0000-000000000000}"/>
          </ac:spMkLst>
        </pc:spChg>
        <pc:spChg chg="mod">
          <ac:chgData name="Mitchell Wand" userId="de9b44c55c049659" providerId="LiveId" clId="{F73383E9-5094-4CFC-9B99-1CECF5F2104D}" dt="2022-12-11T22:41:09.269" v="44" actId="164"/>
          <ac:spMkLst>
            <pc:docMk/>
            <pc:sldMk cId="1849435347" sldId="660"/>
            <ac:spMk id="589" creationId="{00000000-0000-0000-0000-000000000000}"/>
          </ac:spMkLst>
        </pc:spChg>
        <pc:spChg chg="mod">
          <ac:chgData name="Mitchell Wand" userId="de9b44c55c049659" providerId="LiveId" clId="{F73383E9-5094-4CFC-9B99-1CECF5F2104D}" dt="2022-12-11T22:41:09.269" v="44" actId="164"/>
          <ac:spMkLst>
            <pc:docMk/>
            <pc:sldMk cId="1849435347" sldId="660"/>
            <ac:spMk id="590" creationId="{00000000-0000-0000-0000-000000000000}"/>
          </ac:spMkLst>
        </pc:spChg>
        <pc:grpChg chg="add del mod">
          <ac:chgData name="Mitchell Wand" userId="de9b44c55c049659" providerId="LiveId" clId="{F73383E9-5094-4CFC-9B99-1CECF5F2104D}" dt="2022-12-11T22:44:18.487" v="56" actId="478"/>
          <ac:grpSpMkLst>
            <pc:docMk/>
            <pc:sldMk cId="1849435347" sldId="660"/>
            <ac:grpSpMk id="2" creationId="{CE946B20-8AE6-0782-7288-FB42655DC443}"/>
          </ac:grpSpMkLst>
        </pc:grpChg>
      </pc:sldChg>
      <pc:sldChg chg="delSp modSp mod modClrScheme chgLayout modNotesTx">
        <pc:chgData name="Mitchell Wand" userId="de9b44c55c049659" providerId="LiveId" clId="{F73383E9-5094-4CFC-9B99-1CECF5F2104D}" dt="2022-12-11T22:46:34.189" v="120" actId="20577"/>
        <pc:sldMkLst>
          <pc:docMk/>
          <pc:sldMk cId="3960731311" sldId="661"/>
        </pc:sldMkLst>
        <pc:spChg chg="mod ord">
          <ac:chgData name="Mitchell Wand" userId="de9b44c55c049659" providerId="LiveId" clId="{F73383E9-5094-4CFC-9B99-1CECF5F2104D}" dt="2022-12-11T22:42:16.230" v="53" actId="27636"/>
          <ac:spMkLst>
            <pc:docMk/>
            <pc:sldMk cId="3960731311" sldId="661"/>
            <ac:spMk id="594" creationId="{00000000-0000-0000-0000-000000000000}"/>
          </ac:spMkLst>
        </pc:spChg>
        <pc:spChg chg="del mod ord">
          <ac:chgData name="Mitchell Wand" userId="de9b44c55c049659" providerId="LiveId" clId="{F73383E9-5094-4CFC-9B99-1CECF5F2104D}" dt="2022-12-11T22:42:00.593" v="50" actId="700"/>
          <ac:spMkLst>
            <pc:docMk/>
            <pc:sldMk cId="3960731311" sldId="661"/>
            <ac:spMk id="595" creationId="{00000000-0000-0000-0000-000000000000}"/>
          </ac:spMkLst>
        </pc:spChg>
        <pc:spChg chg="mod ord">
          <ac:chgData name="Mitchell Wand" userId="de9b44c55c049659" providerId="LiveId" clId="{F73383E9-5094-4CFC-9B99-1CECF5F2104D}" dt="2022-12-11T22:46:34.189" v="120" actId="20577"/>
          <ac:spMkLst>
            <pc:docMk/>
            <pc:sldMk cId="3960731311" sldId="661"/>
            <ac:spMk id="596" creationId="{00000000-0000-0000-0000-000000000000}"/>
          </ac:spMkLst>
        </pc:spChg>
      </pc:sldChg>
      <pc:sldChg chg="addSp delSp modSp mod modClrScheme chgLayout">
        <pc:chgData name="Mitchell Wand" userId="de9b44c55c049659" providerId="LiveId" clId="{F73383E9-5094-4CFC-9B99-1CECF5F2104D}" dt="2022-12-11T22:51:24.184" v="151" actId="478"/>
        <pc:sldMkLst>
          <pc:docMk/>
          <pc:sldMk cId="1699180941" sldId="662"/>
        </pc:sldMkLst>
        <pc:spChg chg="add del mod">
          <ac:chgData name="Mitchell Wand" userId="de9b44c55c049659" providerId="LiveId" clId="{F73383E9-5094-4CFC-9B99-1CECF5F2104D}" dt="2022-12-11T22:48:33.946" v="127" actId="478"/>
          <ac:spMkLst>
            <pc:docMk/>
            <pc:sldMk cId="1699180941" sldId="662"/>
            <ac:spMk id="3" creationId="{985AB66C-A8B0-3956-11C5-BCD99CEAD7C8}"/>
          </ac:spMkLst>
        </pc:spChg>
        <pc:spChg chg="mod ord">
          <ac:chgData name="Mitchell Wand" userId="de9b44c55c049659" providerId="LiveId" clId="{F73383E9-5094-4CFC-9B99-1CECF5F2104D}" dt="2022-12-11T22:47:08.209" v="122" actId="255"/>
          <ac:spMkLst>
            <pc:docMk/>
            <pc:sldMk cId="1699180941" sldId="662"/>
            <ac:spMk id="600" creationId="{00000000-0000-0000-0000-000000000000}"/>
          </ac:spMkLst>
        </pc:spChg>
        <pc:spChg chg="del mod ord">
          <ac:chgData name="Mitchell Wand" userId="de9b44c55c049659" providerId="LiveId" clId="{F73383E9-5094-4CFC-9B99-1CECF5F2104D}" dt="2022-12-11T22:42:35.029" v="54" actId="700"/>
          <ac:spMkLst>
            <pc:docMk/>
            <pc:sldMk cId="1699180941" sldId="662"/>
            <ac:spMk id="601" creationId="{00000000-0000-0000-0000-000000000000}"/>
          </ac:spMkLst>
        </pc:spChg>
        <pc:spChg chg="del mod ord">
          <ac:chgData name="Mitchell Wand" userId="de9b44c55c049659" providerId="LiveId" clId="{F73383E9-5094-4CFC-9B99-1CECF5F2104D}" dt="2022-12-11T22:46:51.695" v="121" actId="478"/>
          <ac:spMkLst>
            <pc:docMk/>
            <pc:sldMk cId="1699180941" sldId="662"/>
            <ac:spMk id="602"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3" creationId="{00000000-0000-0000-0000-000000000000}"/>
          </ac:spMkLst>
        </pc:spChg>
        <pc:spChg chg="mod topLvl">
          <ac:chgData name="Mitchell Wand" userId="de9b44c55c049659" providerId="LiveId" clId="{F73383E9-5094-4CFC-9B99-1CECF5F2104D}" dt="2022-12-11T22:49:53.815" v="137" actId="14100"/>
          <ac:spMkLst>
            <pc:docMk/>
            <pc:sldMk cId="1699180941" sldId="662"/>
            <ac:spMk id="604"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5"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6" creationId="{00000000-0000-0000-0000-000000000000}"/>
          </ac:spMkLst>
        </pc:spChg>
        <pc:spChg chg="mod topLvl">
          <ac:chgData name="Mitchell Wand" userId="de9b44c55c049659" providerId="LiveId" clId="{F73383E9-5094-4CFC-9B99-1CECF5F2104D}" dt="2022-12-11T22:50:54.835" v="147" actId="1076"/>
          <ac:spMkLst>
            <pc:docMk/>
            <pc:sldMk cId="1699180941" sldId="662"/>
            <ac:spMk id="607" creationId="{00000000-0000-0000-0000-000000000000}"/>
          </ac:spMkLst>
        </pc:spChg>
        <pc:spChg chg="mod topLvl">
          <ac:chgData name="Mitchell Wand" userId="de9b44c55c049659" providerId="LiveId" clId="{F73383E9-5094-4CFC-9B99-1CECF5F2104D}" dt="2022-12-11T22:48:13.464" v="126" actId="165"/>
          <ac:spMkLst>
            <pc:docMk/>
            <pc:sldMk cId="1699180941" sldId="662"/>
            <ac:spMk id="608" creationId="{00000000-0000-0000-0000-000000000000}"/>
          </ac:spMkLst>
        </pc:spChg>
        <pc:spChg chg="del mod topLvl">
          <ac:chgData name="Mitchell Wand" userId="de9b44c55c049659" providerId="LiveId" clId="{F73383E9-5094-4CFC-9B99-1CECF5F2104D}" dt="2022-12-11T22:51:17.624" v="149" actId="478"/>
          <ac:spMkLst>
            <pc:docMk/>
            <pc:sldMk cId="1699180941" sldId="662"/>
            <ac:spMk id="609" creationId="{00000000-0000-0000-0000-000000000000}"/>
          </ac:spMkLst>
        </pc:spChg>
        <pc:spChg chg="mod topLvl">
          <ac:chgData name="Mitchell Wand" userId="de9b44c55c049659" providerId="LiveId" clId="{F73383E9-5094-4CFC-9B99-1CECF5F2104D}" dt="2022-12-11T22:50:49.822" v="146" actId="14100"/>
          <ac:spMkLst>
            <pc:docMk/>
            <pc:sldMk cId="1699180941" sldId="662"/>
            <ac:spMk id="610" creationId="{00000000-0000-0000-0000-000000000000}"/>
          </ac:spMkLst>
        </pc:spChg>
        <pc:spChg chg="del mod topLvl">
          <ac:chgData name="Mitchell Wand" userId="de9b44c55c049659" providerId="LiveId" clId="{F73383E9-5094-4CFC-9B99-1CECF5F2104D}" dt="2022-12-11T22:51:24.184" v="151" actId="478"/>
          <ac:spMkLst>
            <pc:docMk/>
            <pc:sldMk cId="1699180941" sldId="662"/>
            <ac:spMk id="611" creationId="{00000000-0000-0000-0000-000000000000}"/>
          </ac:spMkLst>
        </pc:spChg>
        <pc:spChg chg="mod topLvl">
          <ac:chgData name="Mitchell Wand" userId="de9b44c55c049659" providerId="LiveId" clId="{F73383E9-5094-4CFC-9B99-1CECF5F2104D}" dt="2022-12-11T22:49:46.966" v="136" actId="465"/>
          <ac:spMkLst>
            <pc:docMk/>
            <pc:sldMk cId="1699180941" sldId="662"/>
            <ac:spMk id="612" creationId="{00000000-0000-0000-0000-000000000000}"/>
          </ac:spMkLst>
        </pc:spChg>
        <pc:spChg chg="mod topLvl">
          <ac:chgData name="Mitchell Wand" userId="de9b44c55c049659" providerId="LiveId" clId="{F73383E9-5094-4CFC-9B99-1CECF5F2104D}" dt="2022-12-11T22:50:10.021" v="139" actId="1076"/>
          <ac:spMkLst>
            <pc:docMk/>
            <pc:sldMk cId="1699180941" sldId="662"/>
            <ac:spMk id="613" creationId="{00000000-0000-0000-0000-000000000000}"/>
          </ac:spMkLst>
        </pc:spChg>
        <pc:spChg chg="mod topLvl">
          <ac:chgData name="Mitchell Wand" userId="de9b44c55c049659" providerId="LiveId" clId="{F73383E9-5094-4CFC-9B99-1CECF5F2104D}" dt="2022-12-11T22:50:21.396" v="140" actId="1076"/>
          <ac:spMkLst>
            <pc:docMk/>
            <pc:sldMk cId="1699180941" sldId="662"/>
            <ac:spMk id="614" creationId="{00000000-0000-0000-0000-000000000000}"/>
          </ac:spMkLst>
        </pc:spChg>
        <pc:spChg chg="mod topLvl">
          <ac:chgData name="Mitchell Wand" userId="de9b44c55c049659" providerId="LiveId" clId="{F73383E9-5094-4CFC-9B99-1CECF5F2104D}" dt="2022-12-11T22:50:30.041" v="142" actId="14100"/>
          <ac:spMkLst>
            <pc:docMk/>
            <pc:sldMk cId="1699180941" sldId="662"/>
            <ac:spMk id="615" creationId="{00000000-0000-0000-0000-000000000000}"/>
          </ac:spMkLst>
        </pc:spChg>
        <pc:spChg chg="mod topLvl">
          <ac:chgData name="Mitchell Wand" userId="de9b44c55c049659" providerId="LiveId" clId="{F73383E9-5094-4CFC-9B99-1CECF5F2104D}" dt="2022-12-11T22:50:40.349" v="144" actId="14100"/>
          <ac:spMkLst>
            <pc:docMk/>
            <pc:sldMk cId="1699180941" sldId="662"/>
            <ac:spMk id="616" creationId="{00000000-0000-0000-0000-000000000000}"/>
          </ac:spMkLst>
        </pc:spChg>
        <pc:grpChg chg="add del mod">
          <ac:chgData name="Mitchell Wand" userId="de9b44c55c049659" providerId="LiveId" clId="{F73383E9-5094-4CFC-9B99-1CECF5F2104D}" dt="2022-12-11T22:48:13.464" v="126" actId="165"/>
          <ac:grpSpMkLst>
            <pc:docMk/>
            <pc:sldMk cId="1699180941" sldId="662"/>
            <ac:grpSpMk id="4" creationId="{6415F8F1-FD7A-D1A8-5B1F-20CAA0C2FB4A}"/>
          </ac:grpSpMkLst>
        </pc:grpChg>
      </pc:sldChg>
      <pc:sldChg chg="del">
        <pc:chgData name="Mitchell Wand" userId="de9b44c55c049659" providerId="LiveId" clId="{F73383E9-5094-4CFC-9B99-1CECF5F2104D}" dt="2022-12-11T22:37:57.855" v="27" actId="2696"/>
        <pc:sldMkLst>
          <pc:docMk/>
          <pc:sldMk cId="3510415203" sldId="663"/>
        </pc:sldMkLst>
      </pc:sldChg>
      <pc:sldChg chg="del">
        <pc:chgData name="Mitchell Wand" userId="de9b44c55c049659" providerId="LiveId" clId="{F73383E9-5094-4CFC-9B99-1CECF5F2104D}" dt="2022-12-11T22:40:14.462" v="39" actId="2696"/>
        <pc:sldMkLst>
          <pc:docMk/>
          <pc:sldMk cId="1567562974" sldId="664"/>
        </pc:sldMkLst>
      </pc:sldChg>
    </pc:docChg>
  </pc:docChgLst>
</pc:chgInfo>
</file>

<file path=ppt/media/image1.png>
</file>

<file path=ppt/media/image10.png>
</file>

<file path=ppt/media/image11.png>
</file>

<file path=ppt/media/image12.tif>
</file>

<file path=ppt/media/image13.tif>
</file>

<file path=ppt/media/image14.png>
</file>

<file path=ppt/media/image15.png>
</file>

<file path=ppt/media/image16.png>
</file>

<file path=ppt/media/image17.png>
</file>

<file path=ppt/media/image18.png>
</file>

<file path=ppt/media/image19.png>
</file>

<file path=ppt/media/image2.png>
</file>

<file path=ppt/media/image20.tif>
</file>

<file path=ppt/media/image21.tif>
</file>

<file path=ppt/media/image22.png>
</file>

<file path=ppt/media/image23.png>
</file>

<file path=ppt/media/image24.png>
</file>

<file path=ppt/media/image25.tif>
</file>

<file path=ppt/media/image26.tif>
</file>

<file path=ppt/media/image27.tif>
</file>

<file path=ppt/media/image28.tif>
</file>

<file path=ppt/media/image29.png>
</file>

<file path=ppt/media/image3.png>
</file>

<file path=ppt/media/image30.png>
</file>

<file path=ppt/media/image31.jpe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1" name="Shape 141"/>
          <p:cNvSpPr>
            <a:spLocks noGrp="1" noRot="1" noChangeAspect="1"/>
          </p:cNvSpPr>
          <p:nvPr>
            <p:ph type="sldImg"/>
          </p:nvPr>
        </p:nvSpPr>
        <p:spPr>
          <a:xfrm>
            <a:off x="381000" y="685800"/>
            <a:ext cx="6096000" cy="3429000"/>
          </a:xfrm>
          <a:prstGeom prst="rect">
            <a:avLst/>
          </a:prstGeom>
        </p:spPr>
        <p:txBody>
          <a:bodyPr/>
          <a:lstStyle/>
          <a:p>
            <a:endParaRPr/>
          </a:p>
        </p:txBody>
      </p:sp>
      <p:sp>
        <p:nvSpPr>
          <p:cNvPr id="142" name="Shape 14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228600" latinLnBrk="0">
      <a:lnSpc>
        <a:spcPct val="117999"/>
      </a:lnSpc>
      <a:defRPr sz="1100">
        <a:latin typeface="+mn-lt"/>
        <a:ea typeface="+mn-ea"/>
        <a:cs typeface="+mn-cs"/>
        <a:sym typeface="Helvetica Neue"/>
      </a:defRPr>
    </a:lvl1pPr>
    <a:lvl2pPr indent="114300" defTabSz="228600" latinLnBrk="0">
      <a:lnSpc>
        <a:spcPct val="117999"/>
      </a:lnSpc>
      <a:defRPr sz="1100">
        <a:latin typeface="+mn-lt"/>
        <a:ea typeface="+mn-ea"/>
        <a:cs typeface="+mn-cs"/>
        <a:sym typeface="Helvetica Neue"/>
      </a:defRPr>
    </a:lvl2pPr>
    <a:lvl3pPr indent="228600" defTabSz="228600" latinLnBrk="0">
      <a:lnSpc>
        <a:spcPct val="117999"/>
      </a:lnSpc>
      <a:defRPr sz="1100">
        <a:latin typeface="+mn-lt"/>
        <a:ea typeface="+mn-ea"/>
        <a:cs typeface="+mn-cs"/>
        <a:sym typeface="Helvetica Neue"/>
      </a:defRPr>
    </a:lvl3pPr>
    <a:lvl4pPr indent="342900" defTabSz="228600" latinLnBrk="0">
      <a:lnSpc>
        <a:spcPct val="117999"/>
      </a:lnSpc>
      <a:defRPr sz="1100">
        <a:latin typeface="+mn-lt"/>
        <a:ea typeface="+mn-ea"/>
        <a:cs typeface="+mn-cs"/>
        <a:sym typeface="Helvetica Neue"/>
      </a:defRPr>
    </a:lvl4pPr>
    <a:lvl5pPr indent="457200" defTabSz="228600" latinLnBrk="0">
      <a:lnSpc>
        <a:spcPct val="117999"/>
      </a:lnSpc>
      <a:defRPr sz="1100">
        <a:latin typeface="+mn-lt"/>
        <a:ea typeface="+mn-ea"/>
        <a:cs typeface="+mn-cs"/>
        <a:sym typeface="Helvetica Neue"/>
      </a:defRPr>
    </a:lvl5pPr>
    <a:lvl6pPr indent="571500" defTabSz="228600" latinLnBrk="0">
      <a:lnSpc>
        <a:spcPct val="117999"/>
      </a:lnSpc>
      <a:defRPr sz="1100">
        <a:latin typeface="+mn-lt"/>
        <a:ea typeface="+mn-ea"/>
        <a:cs typeface="+mn-cs"/>
        <a:sym typeface="Helvetica Neue"/>
      </a:defRPr>
    </a:lvl6pPr>
    <a:lvl7pPr indent="685800" defTabSz="228600" latinLnBrk="0">
      <a:lnSpc>
        <a:spcPct val="117999"/>
      </a:lnSpc>
      <a:defRPr sz="1100">
        <a:latin typeface="+mn-lt"/>
        <a:ea typeface="+mn-ea"/>
        <a:cs typeface="+mn-cs"/>
        <a:sym typeface="Helvetica Neue"/>
      </a:defRPr>
    </a:lvl7pPr>
    <a:lvl8pPr indent="800100" defTabSz="228600" latinLnBrk="0">
      <a:lnSpc>
        <a:spcPct val="117999"/>
      </a:lnSpc>
      <a:defRPr sz="1100">
        <a:latin typeface="+mn-lt"/>
        <a:ea typeface="+mn-ea"/>
        <a:cs typeface="+mn-cs"/>
        <a:sym typeface="Helvetica Neue"/>
      </a:defRPr>
    </a:lvl8pPr>
    <a:lvl9pPr indent="914400" defTabSz="228600" latinLnBrk="0">
      <a:lnSpc>
        <a:spcPct val="117999"/>
      </a:lnSpc>
      <a:defRPr sz="11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34670289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Shape 392"/>
          <p:cNvSpPr>
            <a:spLocks noGrp="1" noRot="1" noChangeAspect="1"/>
          </p:cNvSpPr>
          <p:nvPr>
            <p:ph type="sldImg"/>
          </p:nvPr>
        </p:nvSpPr>
        <p:spPr>
          <a:xfrm>
            <a:off x="381000" y="685800"/>
            <a:ext cx="6096000" cy="3429000"/>
          </a:xfrm>
          <a:prstGeom prst="rect">
            <a:avLst/>
          </a:prstGeom>
        </p:spPr>
        <p:txBody>
          <a:bodyPr/>
          <a:lstStyle/>
          <a:p>
            <a:endParaRPr/>
          </a:p>
        </p:txBody>
      </p:sp>
      <p:sp>
        <p:nvSpPr>
          <p:cNvPr id="393" name="Shape 393"/>
          <p:cNvSpPr>
            <a:spLocks noGrp="1"/>
          </p:cNvSpPr>
          <p:nvPr>
            <p:ph type="body" sz="quarter" idx="1"/>
          </p:nvPr>
        </p:nvSpPr>
        <p:spPr>
          <a:prstGeom prst="rect">
            <a:avLst/>
          </a:prstGeom>
        </p:spPr>
        <p:txBody>
          <a:bodyPr/>
          <a:lstStyle/>
          <a:p>
            <a:r>
              <a:rPr sz="1200" dirty="0">
                <a:latin typeface="Arial" panose="020B0604020202020204" pitchFamily="34" charset="0"/>
                <a:cs typeface="Arial" panose="020B0604020202020204" pitchFamily="34" charset="0"/>
              </a:rPr>
              <a:t>The next goal that we often try to achieve with distributed systems is availability - the proportion of time that a system is functioning. </a:t>
            </a:r>
          </a:p>
          <a:p>
            <a:endParaRPr sz="1200" dirty="0">
              <a:latin typeface="Arial" panose="020B0604020202020204" pitchFamily="34" charset="0"/>
              <a:cs typeface="Arial" panose="020B0604020202020204" pitchFamily="34" charset="0"/>
            </a:endParaRPr>
          </a:p>
          <a:p>
            <a:r>
              <a:rPr sz="1200" dirty="0">
                <a:latin typeface="Arial" panose="020B0604020202020204" pitchFamily="34" charset="0"/>
                <a:cs typeface="Arial" panose="020B0604020202020204" pitchFamily="34" charset="0"/>
              </a:rPr>
              <a:t>It is hard to handle availability on a single machine. because we want redundancy. CLICK to show table we want to take a bunch of unreliable components and build a bigger thing that itself is reliable. what are the components and what kinds of redundancy can we provide?</a:t>
            </a:r>
          </a:p>
          <a:p>
            <a:r>
              <a:rPr sz="1200" dirty="0">
                <a:latin typeface="Arial" panose="020B0604020202020204" pitchFamily="34" charset="0"/>
                <a:cs typeface="Arial" panose="020B0604020202020204" pitchFamily="34" charset="0"/>
              </a:rPr>
              <a:t>Availability considers things more broadly than uptime though: what if there is a network outage? Without knowing every possible thing that can fail, instead, we might design for fault tolerance </a:t>
            </a:r>
          </a:p>
        </p:txBody>
      </p:sp>
    </p:spTree>
    <p:extLst>
      <p:ext uri="{BB962C8B-B14F-4D97-AF65-F5344CB8AC3E}">
        <p14:creationId xmlns:p14="http://schemas.microsoft.com/office/powerpoint/2010/main" val="33622144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3" name="Shape 413"/>
          <p:cNvSpPr>
            <a:spLocks noGrp="1" noRot="1" noChangeAspect="1"/>
          </p:cNvSpPr>
          <p:nvPr>
            <p:ph type="sldImg"/>
          </p:nvPr>
        </p:nvSpPr>
        <p:spPr>
          <a:prstGeom prst="rect">
            <a:avLst/>
          </a:prstGeom>
        </p:spPr>
        <p:txBody>
          <a:bodyPr/>
          <a:lstStyle/>
          <a:p>
            <a:endParaRPr/>
          </a:p>
        </p:txBody>
      </p:sp>
      <p:sp>
        <p:nvSpPr>
          <p:cNvPr id="414" name="Shape 414"/>
          <p:cNvSpPr>
            <a:spLocks noGrp="1"/>
          </p:cNvSpPr>
          <p:nvPr>
            <p:ph type="body" sz="quarter" idx="1"/>
          </p:nvPr>
        </p:nvSpPr>
        <p:spPr>
          <a:prstGeom prst="rect">
            <a:avLst/>
          </a:prstGeom>
        </p:spPr>
        <p:txBody>
          <a:bodyPr/>
          <a:lstStyle/>
          <a:p>
            <a:r>
              <a:t>Closely connected to availability is fault tolerance. If something bad happens, regardless of whether the system is temporarily unavailable, our system should eventually recover.</a:t>
            </a:r>
          </a:p>
          <a:p>
            <a:endParaRPr/>
          </a:p>
          <a:p>
            <a:r>
              <a:t>Anticipating all faults and failure modes is a challenge - several are listed here.</a:t>
            </a:r>
          </a:p>
        </p:txBody>
      </p:sp>
    </p:spTree>
    <p:extLst>
      <p:ext uri="{BB962C8B-B14F-4D97-AF65-F5344CB8AC3E}">
        <p14:creationId xmlns:p14="http://schemas.microsoft.com/office/powerpoint/2010/main" val="40196212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t>What makes it difficult for us to achieve these goals?</a:t>
            </a:r>
          </a:p>
          <a:p>
            <a:r>
              <a:t>An increase in the number of independent nodes may increase the need for communication between nodes (click) (reducing performance as scale increases)</a:t>
            </a:r>
          </a:p>
          <a:p>
            <a:endParaRPr/>
          </a:p>
          <a:p>
            <a:r>
              <a:t>And links can fail, too! (click).   More links, higher probability of failure.</a:t>
            </a:r>
          </a:p>
        </p:txBody>
      </p:sp>
    </p:spTree>
    <p:extLst>
      <p:ext uri="{BB962C8B-B14F-4D97-AF65-F5344CB8AC3E}">
        <p14:creationId xmlns:p14="http://schemas.microsoft.com/office/powerpoint/2010/main" val="11458062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Shape 398"/>
          <p:cNvSpPr>
            <a:spLocks noGrp="1" noRot="1" noChangeAspect="1"/>
          </p:cNvSpPr>
          <p:nvPr>
            <p:ph type="sldImg"/>
          </p:nvPr>
        </p:nvSpPr>
        <p:spPr>
          <a:prstGeom prst="rect">
            <a:avLst/>
          </a:prstGeom>
        </p:spPr>
        <p:txBody>
          <a:bodyPr/>
          <a:lstStyle/>
          <a:p>
            <a:endParaRPr/>
          </a:p>
        </p:txBody>
      </p:sp>
      <p:sp>
        <p:nvSpPr>
          <p:cNvPr id="399" name="Shape 399"/>
          <p:cNvSpPr>
            <a:spLocks noGrp="1"/>
          </p:cNvSpPr>
          <p:nvPr>
            <p:ph type="body" sz="quarter" idx="1"/>
          </p:nvPr>
        </p:nvSpPr>
        <p:spPr>
          <a:prstGeom prst="rect">
            <a:avLst/>
          </a:prstGeom>
        </p:spPr>
        <p:txBody>
          <a:bodyPr/>
          <a:lstStyle/>
          <a:p>
            <a:r>
              <a:t>(Read slide)</a:t>
            </a:r>
          </a:p>
        </p:txBody>
      </p:sp>
    </p:spTree>
    <p:extLst>
      <p:ext uri="{BB962C8B-B14F-4D97-AF65-F5344CB8AC3E}">
        <p14:creationId xmlns:p14="http://schemas.microsoft.com/office/powerpoint/2010/main" val="24292937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 name="Shape 448"/>
          <p:cNvSpPr>
            <a:spLocks noGrp="1" noRot="1" noChangeAspect="1"/>
          </p:cNvSpPr>
          <p:nvPr>
            <p:ph type="sldImg"/>
          </p:nvPr>
        </p:nvSpPr>
        <p:spPr>
          <a:prstGeom prst="rect">
            <a:avLst/>
          </a:prstGeom>
        </p:spPr>
        <p:txBody>
          <a:bodyPr/>
          <a:lstStyle/>
          <a:p>
            <a:endParaRPr/>
          </a:p>
        </p:txBody>
      </p:sp>
      <p:sp>
        <p:nvSpPr>
          <p:cNvPr id="449" name="Shape 449"/>
          <p:cNvSpPr>
            <a:spLocks noGrp="1"/>
          </p:cNvSpPr>
          <p:nvPr>
            <p:ph type="body" sz="quarter" idx="1"/>
          </p:nvPr>
        </p:nvSpPr>
        <p:spPr>
          <a:prstGeom prst="rect">
            <a:avLst/>
          </a:prstGeom>
        </p:spPr>
        <p:txBody>
          <a:bodyPr/>
          <a:lstStyle>
            <a:lvl1pPr>
              <a:lnSpc>
                <a:spcPct val="117999"/>
              </a:lnSpc>
            </a:lvl1pPr>
          </a:lstStyle>
          <a:p>
            <a:r>
              <a:t>(Read slide)</a:t>
            </a:r>
          </a:p>
        </p:txBody>
      </p:sp>
    </p:spTree>
    <p:extLst>
      <p:ext uri="{BB962C8B-B14F-4D97-AF65-F5344CB8AC3E}">
        <p14:creationId xmlns:p14="http://schemas.microsoft.com/office/powerpoint/2010/main" val="20812743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Shape 461"/>
          <p:cNvSpPr>
            <a:spLocks noGrp="1" noRot="1" noChangeAspect="1"/>
          </p:cNvSpPr>
          <p:nvPr>
            <p:ph type="sldImg"/>
          </p:nvPr>
        </p:nvSpPr>
        <p:spPr>
          <a:prstGeom prst="rect">
            <a:avLst/>
          </a:prstGeom>
        </p:spPr>
        <p:txBody>
          <a:bodyPr/>
          <a:lstStyle/>
          <a:p>
            <a:endParaRPr/>
          </a:p>
        </p:txBody>
      </p:sp>
      <p:sp>
        <p:nvSpPr>
          <p:cNvPr id="462" name="Shape 462"/>
          <p:cNvSpPr>
            <a:spLocks noGrp="1"/>
          </p:cNvSpPr>
          <p:nvPr>
            <p:ph type="body" sz="quarter" idx="1"/>
          </p:nvPr>
        </p:nvSpPr>
        <p:spPr>
          <a:prstGeom prst="rect">
            <a:avLst/>
          </a:prstGeom>
        </p:spPr>
        <p:txBody>
          <a:bodyPr/>
          <a:lstStyle/>
          <a:p>
            <a:r>
              <a:t>It is also important to understand that there are even more challenges once we introduce a network, because we become reliant on other administrators and organizations to provide us with an essential service.</a:t>
            </a:r>
          </a:p>
        </p:txBody>
      </p:sp>
    </p:spTree>
    <p:extLst>
      <p:ext uri="{BB962C8B-B14F-4D97-AF65-F5344CB8AC3E}">
        <p14:creationId xmlns:p14="http://schemas.microsoft.com/office/powerpoint/2010/main" val="22208755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9995399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 name="Shape 545"/>
          <p:cNvSpPr>
            <a:spLocks noGrp="1" noRot="1" noChangeAspect="1"/>
          </p:cNvSpPr>
          <p:nvPr>
            <p:ph type="sldImg"/>
          </p:nvPr>
        </p:nvSpPr>
        <p:spPr>
          <a:prstGeom prst="rect">
            <a:avLst/>
          </a:prstGeom>
        </p:spPr>
        <p:txBody>
          <a:bodyPr/>
          <a:lstStyle/>
          <a:p>
            <a:endParaRPr/>
          </a:p>
        </p:txBody>
      </p:sp>
      <p:sp>
        <p:nvSpPr>
          <p:cNvPr id="546" name="Shape 546"/>
          <p:cNvSpPr>
            <a:spLocks noGrp="1"/>
          </p:cNvSpPr>
          <p:nvPr>
            <p:ph type="body" sz="quarter" idx="1"/>
          </p:nvPr>
        </p:nvSpPr>
        <p:spPr>
          <a:prstGeom prst="rect">
            <a:avLst/>
          </a:prstGeom>
        </p:spPr>
        <p:txBody>
          <a:bodyPr/>
          <a:lstStyle/>
          <a:p>
            <a:r>
              <a:t>Partitioning is the simplest strategy that we can employ to improve the scalability of our system.  Here is a system that allows the user to retrieve two kinds of data, which we call A and B.  This is the non-distributed version, in which all accesses go to a single server.</a:t>
            </a:r>
          </a:p>
        </p:txBody>
      </p:sp>
    </p:spTree>
    <p:extLst>
      <p:ext uri="{BB962C8B-B14F-4D97-AF65-F5344CB8AC3E}">
        <p14:creationId xmlns:p14="http://schemas.microsoft.com/office/powerpoint/2010/main" val="33431594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partitioning, we divide up data in some (hopefully logical) way. Deciding how to split this data into partitions can be a tricky problem. One easy way to do this is to use some property of the data: if we have 200 records, and they are indexed from 0… 200, you could envision putting the first 100 on one server, and the next 200 on another. Or, split student records by last name: A..N on one server and O..Z on another.</a:t>
            </a:r>
          </a:p>
          <a:p>
            <a:r>
              <a:rPr lang="en-US" dirty="0"/>
              <a:t>This can improve scalability because we can now process more requests concurrently: each server holds some subset of our data, and if clients want to touch different pieces of that dataset, they can interact with different machines. Even if one server goes down, the rest of the data would still be available.</a:t>
            </a:r>
          </a:p>
          <a:p>
            <a:endParaRPr lang="en-US" dirty="0"/>
          </a:p>
        </p:txBody>
      </p:sp>
    </p:spTree>
    <p:extLst>
      <p:ext uri="{BB962C8B-B14F-4D97-AF65-F5344CB8AC3E}">
        <p14:creationId xmlns:p14="http://schemas.microsoft.com/office/powerpoint/2010/main" val="33801864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183904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13788141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 name="Shape 545"/>
          <p:cNvSpPr>
            <a:spLocks noGrp="1" noRot="1" noChangeAspect="1"/>
          </p:cNvSpPr>
          <p:nvPr>
            <p:ph type="sldImg"/>
          </p:nvPr>
        </p:nvSpPr>
        <p:spPr>
          <a:prstGeom prst="rect">
            <a:avLst/>
          </a:prstGeom>
        </p:spPr>
        <p:txBody>
          <a:bodyPr/>
          <a:lstStyle/>
          <a:p>
            <a:endParaRPr/>
          </a:p>
        </p:txBody>
      </p:sp>
      <p:sp>
        <p:nvSpPr>
          <p:cNvPr id="546" name="Shape 546"/>
          <p:cNvSpPr>
            <a:spLocks noGrp="1"/>
          </p:cNvSpPr>
          <p:nvPr>
            <p:ph type="body" sz="quarter" idx="1"/>
          </p:nvPr>
        </p:nvSpPr>
        <p:spPr>
          <a:prstGeom prst="rect">
            <a:avLst/>
          </a:prstGeom>
        </p:spPr>
        <p:txBody>
          <a:bodyPr/>
          <a:lstStyle/>
          <a:p>
            <a:r>
              <a:t>Partitioning is the simplest strategy that we can employ to improve the scalability of our system.  Here is a system that allows the user to retrieve two kinds of data, which we call A and B.  This is the non-distributed version, in which all accesses go to a single server.</a:t>
            </a:r>
          </a:p>
        </p:txBody>
      </p:sp>
    </p:spTree>
    <p:extLst>
      <p:ext uri="{BB962C8B-B14F-4D97-AF65-F5344CB8AC3E}">
        <p14:creationId xmlns:p14="http://schemas.microsoft.com/office/powerpoint/2010/main" val="27526976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6" name="Shape 746"/>
          <p:cNvSpPr>
            <a:spLocks noGrp="1" noRot="1" noChangeAspect="1"/>
          </p:cNvSpPr>
          <p:nvPr>
            <p:ph type="sldImg"/>
          </p:nvPr>
        </p:nvSpPr>
        <p:spPr>
          <a:prstGeom prst="rect">
            <a:avLst/>
          </a:prstGeom>
        </p:spPr>
        <p:txBody>
          <a:bodyPr/>
          <a:lstStyle/>
          <a:p>
            <a:endParaRPr/>
          </a:p>
        </p:txBody>
      </p:sp>
      <p:sp>
        <p:nvSpPr>
          <p:cNvPr id="747" name="Shape 747"/>
          <p:cNvSpPr>
            <a:spLocks noGrp="1"/>
          </p:cNvSpPr>
          <p:nvPr>
            <p:ph type="body" sz="quarter" idx="1"/>
          </p:nvPr>
        </p:nvSpPr>
        <p:spPr>
          <a:prstGeom prst="rect">
            <a:avLst/>
          </a:prstGeom>
        </p:spPr>
        <p:txBody>
          <a:bodyPr/>
          <a:lstStyle/>
          <a:p>
            <a:r>
              <a:t>And replicate it to multiple servers. In this model, our entire service (and all of the data) is replicated across multiple servers. Ideally, either server can process any request. Hence, we can increase the fault tolerance and performance of our system by having multiple machines that can process requests concurrently, and if one fails, the other can continue to process requests. We can even use this scheme to reduce latency, by placing these replicas in geographically diverse areas. If our replica is physically closer to a client, then it will take less time for a request to get to our server, and a response to get back to the client.</a:t>
            </a:r>
          </a:p>
        </p:txBody>
      </p:sp>
    </p:spTree>
    <p:extLst>
      <p:ext uri="{BB962C8B-B14F-4D97-AF65-F5344CB8AC3E}">
        <p14:creationId xmlns:p14="http://schemas.microsoft.com/office/powerpoint/2010/main" val="107750777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2" name="Shape 822"/>
          <p:cNvSpPr>
            <a:spLocks noGrp="1" noRot="1" noChangeAspect="1"/>
          </p:cNvSpPr>
          <p:nvPr>
            <p:ph type="sldImg"/>
          </p:nvPr>
        </p:nvSpPr>
        <p:spPr>
          <a:prstGeom prst="rect">
            <a:avLst/>
          </a:prstGeom>
        </p:spPr>
        <p:txBody>
          <a:bodyPr/>
          <a:lstStyle/>
          <a:p>
            <a:endParaRPr/>
          </a:p>
        </p:txBody>
      </p:sp>
      <p:sp>
        <p:nvSpPr>
          <p:cNvPr id="823" name="Shape 823"/>
          <p:cNvSpPr>
            <a:spLocks noGrp="1"/>
          </p:cNvSpPr>
          <p:nvPr>
            <p:ph type="body" sz="quarter" idx="1"/>
          </p:nvPr>
        </p:nvSpPr>
        <p:spPr>
          <a:prstGeom prst="rect">
            <a:avLst/>
          </a:prstGeom>
        </p:spPr>
        <p:txBody>
          <a:bodyPr/>
          <a:lstStyle/>
          <a:p>
            <a:r>
              <a:t>Replication introduces a new problem, which is: consistency.</a:t>
            </a:r>
          </a:p>
          <a:p>
            <a:endParaRPr/>
          </a:p>
          <a:p>
            <a:r>
              <a:t>Consistency means that all nodes in a replicated system see the same data at the same time.  When we set A to 5, the 5 appears on all of the replicas at once. </a:t>
            </a:r>
          </a:p>
        </p:txBody>
      </p:sp>
    </p:spTree>
    <p:extLst>
      <p:ext uri="{BB962C8B-B14F-4D97-AF65-F5344CB8AC3E}">
        <p14:creationId xmlns:p14="http://schemas.microsoft.com/office/powerpoint/2010/main" val="30862833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 name="Shape 868"/>
          <p:cNvSpPr>
            <a:spLocks noGrp="1" noRot="1" noChangeAspect="1"/>
          </p:cNvSpPr>
          <p:nvPr>
            <p:ph type="sldImg"/>
          </p:nvPr>
        </p:nvSpPr>
        <p:spPr>
          <a:prstGeom prst="rect">
            <a:avLst/>
          </a:prstGeom>
        </p:spPr>
        <p:txBody>
          <a:bodyPr/>
          <a:lstStyle/>
          <a:p>
            <a:endParaRPr/>
          </a:p>
        </p:txBody>
      </p:sp>
      <p:sp>
        <p:nvSpPr>
          <p:cNvPr id="869" name="Shape 869"/>
          <p:cNvSpPr>
            <a:spLocks noGrp="1"/>
          </p:cNvSpPr>
          <p:nvPr>
            <p:ph type="body" sz="quarter" idx="1"/>
          </p:nvPr>
        </p:nvSpPr>
        <p:spPr>
          <a:prstGeom prst="rect">
            <a:avLst/>
          </a:prstGeom>
        </p:spPr>
        <p:txBody>
          <a:bodyPr/>
          <a:lstStyle/>
          <a:p>
            <a:r>
              <a:t>How do we implement replication? Let’s see the classic protocol for replicated data between two machines, and maintaining sequential consistency. Sequential consistency is a fancy way of saying, effectively, that clients can read and write data as if they were interacting with a single server, rather than multiple. The property that we need to guarantee is that before we acknowledge the update to 5, we need to ensure that it’s acknowledged by all machines. A simplification of this protocol, then, is: we provisionally update the value to 5, ask the replica to update it, and only once the replica acknowledge the update, we acknowledge it too. Future reads are then guaranteed to see that new value.</a:t>
            </a:r>
          </a:p>
          <a:p>
            <a:endParaRPr/>
          </a:p>
          <a:p>
            <a:r>
              <a:t>We achieved consistency.</a:t>
            </a:r>
          </a:p>
        </p:txBody>
      </p:sp>
    </p:spTree>
    <p:extLst>
      <p:ext uri="{BB962C8B-B14F-4D97-AF65-F5344CB8AC3E}">
        <p14:creationId xmlns:p14="http://schemas.microsoft.com/office/powerpoint/2010/main" val="56375382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9" name="Shape 949"/>
          <p:cNvSpPr>
            <a:spLocks noGrp="1" noRot="1" noChangeAspect="1"/>
          </p:cNvSpPr>
          <p:nvPr>
            <p:ph type="sldImg"/>
          </p:nvPr>
        </p:nvSpPr>
        <p:spPr>
          <a:prstGeom prst="rect">
            <a:avLst/>
          </a:prstGeom>
        </p:spPr>
        <p:txBody>
          <a:bodyPr/>
          <a:lstStyle/>
          <a:p>
            <a:endParaRPr/>
          </a:p>
        </p:txBody>
      </p:sp>
      <p:sp>
        <p:nvSpPr>
          <p:cNvPr id="950" name="Shape 950"/>
          <p:cNvSpPr>
            <a:spLocks noGrp="1"/>
          </p:cNvSpPr>
          <p:nvPr>
            <p:ph type="body" sz="quarter" idx="1"/>
          </p:nvPr>
        </p:nvSpPr>
        <p:spPr>
          <a:prstGeom prst="rect">
            <a:avLst/>
          </a:prstGeom>
        </p:spPr>
        <p:txBody>
          <a:bodyPr/>
          <a:lstStyle/>
          <a:p>
            <a:r>
              <a:t>We can ensure consistency and availability at the same time. If we detect that a node is down, we complete the update operation and reroute requests to the live nodes.</a:t>
            </a:r>
          </a:p>
        </p:txBody>
      </p:sp>
    </p:spTree>
    <p:extLst>
      <p:ext uri="{BB962C8B-B14F-4D97-AF65-F5344CB8AC3E}">
        <p14:creationId xmlns:p14="http://schemas.microsoft.com/office/powerpoint/2010/main" val="1752211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1" name="Shape 991"/>
          <p:cNvSpPr>
            <a:spLocks noGrp="1" noRot="1" noChangeAspect="1"/>
          </p:cNvSpPr>
          <p:nvPr>
            <p:ph type="sldImg"/>
          </p:nvPr>
        </p:nvSpPr>
        <p:spPr>
          <a:prstGeom prst="rect">
            <a:avLst/>
          </a:prstGeom>
        </p:spPr>
        <p:txBody>
          <a:bodyPr/>
          <a:lstStyle/>
          <a:p>
            <a:endParaRPr/>
          </a:p>
        </p:txBody>
      </p:sp>
      <p:sp>
        <p:nvSpPr>
          <p:cNvPr id="992" name="Shape 992"/>
          <p:cNvSpPr>
            <a:spLocks noGrp="1"/>
          </p:cNvSpPr>
          <p:nvPr>
            <p:ph type="body" sz="quarter" idx="1"/>
          </p:nvPr>
        </p:nvSpPr>
        <p:spPr>
          <a:prstGeom prst="rect">
            <a:avLst/>
          </a:prstGeom>
        </p:spPr>
        <p:txBody>
          <a:bodyPr/>
          <a:lstStyle/>
          <a:p>
            <a:r>
              <a:t>However what if the connection between the updated node and the replica fails? This is an assumption that we need to keep (our system must tolerate </a:t>
            </a:r>
            <a:r>
              <a:rPr b="1"/>
              <a:t>network partition</a:t>
            </a:r>
            <a:r>
              <a:t>)</a:t>
            </a:r>
          </a:p>
          <a:p>
            <a:endParaRPr/>
          </a:p>
          <a:p>
            <a:r>
              <a:t>Here, we fail to share the updated state, timeout occurs, but the replica is still up and servicing requests.</a:t>
            </a:r>
          </a:p>
          <a:p>
            <a:endParaRPr/>
          </a:p>
          <a:p>
            <a:r>
              <a:t>If we still want to service requests, we assume the replica is down and continue, prioritizing availability and losing consistency. </a:t>
            </a:r>
          </a:p>
          <a:p>
            <a:endParaRPr/>
          </a:p>
          <a:p>
            <a:r>
              <a:t>We could prioritize consistency, but then we would have to stop servicing requests, losing availability.</a:t>
            </a:r>
          </a:p>
        </p:txBody>
      </p:sp>
    </p:spTree>
    <p:extLst>
      <p:ext uri="{BB962C8B-B14F-4D97-AF65-F5344CB8AC3E}">
        <p14:creationId xmlns:p14="http://schemas.microsoft.com/office/powerpoint/2010/main" val="382450270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2" name="Shape 1002"/>
          <p:cNvSpPr>
            <a:spLocks noGrp="1" noRot="1" noChangeAspect="1"/>
          </p:cNvSpPr>
          <p:nvPr>
            <p:ph type="sldImg"/>
          </p:nvPr>
        </p:nvSpPr>
        <p:spPr>
          <a:prstGeom prst="rect">
            <a:avLst/>
          </a:prstGeom>
        </p:spPr>
        <p:txBody>
          <a:bodyPr/>
          <a:lstStyle/>
          <a:p>
            <a:endParaRPr/>
          </a:p>
        </p:txBody>
      </p:sp>
      <p:sp>
        <p:nvSpPr>
          <p:cNvPr id="1003" name="Shape 1003"/>
          <p:cNvSpPr>
            <a:spLocks noGrp="1"/>
          </p:cNvSpPr>
          <p:nvPr>
            <p:ph type="body" sz="quarter" idx="1"/>
          </p:nvPr>
        </p:nvSpPr>
        <p:spPr>
          <a:prstGeom prst="rect">
            <a:avLst/>
          </a:prstGeom>
        </p:spPr>
        <p:txBody>
          <a:bodyPr/>
          <a:lstStyle/>
          <a:p>
            <a:pPr>
              <a:defRPr>
                <a:solidFill>
                  <a:srgbClr val="FF0000"/>
                </a:solidFill>
              </a:defRPr>
            </a:pPr>
            <a:r>
              <a:t>Emphasize</a:t>
            </a:r>
            <a:r>
              <a:rPr>
                <a:solidFill>
                  <a:srgbClr val="000000"/>
                </a:solidFill>
              </a:rPr>
              <a:t>: If we want strong consistency, we won’t be able to achieve the availability we might want</a:t>
            </a:r>
          </a:p>
        </p:txBody>
      </p:sp>
    </p:spTree>
    <p:extLst>
      <p:ext uri="{BB962C8B-B14F-4D97-AF65-F5344CB8AC3E}">
        <p14:creationId xmlns:p14="http://schemas.microsoft.com/office/powerpoint/2010/main" val="8073529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3" name="Shape 783"/>
          <p:cNvSpPr>
            <a:spLocks noGrp="1" noRot="1" noChangeAspect="1"/>
          </p:cNvSpPr>
          <p:nvPr>
            <p:ph type="sldImg"/>
          </p:nvPr>
        </p:nvSpPr>
        <p:spPr>
          <a:prstGeom prst="rect">
            <a:avLst/>
          </a:prstGeom>
        </p:spPr>
        <p:txBody>
          <a:bodyPr/>
          <a:lstStyle/>
          <a:p>
            <a:endParaRPr/>
          </a:p>
        </p:txBody>
      </p:sp>
      <p:sp>
        <p:nvSpPr>
          <p:cNvPr id="784" name="Shape 784"/>
          <p:cNvSpPr>
            <a:spLocks noGrp="1"/>
          </p:cNvSpPr>
          <p:nvPr>
            <p:ph type="body" sz="quarter" idx="1"/>
          </p:nvPr>
        </p:nvSpPr>
        <p:spPr>
          <a:prstGeom prst="rect">
            <a:avLst/>
          </a:prstGeom>
        </p:spPr>
        <p:txBody>
          <a:bodyPr/>
          <a:lstStyle/>
          <a:p>
            <a:r>
              <a:t>Of course, most distributed systems combine both partitioning and replication</a:t>
            </a:r>
          </a:p>
        </p:txBody>
      </p:sp>
    </p:spTree>
    <p:extLst>
      <p:ext uri="{BB962C8B-B14F-4D97-AF65-F5344CB8AC3E}">
        <p14:creationId xmlns:p14="http://schemas.microsoft.com/office/powerpoint/2010/main" val="235505737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22572041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prstGeom prst="rect">
            <a:avLst/>
          </a:prstGeom>
        </p:spPr>
        <p:txBody>
          <a:bodyPr/>
          <a:lstStyle/>
          <a:p>
            <a:endParaRPr/>
          </a:p>
        </p:txBody>
      </p:sp>
      <p:sp>
        <p:nvSpPr>
          <p:cNvPr id="198" name="Shape 198"/>
          <p:cNvSpPr>
            <a:spLocks noGrp="1"/>
          </p:cNvSpPr>
          <p:nvPr>
            <p:ph type="body" sz="quarter" idx="1"/>
          </p:nvPr>
        </p:nvSpPr>
        <p:spPr>
          <a:prstGeom prst="rect">
            <a:avLst/>
          </a:prstGeom>
        </p:spPr>
        <p:txBody>
          <a:bodyPr/>
          <a:lstStyle/>
          <a:p>
            <a:r>
              <a:t>In today’s lecture, we will discuss common distributed systems architectures.</a:t>
            </a:r>
          </a:p>
          <a:p>
            <a:r>
              <a:t>(Read slide)</a:t>
            </a:r>
          </a:p>
          <a:p>
            <a:r>
              <a:t>In the same way that object oriented design patterns let us reason about trade-offs in common problems, software architectures let us reason about tradeoffs to common problems, but at a much larger scale.</a:t>
            </a:r>
          </a:p>
          <a:p>
            <a:r>
              <a:t>For example, consider the layout of buildings on campus: determining where to put what building and how people flow between them is an important step of design.</a:t>
            </a:r>
          </a:p>
        </p:txBody>
      </p:sp>
    </p:spTree>
    <p:extLst>
      <p:ext uri="{BB962C8B-B14F-4D97-AF65-F5344CB8AC3E}">
        <p14:creationId xmlns:p14="http://schemas.microsoft.com/office/powerpoint/2010/main" val="42316080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4"/>
          <p:cNvSpPr>
            <a:spLocks noGrp="1" noRot="1" noChangeAspect="1"/>
          </p:cNvSpPr>
          <p:nvPr>
            <p:ph type="sldImg"/>
          </p:nvPr>
        </p:nvSpPr>
        <p:spPr>
          <a:prstGeom prst="rect">
            <a:avLst/>
          </a:prstGeom>
        </p:spPr>
        <p:txBody>
          <a:bodyPr/>
          <a:lstStyle/>
          <a:p>
            <a:endParaRPr/>
          </a:p>
        </p:txBody>
      </p:sp>
      <p:sp>
        <p:nvSpPr>
          <p:cNvPr id="195" name="Shape 195"/>
          <p:cNvSpPr>
            <a:spLocks noGrp="1"/>
          </p:cNvSpPr>
          <p:nvPr>
            <p:ph type="body" sz="quarter" idx="1"/>
          </p:nvPr>
        </p:nvSpPr>
        <p:spPr>
          <a:prstGeom prst="rect">
            <a:avLst/>
          </a:prstGeom>
        </p:spPr>
        <p:txBody>
          <a:bodyPr/>
          <a:lstStyle/>
          <a:p>
            <a:r>
              <a:t>First: some ground rules. What is a distributed system? Most apps that we work with are distributed in some way, at least in the sense that there is some code that runs in a client, and elsewhere on a server. For this and the following lesson, however, we’ll focus primarily on what happens when the server code needs to be distributed across multiple computers, with a network connecting them.</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noRot="1" noChangeAspect="1"/>
          </p:cNvSpPr>
          <p:nvPr>
            <p:ph type="sldImg"/>
          </p:nvPr>
        </p:nvSpPr>
        <p:spPr>
          <a:prstGeom prst="rect">
            <a:avLst/>
          </a:prstGeom>
        </p:spPr>
        <p:txBody>
          <a:bodyPr/>
          <a:lstStyle/>
          <a:p>
            <a:endParaRPr/>
          </a:p>
        </p:txBody>
      </p:sp>
      <p:sp>
        <p:nvSpPr>
          <p:cNvPr id="266" name="Shape 266"/>
          <p:cNvSpPr>
            <a:spLocks noGrp="1"/>
          </p:cNvSpPr>
          <p:nvPr>
            <p:ph type="body" sz="quarter" idx="1"/>
          </p:nvPr>
        </p:nvSpPr>
        <p:spPr>
          <a:prstGeom prst="rect">
            <a:avLst/>
          </a:prstGeom>
        </p:spPr>
        <p:txBody>
          <a:bodyPr/>
          <a:lstStyle/>
          <a:p>
            <a:r>
              <a:t>For large, complex systems, the architectures must inevitably involve some compromise. As we discussed in the last module, even with infinity resources, there will still be fundamental limitations to our system’s performance.</a:t>
            </a:r>
          </a:p>
          <a:p>
            <a:r>
              <a:t>In summary: the key challenges that distributed systems need to design around are:</a:t>
            </a:r>
          </a:p>
          <a:p>
            <a:pPr marL="220578" indent="-220578">
              <a:buSzPct val="100000"/>
              <a:buChar char="*"/>
            </a:pPr>
            <a:r>
              <a:t>greater potential to see at least one component fail (given independent failure probabilities and increase in number of components)</a:t>
            </a:r>
          </a:p>
          <a:p>
            <a:pPr marL="220578" indent="-220578">
              <a:buSzPct val="100000"/>
              <a:buChar char="*"/>
            </a:pPr>
            <a:r>
              <a:t>Now we can also see the network link fail (not just a machine fail)</a:t>
            </a:r>
          </a:p>
          <a:p>
            <a:pPr marL="220578" indent="-220578">
              <a:buSzPct val="100000"/>
              <a:buChar char="*"/>
            </a:pPr>
            <a:r>
              <a:t>Limited high-speed networks between sites (limited throughput)</a:t>
            </a:r>
          </a:p>
          <a:p>
            <a:pPr marL="220578" indent="-220578">
              <a:buSzPct val="100000"/>
              <a:buChar char="*"/>
            </a:pPr>
            <a:r>
              <a:t>Speed of light</a:t>
            </a:r>
          </a:p>
        </p:txBody>
      </p:sp>
    </p:spTree>
    <p:extLst>
      <p:ext uri="{BB962C8B-B14F-4D97-AF65-F5344CB8AC3E}">
        <p14:creationId xmlns:p14="http://schemas.microsoft.com/office/powerpoint/2010/main" val="42357240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4" name="Shape 294"/>
          <p:cNvSpPr>
            <a:spLocks noGrp="1" noRot="1" noChangeAspect="1"/>
          </p:cNvSpPr>
          <p:nvPr>
            <p:ph type="sldImg"/>
          </p:nvPr>
        </p:nvSpPr>
        <p:spPr>
          <a:prstGeom prst="rect">
            <a:avLst/>
          </a:prstGeom>
        </p:spPr>
        <p:txBody>
          <a:bodyPr/>
          <a:lstStyle/>
          <a:p>
            <a:endParaRPr/>
          </a:p>
        </p:txBody>
      </p:sp>
      <p:sp>
        <p:nvSpPr>
          <p:cNvPr id="295" name="Shape 295"/>
          <p:cNvSpPr>
            <a:spLocks noGrp="1"/>
          </p:cNvSpPr>
          <p:nvPr>
            <p:ph type="body" sz="quarter" idx="1"/>
          </p:nvPr>
        </p:nvSpPr>
        <p:spPr>
          <a:prstGeom prst="rect">
            <a:avLst/>
          </a:prstGeom>
        </p:spPr>
        <p:txBody>
          <a:bodyPr/>
          <a:lstStyle/>
          <a:p>
            <a:r>
              <a:t>Particularly when our distributed systems involve replication, we also discussed the challenge that they must make between consistency: Maintaining that “single server” behavior - all clients see the same values regardless of failures - and availability: allowing all nodes to continue operating in the presence of a single failure. </a:t>
            </a:r>
          </a:p>
          <a:p>
            <a:endParaRPr/>
          </a:p>
          <a:p>
            <a:r>
              <a:t>Remember: DNS makes the compromise that it is OK to see the wrong value.</a:t>
            </a:r>
          </a:p>
          <a:p>
            <a:endParaRPr/>
          </a:p>
          <a:p>
            <a:r>
              <a:t>Software architectures will let us see common solutions to the question of how to structure our system, given different goals.</a:t>
            </a:r>
          </a:p>
        </p:txBody>
      </p:sp>
    </p:spTree>
    <p:extLst>
      <p:ext uri="{BB962C8B-B14F-4D97-AF65-F5344CB8AC3E}">
        <p14:creationId xmlns:p14="http://schemas.microsoft.com/office/powerpoint/2010/main" val="95934525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xfrm>
            <a:off x="381000" y="685800"/>
            <a:ext cx="6096000" cy="3429000"/>
          </a:xfrm>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t>While most distributed systems involve multiple “servers” coordinating to act as one, it is also worthwhile to consider the case of a single server interacting with multiple clients. When considering the system as a whole: the clients *and* the server, there is still some coordination that occurs to implement the system’s goals. We will start with discussing this “monolithic” application as a starting point for examining other common distributed systems architectures.</a:t>
            </a:r>
          </a:p>
          <a:p>
            <a:r>
              <a:t>(Read slide, next slide will have example of a monolithic design and its faults)</a:t>
            </a:r>
          </a:p>
        </p:txBody>
      </p:sp>
    </p:spTree>
    <p:extLst>
      <p:ext uri="{BB962C8B-B14F-4D97-AF65-F5344CB8AC3E}">
        <p14:creationId xmlns:p14="http://schemas.microsoft.com/office/powerpoint/2010/main" val="117827962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Shape 334"/>
          <p:cNvSpPr>
            <a:spLocks noGrp="1" noRot="1" noChangeAspect="1"/>
          </p:cNvSpPr>
          <p:nvPr>
            <p:ph type="sldImg"/>
          </p:nvPr>
        </p:nvSpPr>
        <p:spPr>
          <a:prstGeom prst="rect">
            <a:avLst/>
          </a:prstGeom>
        </p:spPr>
        <p:txBody>
          <a:bodyPr/>
          <a:lstStyle/>
          <a:p>
            <a:endParaRPr/>
          </a:p>
        </p:txBody>
      </p:sp>
      <p:sp>
        <p:nvSpPr>
          <p:cNvPr id="335" name="Shape 335"/>
          <p:cNvSpPr>
            <a:spLocks noGrp="1"/>
          </p:cNvSpPr>
          <p:nvPr>
            <p:ph type="body" sz="quarter" idx="1"/>
          </p:nvPr>
        </p:nvSpPr>
        <p:spPr>
          <a:prstGeom prst="rect">
            <a:avLst/>
          </a:prstGeom>
        </p:spPr>
        <p:txBody>
          <a:bodyPr/>
          <a:lstStyle/>
          <a:p>
            <a:r>
              <a:t>While the monolithic architecture of NFS is certainly applicable to many use-cases (it is very widely used!), there are limitations to this architecture.</a:t>
            </a:r>
          </a:p>
          <a:p>
            <a:endParaRPr/>
          </a:p>
          <a:p>
            <a:r>
              <a:t>To scale a monolith (like NFS), our single option is to replace our server with a bigger server. Eventually, we will reach a limit of the performance of a single server. By definition, the monolith has a single server, so to break this scaling barrier, we will need a new architecture.</a:t>
            </a:r>
          </a:p>
          <a:p>
            <a:endParaRPr/>
          </a:p>
          <a:p>
            <a:r>
              <a:t>Similarly, the performance of the monolith is limited by the performance of that single node and its network links. If, in this figure, we have 5 clients all trying to read 100GB files concurrently, they will be limited by the total throughput of this one server.</a:t>
            </a:r>
          </a:p>
          <a:p>
            <a:endParaRPr/>
          </a:p>
          <a:p>
            <a:r>
              <a:t>Lastly, we will be quite limited in terms of a fault tolerance story here. If the single server goes down, the whole system goes down.</a:t>
            </a:r>
          </a:p>
        </p:txBody>
      </p:sp>
    </p:spTree>
    <p:extLst>
      <p:ext uri="{BB962C8B-B14F-4D97-AF65-F5344CB8AC3E}">
        <p14:creationId xmlns:p14="http://schemas.microsoft.com/office/powerpoint/2010/main" val="40496856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Shape 340"/>
          <p:cNvSpPr>
            <a:spLocks noGrp="1" noRot="1" noChangeAspect="1"/>
          </p:cNvSpPr>
          <p:nvPr>
            <p:ph type="sldImg"/>
          </p:nvPr>
        </p:nvSpPr>
        <p:spPr>
          <a:prstGeom prst="rect">
            <a:avLst/>
          </a:prstGeom>
        </p:spPr>
        <p:txBody>
          <a:bodyPr/>
          <a:lstStyle/>
          <a:p>
            <a:endParaRPr/>
          </a:p>
        </p:txBody>
      </p:sp>
      <p:sp>
        <p:nvSpPr>
          <p:cNvPr id="341" name="Shape 341"/>
          <p:cNvSpPr>
            <a:spLocks noGrp="1"/>
          </p:cNvSpPr>
          <p:nvPr>
            <p:ph type="body" sz="quarter" idx="1"/>
          </p:nvPr>
        </p:nvSpPr>
        <p:spPr>
          <a:prstGeom prst="rect">
            <a:avLst/>
          </a:prstGeom>
        </p:spPr>
        <p:txBody>
          <a:bodyPr/>
          <a:lstStyle/>
          <a:p>
            <a:r>
              <a:t>To motivate the next architecture that we will discuss, recall two of the constraints in distributed systems from the last module: latency and throughput.</a:t>
            </a:r>
          </a:p>
          <a:p>
            <a:endParaRPr/>
          </a:p>
          <a:p>
            <a:r>
              <a:t>These constraints impose significant tradeoffs for architectures that rely on replication, particularly over long distances.</a:t>
            </a:r>
          </a:p>
          <a:p>
            <a:endParaRPr/>
          </a:p>
          <a:p>
            <a:r>
              <a:t>First: Since replication (with consistency) requires that updates are made to all servers that maintain a replica of that data, replication *adds* latency to reads or writes by requiring that updates are acknowledged by all replicas before committing them.</a:t>
            </a:r>
          </a:p>
          <a:p>
            <a:endParaRPr/>
          </a:p>
          <a:p>
            <a:r>
              <a:t>Second: Given limited network throughput, there is often not enough bandwidth to maintain replication of all data across all nodes.</a:t>
            </a:r>
          </a:p>
          <a:p>
            <a:endParaRPr/>
          </a:p>
          <a:p>
            <a:r>
              <a:t>As a result, most distributed system architectures consider both replication and partitioning.</a:t>
            </a:r>
          </a:p>
        </p:txBody>
      </p:sp>
    </p:spTree>
    <p:extLst>
      <p:ext uri="{BB962C8B-B14F-4D97-AF65-F5344CB8AC3E}">
        <p14:creationId xmlns:p14="http://schemas.microsoft.com/office/powerpoint/2010/main" val="5865434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 name="Shape 347"/>
          <p:cNvSpPr>
            <a:spLocks noGrp="1" noRot="1" noChangeAspect="1"/>
          </p:cNvSpPr>
          <p:nvPr>
            <p:ph type="sldImg"/>
          </p:nvPr>
        </p:nvSpPr>
        <p:spPr>
          <a:prstGeom prst="rect">
            <a:avLst/>
          </a:prstGeom>
        </p:spPr>
        <p:txBody>
          <a:bodyPr/>
          <a:lstStyle/>
          <a:p>
            <a:endParaRPr/>
          </a:p>
        </p:txBody>
      </p:sp>
      <p:sp>
        <p:nvSpPr>
          <p:cNvPr id="348" name="Shape 348"/>
          <p:cNvSpPr>
            <a:spLocks noGrp="1"/>
          </p:cNvSpPr>
          <p:nvPr>
            <p:ph type="body" sz="quarter" idx="1"/>
          </p:nvPr>
        </p:nvSpPr>
        <p:spPr>
          <a:prstGeom prst="rect">
            <a:avLst/>
          </a:prstGeom>
        </p:spPr>
        <p:txBody>
          <a:bodyPr/>
          <a:lstStyle/>
          <a:p>
            <a:r>
              <a:t>DNS, which we discussed in the last module, is an example of what we call a “tiered” architecture.</a:t>
            </a:r>
          </a:p>
          <a:p>
            <a:r>
              <a:t>(Read slide)</a:t>
            </a:r>
          </a:p>
        </p:txBody>
      </p:sp>
    </p:spTree>
    <p:extLst>
      <p:ext uri="{BB962C8B-B14F-4D97-AF65-F5344CB8AC3E}">
        <p14:creationId xmlns:p14="http://schemas.microsoft.com/office/powerpoint/2010/main" val="10609726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 name="Shape 524"/>
          <p:cNvSpPr>
            <a:spLocks noGrp="1" noRot="1" noChangeAspect="1"/>
          </p:cNvSpPr>
          <p:nvPr>
            <p:ph type="sldImg"/>
          </p:nvPr>
        </p:nvSpPr>
        <p:spPr>
          <a:xfrm>
            <a:off x="381000" y="685800"/>
            <a:ext cx="6096000" cy="3429000"/>
          </a:xfrm>
          <a:prstGeom prst="rect">
            <a:avLst/>
          </a:prstGeom>
        </p:spPr>
        <p:txBody>
          <a:bodyPr/>
          <a:lstStyle/>
          <a:p>
            <a:endParaRPr/>
          </a:p>
        </p:txBody>
      </p:sp>
      <p:sp>
        <p:nvSpPr>
          <p:cNvPr id="525" name="Shape 525"/>
          <p:cNvSpPr>
            <a:spLocks noGrp="1"/>
          </p:cNvSpPr>
          <p:nvPr>
            <p:ph type="body" sz="quarter" idx="1"/>
          </p:nvPr>
        </p:nvSpPr>
        <p:spPr>
          <a:prstGeom prst="rect">
            <a:avLst/>
          </a:prstGeom>
        </p:spPr>
        <p:txBody>
          <a:bodyPr/>
          <a:lstStyle/>
          <a:p>
            <a:r>
              <a:rPr dirty="0"/>
              <a:t>(Read slide; note that figure on right is map/reduce architecture, showing pipeline through stages</a:t>
            </a:r>
            <a:r>
              <a:rPr lang="en-US" dirty="0"/>
              <a:t>. Each stage might be on a different server, or they could be on the same. The abstraction says it doesn’t really matter.</a:t>
            </a:r>
            <a:r>
              <a:rPr dirty="0"/>
              <a:t>)</a:t>
            </a:r>
          </a:p>
        </p:txBody>
      </p:sp>
    </p:spTree>
    <p:extLst>
      <p:ext uri="{BB962C8B-B14F-4D97-AF65-F5344CB8AC3E}">
        <p14:creationId xmlns:p14="http://schemas.microsoft.com/office/powerpoint/2010/main" val="408014791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Shape 569"/>
          <p:cNvSpPr>
            <a:spLocks noGrp="1" noRot="1" noChangeAspect="1"/>
          </p:cNvSpPr>
          <p:nvPr>
            <p:ph type="sldImg"/>
          </p:nvPr>
        </p:nvSpPr>
        <p:spPr>
          <a:prstGeom prst="rect">
            <a:avLst/>
          </a:prstGeom>
        </p:spPr>
        <p:txBody>
          <a:bodyPr/>
          <a:lstStyle/>
          <a:p>
            <a:endParaRPr/>
          </a:p>
        </p:txBody>
      </p:sp>
      <p:sp>
        <p:nvSpPr>
          <p:cNvPr id="570" name="Shape 570"/>
          <p:cNvSpPr>
            <a:spLocks noGrp="1"/>
          </p:cNvSpPr>
          <p:nvPr>
            <p:ph type="body" sz="quarter" idx="1"/>
          </p:nvPr>
        </p:nvSpPr>
        <p:spPr>
          <a:prstGeom prst="rect">
            <a:avLst/>
          </a:prstGeom>
        </p:spPr>
        <p:txBody>
          <a:bodyPr/>
          <a:lstStyle/>
          <a:p>
            <a:r>
              <a:rPr dirty="0"/>
              <a:t>How does a pipeline architecture address our distributed systems requirements and tradeoffs?</a:t>
            </a:r>
          </a:p>
          <a:p>
            <a:r>
              <a:rPr dirty="0"/>
              <a:t>Similarly to the tiered architecture, we can scale to support processing more data concurrently by adding more machines. Each machine can process some number of stages concurrently. Because the stages are independent, we can always add more machines to process more data in parallel.</a:t>
            </a:r>
          </a:p>
          <a:p>
            <a:r>
              <a:rPr dirty="0"/>
              <a:t>The limitation that we will run into is the bandwidth to transfer the inputs and outputs from each stage in the pipeline to the next.</a:t>
            </a:r>
          </a:p>
          <a:p>
            <a:r>
              <a:rPr dirty="0"/>
              <a:t>However, once we recognize this limitation, we can also design systems around it: consider this exact problem of map/reduce running on a lot of data. How do we move that big amount of data to be in the right spot to run a task on it? Map/Reduce is implemented in conjunction with GFS: each filter in the pipeline is run on a chunk server that already has that piece of data.</a:t>
            </a:r>
          </a:p>
          <a:p>
            <a:endParaRPr dirty="0"/>
          </a:p>
          <a:p>
            <a:r>
              <a:rPr dirty="0"/>
              <a:t>In terms of fault tolerance, the pipeline architecture improves over the general tiered architecture because it also enforces the requirement that each stage in a pipeline is stateless. If a node fails in the middle of processing some data in a stage of the pipeline, the system could always recover by running that same input through the pipeline again: no data would become corrupted by partial results from the failed computation.</a:t>
            </a:r>
          </a:p>
        </p:txBody>
      </p:sp>
    </p:spTree>
    <p:extLst>
      <p:ext uri="{BB962C8B-B14F-4D97-AF65-F5344CB8AC3E}">
        <p14:creationId xmlns:p14="http://schemas.microsoft.com/office/powerpoint/2010/main" val="250259472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r>
              <a:t>(Read slide)</a:t>
            </a:r>
          </a:p>
        </p:txBody>
      </p:sp>
    </p:spTree>
    <p:extLst>
      <p:ext uri="{BB962C8B-B14F-4D97-AF65-F5344CB8AC3E}">
        <p14:creationId xmlns:p14="http://schemas.microsoft.com/office/powerpoint/2010/main" val="30876294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3" name="Shape 623"/>
          <p:cNvSpPr>
            <a:spLocks noGrp="1" noRot="1" noChangeAspect="1"/>
          </p:cNvSpPr>
          <p:nvPr>
            <p:ph type="sldImg"/>
          </p:nvPr>
        </p:nvSpPr>
        <p:spPr>
          <a:prstGeom prst="rect">
            <a:avLst/>
          </a:prstGeom>
        </p:spPr>
        <p:txBody>
          <a:bodyPr/>
          <a:lstStyle/>
          <a:p>
            <a:endParaRPr/>
          </a:p>
        </p:txBody>
      </p:sp>
      <p:sp>
        <p:nvSpPr>
          <p:cNvPr id="624" name="Shape 624"/>
          <p:cNvSpPr>
            <a:spLocks noGrp="1"/>
          </p:cNvSpPr>
          <p:nvPr>
            <p:ph type="body" sz="quarter" idx="1"/>
          </p:nvPr>
        </p:nvSpPr>
        <p:spPr>
          <a:prstGeom prst="rect">
            <a:avLst/>
          </a:prstGeom>
        </p:spPr>
        <p:txBody>
          <a:bodyPr/>
          <a:lstStyle/>
          <a:p>
            <a:r>
              <a:t>(Read slide)</a:t>
            </a:r>
          </a:p>
        </p:txBody>
      </p:sp>
    </p:spTree>
    <p:extLst>
      <p:ext uri="{BB962C8B-B14F-4D97-AF65-F5344CB8AC3E}">
        <p14:creationId xmlns:p14="http://schemas.microsoft.com/office/powerpoint/2010/main" val="1591459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 name="Shape 201"/>
          <p:cNvSpPr>
            <a:spLocks noGrp="1" noRot="1" noChangeAspect="1"/>
          </p:cNvSpPr>
          <p:nvPr>
            <p:ph type="sldImg"/>
          </p:nvPr>
        </p:nvSpPr>
        <p:spPr>
          <a:xfrm>
            <a:off x="381000" y="685800"/>
            <a:ext cx="6096000" cy="3429000"/>
          </a:xfrm>
          <a:prstGeom prst="rect">
            <a:avLst/>
          </a:prstGeom>
        </p:spPr>
        <p:txBody>
          <a:bodyPr/>
          <a:lstStyle/>
          <a:p>
            <a:endParaRPr/>
          </a:p>
        </p:txBody>
      </p:sp>
      <p:sp>
        <p:nvSpPr>
          <p:cNvPr id="202" name="Shape 202"/>
          <p:cNvSpPr>
            <a:spLocks noGrp="1"/>
          </p:cNvSpPr>
          <p:nvPr>
            <p:ph type="body" sz="quarter" idx="1"/>
          </p:nvPr>
        </p:nvSpPr>
        <p:spPr>
          <a:prstGeom prst="rect">
            <a:avLst/>
          </a:prstGeom>
        </p:spPr>
        <p:txBody>
          <a:bodyPr/>
          <a:lstStyle/>
          <a:p>
            <a:r>
              <a:t>Why go through the effort of implementing, deploying and maintaining a distributed system? Here are the general goals a DS should address. We’ll look at a motivating example next, and then jump back to these goals to discuss them in greater details.</a:t>
            </a:r>
          </a:p>
          <a:p>
            <a:endParaRPr/>
          </a:p>
          <a:p>
            <a:r>
              <a:t>For now, it should suffice to recognize the most common reason for why a system needs to become distributed - Scale: be able to turn a knob and have “more” of the system - respond to more requests than otherwise possible</a:t>
            </a:r>
          </a:p>
        </p:txBody>
      </p:sp>
    </p:spTree>
    <p:extLst>
      <p:ext uri="{BB962C8B-B14F-4D97-AF65-F5344CB8AC3E}">
        <p14:creationId xmlns:p14="http://schemas.microsoft.com/office/powerpoint/2010/main" val="317074394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9" name="Shape 629"/>
          <p:cNvSpPr>
            <a:spLocks noGrp="1" noRot="1" noChangeAspect="1"/>
          </p:cNvSpPr>
          <p:nvPr>
            <p:ph type="sldImg"/>
          </p:nvPr>
        </p:nvSpPr>
        <p:spPr>
          <a:prstGeom prst="rect">
            <a:avLst/>
          </a:prstGeom>
        </p:spPr>
        <p:txBody>
          <a:bodyPr/>
          <a:lstStyle/>
          <a:p>
            <a:endParaRPr/>
          </a:p>
        </p:txBody>
      </p:sp>
      <p:sp>
        <p:nvSpPr>
          <p:cNvPr id="630" name="Shape 630"/>
          <p:cNvSpPr>
            <a:spLocks noGrp="1"/>
          </p:cNvSpPr>
          <p:nvPr>
            <p:ph type="body" sz="quarter" idx="1"/>
          </p:nvPr>
        </p:nvSpPr>
        <p:spPr>
          <a:prstGeom prst="rect">
            <a:avLst/>
          </a:prstGeom>
        </p:spPr>
        <p:txBody>
          <a:bodyPr/>
          <a:lstStyle/>
          <a:p>
            <a:r>
              <a:t>(Read slide)</a:t>
            </a:r>
          </a:p>
        </p:txBody>
      </p:sp>
    </p:spTree>
    <p:extLst>
      <p:ext uri="{BB962C8B-B14F-4D97-AF65-F5344CB8AC3E}">
        <p14:creationId xmlns:p14="http://schemas.microsoft.com/office/powerpoint/2010/main" val="31788342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8" name="Shape 748"/>
          <p:cNvSpPr>
            <a:spLocks noGrp="1" noRot="1" noChangeAspect="1"/>
          </p:cNvSpPr>
          <p:nvPr>
            <p:ph type="sldImg"/>
          </p:nvPr>
        </p:nvSpPr>
        <p:spPr>
          <a:prstGeom prst="rect">
            <a:avLst/>
          </a:prstGeom>
        </p:spPr>
        <p:txBody>
          <a:bodyPr/>
          <a:lstStyle/>
          <a:p>
            <a:endParaRPr/>
          </a:p>
        </p:txBody>
      </p:sp>
      <p:sp>
        <p:nvSpPr>
          <p:cNvPr id="749" name="Shape 749"/>
          <p:cNvSpPr>
            <a:spLocks noGrp="1"/>
          </p:cNvSpPr>
          <p:nvPr>
            <p:ph type="body" sz="quarter" idx="1"/>
          </p:nvPr>
        </p:nvSpPr>
        <p:spPr>
          <a:prstGeom prst="rect">
            <a:avLst/>
          </a:prstGeom>
        </p:spPr>
        <p:txBody>
          <a:bodyPr/>
          <a:lstStyle/>
          <a:p>
            <a:pPr defTabSz="914400">
              <a:lnSpc>
                <a:spcPct val="100000"/>
              </a:lnSpc>
              <a:defRPr sz="1600">
                <a:latin typeface="Calibri"/>
                <a:ea typeface="Calibri"/>
                <a:cs typeface="Calibri"/>
                <a:sym typeface="Calibri"/>
              </a:defRPr>
            </a:pPr>
            <a:r>
              <a:t>Here is an example of a micro services architecture for a productivity application. There are multiple components to this application. Each component is shown as a grey box, and is a micro service.</a:t>
            </a:r>
          </a:p>
          <a:p>
            <a:pPr defTabSz="914400">
              <a:lnSpc>
                <a:spcPct val="100000"/>
              </a:lnSpc>
              <a:defRPr sz="1600">
                <a:latin typeface="Calibri"/>
                <a:ea typeface="Calibri"/>
                <a:cs typeface="Calibri"/>
                <a:sym typeface="Calibri"/>
              </a:defRPr>
            </a:pPr>
            <a:r>
              <a:t>(Note the separation of responsibilities to entirely different services that only connect over a well-defined API)</a:t>
            </a:r>
          </a:p>
          <a:p>
            <a:pPr defTabSz="914400">
              <a:lnSpc>
                <a:spcPct val="100000"/>
              </a:lnSpc>
              <a:defRPr sz="1600">
                <a:latin typeface="Calibri"/>
                <a:ea typeface="Calibri"/>
                <a:cs typeface="Calibri"/>
                <a:sym typeface="Calibri"/>
              </a:defRPr>
            </a:pPr>
            <a:endParaRPr/>
          </a:p>
          <a:p>
            <a:pPr defTabSz="914400">
              <a:lnSpc>
                <a:spcPct val="100000"/>
              </a:lnSpc>
              <a:defRPr sz="1600">
                <a:latin typeface="Calibri"/>
                <a:ea typeface="Calibri"/>
                <a:cs typeface="Calibri"/>
                <a:sym typeface="Calibri"/>
              </a:defRPr>
            </a:pPr>
            <a:r>
              <a:t>Common question: How is this different from the event-based system?</a:t>
            </a:r>
            <a:br/>
            <a:r>
              <a:t>A: Picture looks very similar. Difference is that the services communicate directly with each other over a well-defined API, rather than having a message queue that routes the messages to the different services.</a:t>
            </a:r>
          </a:p>
        </p:txBody>
      </p:sp>
    </p:spTree>
    <p:extLst>
      <p:ext uri="{BB962C8B-B14F-4D97-AF65-F5344CB8AC3E}">
        <p14:creationId xmlns:p14="http://schemas.microsoft.com/office/powerpoint/2010/main" val="26063974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4" name="Shape 764"/>
          <p:cNvSpPr>
            <a:spLocks noGrp="1" noRot="1" noChangeAspect="1"/>
          </p:cNvSpPr>
          <p:nvPr>
            <p:ph type="sldImg"/>
          </p:nvPr>
        </p:nvSpPr>
        <p:spPr>
          <a:prstGeom prst="rect">
            <a:avLst/>
          </a:prstGeom>
        </p:spPr>
        <p:txBody>
          <a:bodyPr/>
          <a:lstStyle/>
          <a:p>
            <a:endParaRPr/>
          </a:p>
        </p:txBody>
      </p:sp>
      <p:sp>
        <p:nvSpPr>
          <p:cNvPr id="765" name="Shape 765"/>
          <p:cNvSpPr>
            <a:spLocks noGrp="1"/>
          </p:cNvSpPr>
          <p:nvPr>
            <p:ph type="body" sz="quarter" idx="1"/>
          </p:nvPr>
        </p:nvSpPr>
        <p:spPr>
          <a:prstGeom prst="rect">
            <a:avLst/>
          </a:prstGeom>
        </p:spPr>
        <p:txBody>
          <a:bodyPr/>
          <a:lstStyle>
            <a:lvl1pPr defTabSz="914400">
              <a:lnSpc>
                <a:spcPct val="100000"/>
              </a:lnSpc>
              <a:defRPr sz="1800">
                <a:latin typeface="Calibri"/>
                <a:ea typeface="Calibri"/>
                <a:cs typeface="Calibri"/>
                <a:sym typeface="Calibri"/>
              </a:defRPr>
            </a:lvl1pPr>
          </a:lstStyle>
          <a:p>
            <a:r>
              <a:t>It is hard to say generally when it makes sense to create a micro service architecture vs a more monolithic one. For very simple systems, the micro service architecture might simply be adding complexity. But, theoretically, as the system grows in complexity, the micro service abstraction improves understanding and productivity</a:t>
            </a:r>
          </a:p>
        </p:txBody>
      </p:sp>
    </p:spTree>
    <p:extLst>
      <p:ext uri="{BB962C8B-B14F-4D97-AF65-F5344CB8AC3E}">
        <p14:creationId xmlns:p14="http://schemas.microsoft.com/office/powerpoint/2010/main" val="322768788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52</a:t>
            </a:fld>
            <a:endParaRPr lang="en-US"/>
          </a:p>
        </p:txBody>
      </p:sp>
    </p:spTree>
    <p:extLst>
      <p:ext uri="{BB962C8B-B14F-4D97-AF65-F5344CB8AC3E}">
        <p14:creationId xmlns:p14="http://schemas.microsoft.com/office/powerpoint/2010/main" val="340517304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hape 207"/>
          <p:cNvSpPr>
            <a:spLocks noGrp="1" noRot="1" noChangeAspect="1"/>
          </p:cNvSpPr>
          <p:nvPr>
            <p:ph type="sldImg"/>
          </p:nvPr>
        </p:nvSpPr>
        <p:spPr>
          <a:prstGeom prst="rect">
            <a:avLst/>
          </a:prstGeom>
        </p:spPr>
        <p:txBody>
          <a:bodyPr/>
          <a:lstStyle/>
          <a:p>
            <a:endParaRPr/>
          </a:p>
        </p:txBody>
      </p:sp>
      <p:sp>
        <p:nvSpPr>
          <p:cNvPr id="208" name="Shape 208"/>
          <p:cNvSpPr>
            <a:spLocks noGrp="1"/>
          </p:cNvSpPr>
          <p:nvPr>
            <p:ph type="body" sz="quarter" idx="1"/>
          </p:nvPr>
        </p:nvSpPr>
        <p:spPr>
          <a:prstGeom prst="rect">
            <a:avLst/>
          </a:prstGeom>
        </p:spPr>
        <p:txBody>
          <a:bodyPr/>
          <a:lstStyle/>
          <a:p>
            <a:r>
              <a:t>Our case study today will be the domain names system.</a:t>
            </a:r>
          </a:p>
          <a:p>
            <a:r>
              <a:t>(Read slide)</a:t>
            </a:r>
          </a:p>
        </p:txBody>
      </p:sp>
    </p:spTree>
    <p:extLst>
      <p:ext uri="{BB962C8B-B14F-4D97-AF65-F5344CB8AC3E}">
        <p14:creationId xmlns:p14="http://schemas.microsoft.com/office/powerpoint/2010/main" val="285151147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3" name="Shape 243"/>
          <p:cNvSpPr>
            <a:spLocks noGrp="1" noRot="1" noChangeAspect="1"/>
          </p:cNvSpPr>
          <p:nvPr>
            <p:ph type="sldImg"/>
          </p:nvPr>
        </p:nvSpPr>
        <p:spPr>
          <a:prstGeom prst="rect">
            <a:avLst/>
          </a:prstGeom>
        </p:spPr>
        <p:txBody>
          <a:bodyPr/>
          <a:lstStyle/>
          <a:p>
            <a:endParaRPr/>
          </a:p>
        </p:txBody>
      </p:sp>
      <p:sp>
        <p:nvSpPr>
          <p:cNvPr id="244" name="Shape 244"/>
          <p:cNvSpPr>
            <a:spLocks noGrp="1"/>
          </p:cNvSpPr>
          <p:nvPr>
            <p:ph type="body" sz="quarter" idx="1"/>
          </p:nvPr>
        </p:nvSpPr>
        <p:spPr>
          <a:prstGeom prst="rect">
            <a:avLst/>
          </a:prstGeom>
        </p:spPr>
        <p:txBody>
          <a:bodyPr/>
          <a:lstStyle/>
          <a:p>
            <a:r>
              <a:t>As just mentioned, a primary goal for needing to expand to distributed systems is scale. This is certainly true for DNS.</a:t>
            </a:r>
          </a:p>
          <a:p>
            <a:r>
              <a:t>(Read slide)</a:t>
            </a:r>
          </a:p>
        </p:txBody>
      </p:sp>
    </p:spTree>
    <p:extLst>
      <p:ext uri="{BB962C8B-B14F-4D97-AF65-F5344CB8AC3E}">
        <p14:creationId xmlns:p14="http://schemas.microsoft.com/office/powerpoint/2010/main" val="27961154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a:spLocks noGrp="1" noRot="1" noChangeAspect="1"/>
          </p:cNvSpPr>
          <p:nvPr>
            <p:ph type="sldImg"/>
          </p:nvPr>
        </p:nvSpPr>
        <p:spPr>
          <a:prstGeom prst="rect">
            <a:avLst/>
          </a:prstGeom>
        </p:spPr>
        <p:txBody>
          <a:bodyPr/>
          <a:lstStyle/>
          <a:p>
            <a:endParaRPr/>
          </a:p>
        </p:txBody>
      </p:sp>
      <p:sp>
        <p:nvSpPr>
          <p:cNvPr id="250" name="Shape 250"/>
          <p:cNvSpPr>
            <a:spLocks noGrp="1"/>
          </p:cNvSpPr>
          <p:nvPr>
            <p:ph type="body" sz="quarter" idx="1"/>
          </p:nvPr>
        </p:nvSpPr>
        <p:spPr>
          <a:prstGeom prst="rect">
            <a:avLst/>
          </a:prstGeom>
        </p:spPr>
        <p:txBody>
          <a:bodyPr/>
          <a:lstStyle/>
          <a:p>
            <a:r>
              <a:t>Before we get to the distributed solution, let’s examine a strawman solution. Keep a copy of all of DNS locally on each computer. Since IPs change regularly -&gt; We can keep the file up to date by syncing it with a remote version.</a:t>
            </a:r>
          </a:p>
          <a:p>
            <a:r>
              <a:t>(Read slide)</a:t>
            </a:r>
          </a:p>
          <a:p>
            <a:endParaRPr/>
          </a:p>
        </p:txBody>
      </p:sp>
    </p:spTree>
    <p:extLst>
      <p:ext uri="{BB962C8B-B14F-4D97-AF65-F5344CB8AC3E}">
        <p14:creationId xmlns:p14="http://schemas.microsoft.com/office/powerpoint/2010/main" val="121331290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Shape 272"/>
          <p:cNvSpPr>
            <a:spLocks noGrp="1" noRot="1" noChangeAspect="1"/>
          </p:cNvSpPr>
          <p:nvPr>
            <p:ph type="sldImg"/>
          </p:nvPr>
        </p:nvSpPr>
        <p:spPr>
          <a:prstGeom prst="rect">
            <a:avLst/>
          </a:prstGeom>
        </p:spPr>
        <p:txBody>
          <a:bodyPr/>
          <a:lstStyle/>
          <a:p>
            <a:endParaRPr/>
          </a:p>
        </p:txBody>
      </p:sp>
      <p:sp>
        <p:nvSpPr>
          <p:cNvPr id="273" name="Shape 273"/>
          <p:cNvSpPr>
            <a:spLocks noGrp="1"/>
          </p:cNvSpPr>
          <p:nvPr>
            <p:ph type="body" sz="quarter" idx="1"/>
          </p:nvPr>
        </p:nvSpPr>
        <p:spPr>
          <a:prstGeom prst="rect">
            <a:avLst/>
          </a:prstGeom>
        </p:spPr>
        <p:txBody>
          <a:bodyPr/>
          <a:lstStyle/>
          <a:p>
            <a:pPr defTabSz="914400">
              <a:lnSpc>
                <a:spcPct val="100000"/>
              </a:lnSpc>
              <a:defRPr sz="1900">
                <a:latin typeface="Arial"/>
                <a:ea typeface="Arial"/>
                <a:cs typeface="Arial"/>
                <a:sym typeface="Arial"/>
              </a:defRPr>
            </a:pPr>
            <a:r>
              <a:t>Here is another strawman: instead of having all of the DNS information replicated to every computer, we could have a single, well-known centralized server. </a:t>
            </a:r>
          </a:p>
          <a:p>
            <a:pPr defTabSz="914400">
              <a:lnSpc>
                <a:spcPct val="100000"/>
              </a:lnSpc>
              <a:defRPr sz="1900">
                <a:latin typeface="Arial"/>
                <a:ea typeface="Arial"/>
                <a:cs typeface="Arial"/>
                <a:sym typeface="Arial"/>
              </a:defRPr>
            </a:pPr>
            <a:endParaRPr/>
          </a:p>
          <a:p>
            <a:pPr defTabSz="914400">
              <a:lnSpc>
                <a:spcPct val="100000"/>
              </a:lnSpc>
              <a:defRPr sz="1900">
                <a:latin typeface="Arial"/>
                <a:ea typeface="Arial"/>
                <a:cs typeface="Arial"/>
                <a:sym typeface="Arial"/>
              </a:defRPr>
            </a:pPr>
            <a:r>
              <a:t>The graphic on the right shows a small portion of DNS traffic worldwide (less than 15% of all traffic, and only considering top-level .com traffic). It is quite a few queries per day - note that the graph is labeled in thousands, but those are really thousands of millions of requests per day (aka billions)</a:t>
            </a:r>
          </a:p>
          <a:p>
            <a:pPr defTabSz="914400">
              <a:lnSpc>
                <a:spcPct val="100000"/>
              </a:lnSpc>
              <a:defRPr sz="1900">
                <a:latin typeface="Arial"/>
                <a:ea typeface="Arial"/>
                <a:cs typeface="Arial"/>
                <a:sym typeface="Arial"/>
              </a:defRPr>
            </a:pPr>
            <a:endParaRPr/>
          </a:p>
          <a:p>
            <a:pPr defTabSz="914400">
              <a:lnSpc>
                <a:spcPct val="100000"/>
              </a:lnSpc>
              <a:defRPr sz="1900">
                <a:latin typeface="Arial"/>
                <a:ea typeface="Arial"/>
                <a:cs typeface="Arial"/>
                <a:sym typeface="Arial"/>
              </a:defRPr>
            </a:pPr>
            <a:r>
              <a:t>(Read slide)</a:t>
            </a:r>
          </a:p>
        </p:txBody>
      </p:sp>
    </p:spTree>
    <p:extLst>
      <p:ext uri="{BB962C8B-B14F-4D97-AF65-F5344CB8AC3E}">
        <p14:creationId xmlns:p14="http://schemas.microsoft.com/office/powerpoint/2010/main" val="260953308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8" name="Shape 278"/>
          <p:cNvSpPr>
            <a:spLocks noGrp="1" noRot="1" noChangeAspect="1"/>
          </p:cNvSpPr>
          <p:nvPr>
            <p:ph type="sldImg"/>
          </p:nvPr>
        </p:nvSpPr>
        <p:spPr>
          <a:prstGeom prst="rect">
            <a:avLst/>
          </a:prstGeom>
        </p:spPr>
        <p:txBody>
          <a:bodyPr/>
          <a:lstStyle/>
          <a:p>
            <a:endParaRPr/>
          </a:p>
        </p:txBody>
      </p:sp>
      <p:sp>
        <p:nvSpPr>
          <p:cNvPr id="279" name="Shape 279"/>
          <p:cNvSpPr>
            <a:spLocks noGrp="1"/>
          </p:cNvSpPr>
          <p:nvPr>
            <p:ph type="body" sz="quarter" idx="1"/>
          </p:nvPr>
        </p:nvSpPr>
        <p:spPr>
          <a:prstGeom prst="rect">
            <a:avLst/>
          </a:prstGeom>
        </p:spPr>
        <p:txBody>
          <a:bodyPr/>
          <a:lstStyle/>
          <a:p>
            <a:pPr defTabSz="914400">
              <a:lnSpc>
                <a:spcPct val="100000"/>
              </a:lnSpc>
              <a:defRPr sz="1900">
                <a:latin typeface="Arial"/>
                <a:ea typeface="Arial"/>
                <a:cs typeface="Arial"/>
                <a:sym typeface="Arial"/>
              </a:defRPr>
            </a:pPr>
            <a:r>
              <a:t>It should now be increasingly apparent why DNS is a case study in distributed systems design. It is a system that must scale. As we will see, the *requirements* of a system will greatly influence our design choices. Here are the requirements for DNS:</a:t>
            </a:r>
          </a:p>
          <a:p>
            <a:pPr defTabSz="914400">
              <a:lnSpc>
                <a:spcPct val="100000"/>
              </a:lnSpc>
              <a:defRPr sz="1900">
                <a:latin typeface="Arial"/>
                <a:ea typeface="Arial"/>
                <a:cs typeface="Arial"/>
                <a:sym typeface="Arial"/>
              </a:defRPr>
            </a:pPr>
            <a:r>
              <a:t>(Read slide)</a:t>
            </a:r>
          </a:p>
        </p:txBody>
      </p:sp>
    </p:spTree>
    <p:extLst>
      <p:ext uri="{BB962C8B-B14F-4D97-AF65-F5344CB8AC3E}">
        <p14:creationId xmlns:p14="http://schemas.microsoft.com/office/powerpoint/2010/main" val="324850949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8" name="Shape 638"/>
          <p:cNvSpPr>
            <a:spLocks noGrp="1" noRot="1" noChangeAspect="1"/>
          </p:cNvSpPr>
          <p:nvPr>
            <p:ph type="sldImg"/>
          </p:nvPr>
        </p:nvSpPr>
        <p:spPr>
          <a:prstGeom prst="rect">
            <a:avLst/>
          </a:prstGeom>
        </p:spPr>
        <p:txBody>
          <a:bodyPr/>
          <a:lstStyle/>
          <a:p>
            <a:endParaRPr/>
          </a:p>
        </p:txBody>
      </p:sp>
      <p:sp>
        <p:nvSpPr>
          <p:cNvPr id="639" name="Shape 639"/>
          <p:cNvSpPr>
            <a:spLocks noGrp="1"/>
          </p:cNvSpPr>
          <p:nvPr>
            <p:ph type="body" sz="quarter" idx="1"/>
          </p:nvPr>
        </p:nvSpPr>
        <p:spPr>
          <a:prstGeom prst="rect">
            <a:avLst/>
          </a:prstGeom>
        </p:spPr>
        <p:txBody>
          <a:bodyPr/>
          <a:lstStyle/>
          <a:p>
            <a:pPr defTabSz="914400">
              <a:lnSpc>
                <a:spcPct val="100000"/>
              </a:lnSpc>
              <a:defRPr sz="1800">
                <a:latin typeface="Arial"/>
                <a:ea typeface="Arial"/>
                <a:cs typeface="Arial"/>
                <a:sym typeface="Arial"/>
              </a:defRPr>
            </a:pPr>
            <a:r>
              <a:t>DNS partitions responsibility by “layers”. In this simplified view, we show a single server responsible for each layer. In practice, each layer might be its own distributed system!</a:t>
            </a:r>
          </a:p>
          <a:p>
            <a:pPr defTabSz="914400">
              <a:lnSpc>
                <a:spcPct val="100000"/>
              </a:lnSpc>
              <a:defRPr sz="1800">
                <a:latin typeface="Arial"/>
                <a:ea typeface="Arial"/>
                <a:cs typeface="Arial"/>
                <a:sym typeface="Arial"/>
              </a:defRPr>
            </a:pPr>
            <a:endParaRPr/>
          </a:p>
          <a:p>
            <a:pPr defTabSz="914400">
              <a:lnSpc>
                <a:spcPct val="100000"/>
              </a:lnSpc>
              <a:defRPr sz="1800">
                <a:latin typeface="Arial"/>
                <a:ea typeface="Arial"/>
                <a:cs typeface="Arial"/>
                <a:sym typeface="Arial"/>
              </a:defRPr>
            </a:pPr>
            <a:r>
              <a:t>Let’s see how this partitioning is useful in an example that demonstrates how to resolve a name to an address (on next slide)</a:t>
            </a:r>
          </a:p>
        </p:txBody>
      </p:sp>
    </p:spTree>
    <p:extLst>
      <p:ext uri="{BB962C8B-B14F-4D97-AF65-F5344CB8AC3E}">
        <p14:creationId xmlns:p14="http://schemas.microsoft.com/office/powerpoint/2010/main" val="39036854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p>
            <a:r>
              <a:t>Let’s revisit the distributed systems goals, and see how we can design systems to address them, starting with scale.</a:t>
            </a:r>
          </a:p>
          <a:p>
            <a:endParaRPr/>
          </a:p>
          <a:p>
            <a:r>
              <a:t>Most things are easy to do small: Let’s make a system that lets 5 people run around a 2D map. Great! How do we let 100,000 people run around that same map? Uh-oh. A scalable system is one in which we can scale the resources available to the system up in a way that is hopefully sub-linear to the scale in demand for usage. If our software can’t be distributed over multiple computers, then we are limited in scale to the resources that a single large computer can provide. This is the case for DNS.</a:t>
            </a:r>
          </a:p>
        </p:txBody>
      </p:sp>
    </p:spTree>
    <p:extLst>
      <p:ext uri="{BB962C8B-B14F-4D97-AF65-F5344CB8AC3E}">
        <p14:creationId xmlns:p14="http://schemas.microsoft.com/office/powerpoint/2010/main" val="273407094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 name="Shape 696"/>
          <p:cNvSpPr>
            <a:spLocks noGrp="1" noRot="1" noChangeAspect="1"/>
          </p:cNvSpPr>
          <p:nvPr>
            <p:ph type="sldImg"/>
          </p:nvPr>
        </p:nvSpPr>
        <p:spPr>
          <a:prstGeom prst="rect">
            <a:avLst/>
          </a:prstGeom>
        </p:spPr>
        <p:txBody>
          <a:bodyPr/>
          <a:lstStyle/>
          <a:p>
            <a:endParaRPr/>
          </a:p>
        </p:txBody>
      </p:sp>
      <p:sp>
        <p:nvSpPr>
          <p:cNvPr id="697" name="Shape 697"/>
          <p:cNvSpPr>
            <a:spLocks noGrp="1"/>
          </p:cNvSpPr>
          <p:nvPr>
            <p:ph type="body" sz="quarter" idx="1"/>
          </p:nvPr>
        </p:nvSpPr>
        <p:spPr>
          <a:prstGeom prst="rect">
            <a:avLst/>
          </a:prstGeom>
        </p:spPr>
        <p:txBody>
          <a:bodyPr/>
          <a:lstStyle/>
          <a:p>
            <a:r>
              <a:rPr dirty="0"/>
              <a:t>Here is a request for ‘course.khoury.neu.edu’.   The request goes to the local DNS server, which asks its root server for the IP address.  The Root server replies: “go ask the server for .</a:t>
            </a:r>
            <a:r>
              <a:rPr dirty="0" err="1"/>
              <a:t>edu</a:t>
            </a:r>
            <a:r>
              <a:rPr dirty="0"/>
              <a:t>”.   </a:t>
            </a:r>
          </a:p>
          <a:p>
            <a:endParaRPr dirty="0"/>
          </a:p>
          <a:p>
            <a:r>
              <a:rPr dirty="0"/>
              <a:t>So the local server asks the server for .</a:t>
            </a:r>
            <a:r>
              <a:rPr dirty="0" err="1"/>
              <a:t>edu</a:t>
            </a:r>
            <a:r>
              <a:rPr dirty="0"/>
              <a:t> .   The .</a:t>
            </a:r>
            <a:r>
              <a:rPr dirty="0" err="1"/>
              <a:t>edu</a:t>
            </a:r>
            <a:r>
              <a:rPr dirty="0"/>
              <a:t> server says “go ask the server for .neu”.   And so on, until the local server asks the server for .khoury.neu.edu, which knows the address for course.khoury.neu.edu, and sends it to the local server, which tells it to the nice blue machine that was originally asking for it.</a:t>
            </a:r>
          </a:p>
        </p:txBody>
      </p:sp>
    </p:spTree>
    <p:extLst>
      <p:ext uri="{BB962C8B-B14F-4D97-AF65-F5344CB8AC3E}">
        <p14:creationId xmlns:p14="http://schemas.microsoft.com/office/powerpoint/2010/main" val="395569983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 – note there are multiple file systems, including one that is shared by NFS)</a:t>
            </a:r>
          </a:p>
        </p:txBody>
      </p:sp>
    </p:spTree>
    <p:extLst>
      <p:ext uri="{BB962C8B-B14F-4D97-AF65-F5344CB8AC3E}">
        <p14:creationId xmlns:p14="http://schemas.microsoft.com/office/powerpoint/2010/main" val="1802033995"/>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Shape 317"/>
          <p:cNvSpPr>
            <a:spLocks noGrp="1" noRot="1" noChangeAspect="1"/>
          </p:cNvSpPr>
          <p:nvPr>
            <p:ph type="sldImg"/>
          </p:nvPr>
        </p:nvSpPr>
        <p:spPr>
          <a:prstGeom prst="rect">
            <a:avLst/>
          </a:prstGeom>
        </p:spPr>
        <p:txBody>
          <a:bodyPr/>
          <a:lstStyle/>
          <a:p>
            <a:endParaRPr/>
          </a:p>
        </p:txBody>
      </p:sp>
      <p:sp>
        <p:nvSpPr>
          <p:cNvPr id="318" name="Shape 318"/>
          <p:cNvSpPr>
            <a:spLocks noGrp="1"/>
          </p:cNvSpPr>
          <p:nvPr>
            <p:ph type="body" sz="quarter" idx="1"/>
          </p:nvPr>
        </p:nvSpPr>
        <p:spPr>
          <a:prstGeom prst="rect">
            <a:avLst/>
          </a:prstGeom>
        </p:spPr>
        <p:txBody>
          <a:bodyPr/>
          <a:lstStyle/>
          <a:p>
            <a:r>
              <a:t>To summarize how NFS is a “monolithic system”: </a:t>
            </a:r>
          </a:p>
          <a:p>
            <a:r>
              <a:t>(Read slide)</a:t>
            </a:r>
          </a:p>
        </p:txBody>
      </p:sp>
    </p:spTree>
    <p:extLst>
      <p:ext uri="{BB962C8B-B14F-4D97-AF65-F5344CB8AC3E}">
        <p14:creationId xmlns:p14="http://schemas.microsoft.com/office/powerpoint/2010/main" val="269718165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Shape 365"/>
          <p:cNvSpPr>
            <a:spLocks noGrp="1" noRot="1" noChangeAspect="1"/>
          </p:cNvSpPr>
          <p:nvPr>
            <p:ph type="sldImg"/>
          </p:nvPr>
        </p:nvSpPr>
        <p:spPr>
          <a:prstGeom prst="rect">
            <a:avLst/>
          </a:prstGeom>
        </p:spPr>
        <p:txBody>
          <a:bodyPr/>
          <a:lstStyle/>
          <a:p>
            <a:endParaRPr/>
          </a:p>
        </p:txBody>
      </p:sp>
      <p:sp>
        <p:nvSpPr>
          <p:cNvPr id="366" name="Shape 366"/>
          <p:cNvSpPr>
            <a:spLocks noGrp="1"/>
          </p:cNvSpPr>
          <p:nvPr>
            <p:ph type="body" sz="quarter" idx="1"/>
          </p:nvPr>
        </p:nvSpPr>
        <p:spPr>
          <a:prstGeom prst="rect">
            <a:avLst/>
          </a:prstGeom>
        </p:spPr>
        <p:txBody>
          <a:bodyPr/>
          <a:lstStyle/>
          <a:p>
            <a:r>
              <a:t>How might we consider applying this idea of partitioning to a network filesystem, like our NFS monolith?</a:t>
            </a:r>
          </a:p>
          <a:p>
            <a:r>
              <a:t>A classic example of tiering distributed filesystems is GFS, the Google File System.</a:t>
            </a:r>
          </a:p>
          <a:p>
            <a:r>
              <a:t>(Read stated requirements) </a:t>
            </a:r>
          </a:p>
          <a:p>
            <a:endParaRPr/>
          </a:p>
          <a:p>
            <a:r>
              <a:t>The key problem is that the throughput of a single server is limited, so we need some way to have multiple servers, so that clients can read/write files on those different servers, allowing for scaling. But how do we coordinate multiple servers?</a:t>
            </a:r>
          </a:p>
        </p:txBody>
      </p:sp>
    </p:spTree>
    <p:extLst>
      <p:ext uri="{BB962C8B-B14F-4D97-AF65-F5344CB8AC3E}">
        <p14:creationId xmlns:p14="http://schemas.microsoft.com/office/powerpoint/2010/main" val="427311529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Shape 479"/>
          <p:cNvSpPr>
            <a:spLocks noGrp="1" noRot="1" noChangeAspect="1"/>
          </p:cNvSpPr>
          <p:nvPr>
            <p:ph type="sldImg"/>
          </p:nvPr>
        </p:nvSpPr>
        <p:spPr>
          <a:prstGeom prst="rect">
            <a:avLst/>
          </a:prstGeom>
        </p:spPr>
        <p:txBody>
          <a:bodyPr/>
          <a:lstStyle/>
          <a:p>
            <a:endParaRPr/>
          </a:p>
        </p:txBody>
      </p:sp>
      <p:sp>
        <p:nvSpPr>
          <p:cNvPr id="480" name="Shape 480"/>
          <p:cNvSpPr>
            <a:spLocks noGrp="1"/>
          </p:cNvSpPr>
          <p:nvPr>
            <p:ph type="body" sz="quarter" idx="1"/>
          </p:nvPr>
        </p:nvSpPr>
        <p:spPr>
          <a:prstGeom prst="rect">
            <a:avLst/>
          </a:prstGeom>
        </p:spPr>
        <p:txBody>
          <a:bodyPr/>
          <a:lstStyle/>
          <a:p>
            <a:r>
              <a:rPr dirty="0"/>
              <a:t>To achieve these stated requirements, GFS’ architecture is split into two tiers.</a:t>
            </a:r>
          </a:p>
          <a:p>
            <a:r>
              <a:rPr dirty="0"/>
              <a:t>Each file is split into multiple “chunks” of 128MB. A GFS Metadata tier, which knows the names of each of the files, and for each file, knows where the “chunks” are.</a:t>
            </a:r>
          </a:p>
          <a:p>
            <a:r>
              <a:rPr dirty="0"/>
              <a:t>The Chunk tier stores each of the 128MB chunks.</a:t>
            </a:r>
          </a:p>
          <a:p>
            <a:r>
              <a:rPr dirty="0"/>
              <a:t>For a client to read a file, like “/foo/bar”, it first asks the metadata tier for the list of chunks and the chunk servers that have it.</a:t>
            </a:r>
            <a:br>
              <a:rPr dirty="0"/>
            </a:br>
            <a:r>
              <a:rPr dirty="0"/>
              <a:t>Then, it can directly connect to the relevant chunk servers in the chunk tier and read the file.</a:t>
            </a:r>
          </a:p>
          <a:p>
            <a:r>
              <a:rPr dirty="0"/>
              <a:t>The chunk tier can scale extremely efficiently, because supporting more (and bigger) concurrent reads/writes just means that we add more chunk servers. This tiering can be further expanded so that chunks are replicated between multiple chunk servers, creating yet another tier, but getting into the details of GFS further is really the topic of a distributed systems class.</a:t>
            </a:r>
          </a:p>
          <a:p>
            <a:endParaRPr dirty="0"/>
          </a:p>
          <a:p>
            <a:r>
              <a:rPr dirty="0"/>
              <a:t>Of course: there might be a bottleneck on the metadata tier: every single request will pass through it (to find which chunk server to talk to). But: the requirements stated that it was OK for there to be a latency to start a large read or write - so this is an adequate design for the requirements. Within Google, GFS has since been replaced by a much more complex system that alleviates this bottleneck, but this design is widely deployed today - the very popular “Hadoop” map/reduce library implements a distributed filesystem “HDFS” which is exactly this one!</a:t>
            </a:r>
          </a:p>
          <a:p>
            <a:endParaRPr dirty="0"/>
          </a:p>
          <a:p>
            <a:r>
              <a:rPr dirty="0"/>
              <a:t>Our important takeaway for GFS is that it allows for high-throughput reads and writes by allowing this “chunk” tier to scale with little limitation. </a:t>
            </a:r>
          </a:p>
        </p:txBody>
      </p:sp>
    </p:spTree>
    <p:extLst>
      <p:ext uri="{BB962C8B-B14F-4D97-AF65-F5344CB8AC3E}">
        <p14:creationId xmlns:p14="http://schemas.microsoft.com/office/powerpoint/2010/main" val="3109772582"/>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 name="Shape 591"/>
          <p:cNvSpPr>
            <a:spLocks noGrp="1" noRot="1" noChangeAspect="1"/>
          </p:cNvSpPr>
          <p:nvPr>
            <p:ph type="sldImg"/>
          </p:nvPr>
        </p:nvSpPr>
        <p:spPr>
          <a:xfrm>
            <a:off x="381000" y="685800"/>
            <a:ext cx="6096000" cy="3429000"/>
          </a:xfrm>
          <a:prstGeom prst="rect">
            <a:avLst/>
          </a:prstGeom>
        </p:spPr>
        <p:txBody>
          <a:bodyPr/>
          <a:lstStyle/>
          <a:p>
            <a:endParaRPr/>
          </a:p>
        </p:txBody>
      </p:sp>
      <p:sp>
        <p:nvSpPr>
          <p:cNvPr id="592" name="Shape 592"/>
          <p:cNvSpPr>
            <a:spLocks noGrp="1"/>
          </p:cNvSpPr>
          <p:nvPr>
            <p:ph type="body" sz="quarter" idx="1"/>
          </p:nvPr>
        </p:nvSpPr>
        <p:spPr>
          <a:prstGeom prst="rect">
            <a:avLst/>
          </a:prstGeom>
        </p:spPr>
        <p:txBody>
          <a:bodyPr/>
          <a:lstStyle/>
          <a:p>
            <a:r>
              <a:t>Event driven architectures are very useful to compose multiple systems together that have different requirements.</a:t>
            </a:r>
          </a:p>
          <a:p>
            <a:r>
              <a:t>For example: How do we design a system like Slack, which needs to support real-time text chat for potentially thousands of users in the same channel. We want those message to be delivered in real-time (with the least possible latency), but will accept potential failures: if some client is slow to respond to acknowledge a message, we should still keep sending the message to the rest of the clients. But, at the same time, we want to ensure that we have an authoritative record that guarantees that all of the chat messages in a channel are recorded in the order in which they were received, with fault tolerance?</a:t>
            </a:r>
          </a:p>
          <a:p>
            <a:endParaRPr/>
          </a:p>
          <a:p>
            <a:r>
              <a:t>These are conflicting requirements. Building one system that does both things seems impossible.</a:t>
            </a:r>
          </a:p>
          <a:p>
            <a:r>
              <a:t>This is where the idea of an event-driven architecture comes into play</a:t>
            </a:r>
          </a:p>
        </p:txBody>
      </p:sp>
    </p:spTree>
    <p:extLst>
      <p:ext uri="{BB962C8B-B14F-4D97-AF65-F5344CB8AC3E}">
        <p14:creationId xmlns:p14="http://schemas.microsoft.com/office/powerpoint/2010/main" val="386239790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7" name="Shape 597"/>
          <p:cNvSpPr>
            <a:spLocks noGrp="1" noRot="1" noChangeAspect="1"/>
          </p:cNvSpPr>
          <p:nvPr>
            <p:ph type="sldImg"/>
          </p:nvPr>
        </p:nvSpPr>
        <p:spPr>
          <a:xfrm>
            <a:off x="381000" y="685800"/>
            <a:ext cx="6096000" cy="3429000"/>
          </a:xfrm>
          <a:prstGeom prst="rect">
            <a:avLst/>
          </a:prstGeom>
        </p:spPr>
        <p:txBody>
          <a:bodyPr/>
          <a:lstStyle/>
          <a:p>
            <a:endParaRPr/>
          </a:p>
        </p:txBody>
      </p:sp>
      <p:sp>
        <p:nvSpPr>
          <p:cNvPr id="598" name="Shape 598"/>
          <p:cNvSpPr>
            <a:spLocks noGrp="1"/>
          </p:cNvSpPr>
          <p:nvPr>
            <p:ph type="body" sz="quarter" idx="1"/>
          </p:nvPr>
        </p:nvSpPr>
        <p:spPr>
          <a:prstGeom prst="rect">
            <a:avLst/>
          </a:prstGeom>
        </p:spPr>
        <p:txBody>
          <a:bodyPr/>
          <a:lstStyle/>
          <a:p>
            <a:r>
              <a:rPr sz="1800" dirty="0">
                <a:latin typeface="Verdana" panose="020B0604030504040204" pitchFamily="34" charset="0"/>
                <a:ea typeface="Verdana" panose="020B0604030504040204" pitchFamily="34" charset="0"/>
              </a:rPr>
              <a:t>The core concept of event-driven architectures is to separate responsibilities (or tiers, if you will) by processing units. We can take these two conflicting requirements and organize them into two processing units around these responsibilities:</a:t>
            </a:r>
          </a:p>
          <a:p>
            <a:pPr marL="220578" indent="-220578">
              <a:buSzPct val="100000"/>
              <a:buChar char="*"/>
            </a:pPr>
            <a:r>
              <a:rPr sz="1800" dirty="0">
                <a:latin typeface="Verdana" panose="020B0604030504040204" pitchFamily="34" charset="0"/>
                <a:ea typeface="Verdana" panose="020B0604030504040204" pitchFamily="34" charset="0"/>
              </a:rPr>
              <a:t>Real time processing unit optimizes for speed and availability of distributing all messages in real time to as many clients as possible. It makes no fault tolerance guarantees - if parts of it fail, clients will not get their messages in real time. However, the clients could still retrieve them (perhaps somewhat slower) from…</a:t>
            </a:r>
          </a:p>
          <a:p>
            <a:pPr marL="220578" indent="-220578">
              <a:buSzPct val="100000"/>
              <a:buChar char="*"/>
            </a:pPr>
            <a:r>
              <a:rPr sz="1800" dirty="0">
                <a:latin typeface="Verdana" panose="020B0604030504040204" pitchFamily="34" charset="0"/>
                <a:ea typeface="Verdana" panose="020B0604030504040204" pitchFamily="34" charset="0"/>
              </a:rPr>
              <a:t>Persistence processing unit, which optimizes for fault-tolerance, sacrificing speed and availability. Every message that is received by the persistence processing unit is guaranteed to be available in the future if clients ask for it.</a:t>
            </a:r>
          </a:p>
          <a:p>
            <a:endParaRPr sz="1800" dirty="0">
              <a:latin typeface="Verdana" panose="020B0604030504040204" pitchFamily="34" charset="0"/>
              <a:ea typeface="Verdana" panose="020B0604030504040204" pitchFamily="34" charset="0"/>
            </a:endParaRPr>
          </a:p>
          <a:p>
            <a:r>
              <a:rPr sz="1800" dirty="0">
                <a:latin typeface="Verdana" panose="020B0604030504040204" pitchFamily="34" charset="0"/>
                <a:ea typeface="Verdana" panose="020B0604030504040204" pitchFamily="34" charset="0"/>
              </a:rPr>
              <a:t>By using the pattern of an event-driven architecture, we can then add an event queue service that receives the chat messages from clients and dispatches them to both processing units. The event queue will be fault tolerant in that it has a buffer of messages that have been received, but not yet processed by the “persistence” component. As the persistence component archives the messages, the buffer can be freed.</a:t>
            </a:r>
          </a:p>
        </p:txBody>
      </p:sp>
    </p:spTree>
    <p:extLst>
      <p:ext uri="{BB962C8B-B14F-4D97-AF65-F5344CB8AC3E}">
        <p14:creationId xmlns:p14="http://schemas.microsoft.com/office/powerpoint/2010/main" val="6714778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7" name="Shape 617"/>
          <p:cNvSpPr>
            <a:spLocks noGrp="1" noRot="1" noChangeAspect="1"/>
          </p:cNvSpPr>
          <p:nvPr>
            <p:ph type="sldImg"/>
          </p:nvPr>
        </p:nvSpPr>
        <p:spPr>
          <a:xfrm>
            <a:off x="381000" y="685800"/>
            <a:ext cx="6096000" cy="3429000"/>
          </a:xfrm>
          <a:prstGeom prst="rect">
            <a:avLst/>
          </a:prstGeom>
        </p:spPr>
        <p:txBody>
          <a:bodyPr/>
          <a:lstStyle/>
          <a:p>
            <a:endParaRPr/>
          </a:p>
        </p:txBody>
      </p:sp>
      <p:sp>
        <p:nvSpPr>
          <p:cNvPr id="618" name="Shape 618"/>
          <p:cNvSpPr>
            <a:spLocks noGrp="1"/>
          </p:cNvSpPr>
          <p:nvPr>
            <p:ph type="body" sz="quarter" idx="1"/>
          </p:nvPr>
        </p:nvSpPr>
        <p:spPr>
          <a:prstGeom prst="rect">
            <a:avLst/>
          </a:prstGeom>
        </p:spPr>
        <p:txBody>
          <a:bodyPr/>
          <a:lstStyle/>
          <a:p>
            <a:r>
              <a:rPr dirty="0"/>
              <a:t>Here is a high-level architecture diagram that shows how we might go about implementing this real time chat service.</a:t>
            </a:r>
          </a:p>
          <a:p>
            <a:endParaRPr dirty="0"/>
          </a:p>
          <a:p>
            <a:r>
              <a:rPr dirty="0"/>
              <a:t>Messages flow into our system, and are delivered to both components - the real time service and the persistence service. </a:t>
            </a:r>
          </a:p>
          <a:p>
            <a:endParaRPr dirty="0"/>
          </a:p>
          <a:p>
            <a:r>
              <a:rPr dirty="0"/>
              <a:t>We do not show the details of how each of the components is implemented (that’s a topic for another class), but list an example of the kinds of off-the-shelf infrastructure that are likely to be used by each component</a:t>
            </a:r>
            <a:r>
              <a:rPr lang="en-US" dirty="0"/>
              <a:t> (RabbitMQ – Rabbit M Q; Redis (read-</a:t>
            </a:r>
            <a:r>
              <a:rPr lang="en-US" dirty="0" err="1"/>
              <a:t>iss</a:t>
            </a:r>
            <a:r>
              <a:rPr lang="en-US" dirty="0"/>
              <a:t>); Postgres (Post-</a:t>
            </a:r>
            <a:r>
              <a:rPr lang="en-US" dirty="0" err="1"/>
              <a:t>Grehs</a:t>
            </a:r>
            <a:r>
              <a:rPr lang="en-US" dirty="0"/>
              <a:t>)</a:t>
            </a:r>
            <a:r>
              <a:rPr dirty="0"/>
              <a:t>.</a:t>
            </a:r>
            <a:r>
              <a:rPr lang="en-US" dirty="0"/>
              <a:t> Each of those components might be a single server, or a cluster of services. Hooray for abstractions!</a:t>
            </a:r>
            <a:endParaRPr dirty="0"/>
          </a:p>
        </p:txBody>
      </p:sp>
    </p:spTree>
    <p:extLst>
      <p:ext uri="{BB962C8B-B14F-4D97-AF65-F5344CB8AC3E}">
        <p14:creationId xmlns:p14="http://schemas.microsoft.com/office/powerpoint/2010/main" val="304444486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 slide – note there are multiple file systems, including one that is shared by NFS)</a:t>
            </a:r>
          </a:p>
        </p:txBody>
      </p:sp>
    </p:spTree>
    <p:extLst>
      <p:ext uri="{BB962C8B-B14F-4D97-AF65-F5344CB8AC3E}">
        <p14:creationId xmlns:p14="http://schemas.microsoft.com/office/powerpoint/2010/main" val="409495558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Shape 317"/>
          <p:cNvSpPr>
            <a:spLocks noGrp="1" noRot="1" noChangeAspect="1"/>
          </p:cNvSpPr>
          <p:nvPr>
            <p:ph type="sldImg"/>
          </p:nvPr>
        </p:nvSpPr>
        <p:spPr>
          <a:prstGeom prst="rect">
            <a:avLst/>
          </a:prstGeom>
        </p:spPr>
        <p:txBody>
          <a:bodyPr/>
          <a:lstStyle/>
          <a:p>
            <a:endParaRPr/>
          </a:p>
        </p:txBody>
      </p:sp>
      <p:sp>
        <p:nvSpPr>
          <p:cNvPr id="318" name="Shape 318"/>
          <p:cNvSpPr>
            <a:spLocks noGrp="1"/>
          </p:cNvSpPr>
          <p:nvPr>
            <p:ph type="body" sz="quarter" idx="1"/>
          </p:nvPr>
        </p:nvSpPr>
        <p:spPr>
          <a:prstGeom prst="rect">
            <a:avLst/>
          </a:prstGeom>
        </p:spPr>
        <p:txBody>
          <a:bodyPr/>
          <a:lstStyle/>
          <a:p>
            <a:r>
              <a:t>To summarize how NFS is a “monolithic system”: </a:t>
            </a:r>
          </a:p>
          <a:p>
            <a:r>
              <a:t>(Read slide)</a:t>
            </a:r>
          </a:p>
        </p:txBody>
      </p:sp>
    </p:spTree>
    <p:extLst>
      <p:ext uri="{BB962C8B-B14F-4D97-AF65-F5344CB8AC3E}">
        <p14:creationId xmlns:p14="http://schemas.microsoft.com/office/powerpoint/2010/main" val="661644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2" name="Shape 292"/>
          <p:cNvSpPr>
            <a:spLocks noGrp="1" noRot="1" noChangeAspect="1"/>
          </p:cNvSpPr>
          <p:nvPr>
            <p:ph type="sldImg"/>
          </p:nvPr>
        </p:nvSpPr>
        <p:spPr>
          <a:prstGeom prst="rect">
            <a:avLst/>
          </a:prstGeom>
        </p:spPr>
        <p:txBody>
          <a:bodyPr/>
          <a:lstStyle/>
          <a:p>
            <a:endParaRPr/>
          </a:p>
        </p:txBody>
      </p:sp>
      <p:sp>
        <p:nvSpPr>
          <p:cNvPr id="293" name="Shape 293"/>
          <p:cNvSpPr>
            <a:spLocks noGrp="1"/>
          </p:cNvSpPr>
          <p:nvPr>
            <p:ph type="body" sz="quarter" idx="1"/>
          </p:nvPr>
        </p:nvSpPr>
        <p:spPr>
          <a:prstGeom prst="rect">
            <a:avLst/>
          </a:prstGeom>
        </p:spPr>
        <p:txBody>
          <a:bodyPr/>
          <a:lstStyle/>
          <a:p>
            <a:r>
              <a:t>(Read slide)</a:t>
            </a:r>
          </a:p>
        </p:txBody>
      </p:sp>
    </p:spTree>
    <p:extLst>
      <p:ext uri="{BB962C8B-B14F-4D97-AF65-F5344CB8AC3E}">
        <p14:creationId xmlns:p14="http://schemas.microsoft.com/office/powerpoint/2010/main" val="418485739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Shape 365"/>
          <p:cNvSpPr>
            <a:spLocks noGrp="1" noRot="1" noChangeAspect="1"/>
          </p:cNvSpPr>
          <p:nvPr>
            <p:ph type="sldImg"/>
          </p:nvPr>
        </p:nvSpPr>
        <p:spPr>
          <a:prstGeom prst="rect">
            <a:avLst/>
          </a:prstGeom>
        </p:spPr>
        <p:txBody>
          <a:bodyPr/>
          <a:lstStyle/>
          <a:p>
            <a:endParaRPr/>
          </a:p>
        </p:txBody>
      </p:sp>
      <p:sp>
        <p:nvSpPr>
          <p:cNvPr id="366" name="Shape 366"/>
          <p:cNvSpPr>
            <a:spLocks noGrp="1"/>
          </p:cNvSpPr>
          <p:nvPr>
            <p:ph type="body" sz="quarter" idx="1"/>
          </p:nvPr>
        </p:nvSpPr>
        <p:spPr>
          <a:prstGeom prst="rect">
            <a:avLst/>
          </a:prstGeom>
        </p:spPr>
        <p:txBody>
          <a:bodyPr/>
          <a:lstStyle/>
          <a:p>
            <a:r>
              <a:t>How might we consider applying this idea of partitioning to a network filesystem, like our NFS monolith?</a:t>
            </a:r>
          </a:p>
          <a:p>
            <a:r>
              <a:t>A classic example of tiering distributed filesystems is GFS, the Google File System.</a:t>
            </a:r>
          </a:p>
          <a:p>
            <a:r>
              <a:t>(Read stated requirements) </a:t>
            </a:r>
          </a:p>
          <a:p>
            <a:endParaRPr/>
          </a:p>
          <a:p>
            <a:r>
              <a:t>The key problem is that the throughput of a single server is limited, so we need some way to have multiple servers, so that clients can read/write files on those different servers, allowing for scaling. But how do we coordinate multiple servers?</a:t>
            </a:r>
          </a:p>
        </p:txBody>
      </p:sp>
    </p:spTree>
    <p:extLst>
      <p:ext uri="{BB962C8B-B14F-4D97-AF65-F5344CB8AC3E}">
        <p14:creationId xmlns:p14="http://schemas.microsoft.com/office/powerpoint/2010/main" val="376046459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Shape 479"/>
          <p:cNvSpPr>
            <a:spLocks noGrp="1" noRot="1" noChangeAspect="1"/>
          </p:cNvSpPr>
          <p:nvPr>
            <p:ph type="sldImg"/>
          </p:nvPr>
        </p:nvSpPr>
        <p:spPr>
          <a:prstGeom prst="rect">
            <a:avLst/>
          </a:prstGeom>
        </p:spPr>
        <p:txBody>
          <a:bodyPr/>
          <a:lstStyle/>
          <a:p>
            <a:endParaRPr/>
          </a:p>
        </p:txBody>
      </p:sp>
      <p:sp>
        <p:nvSpPr>
          <p:cNvPr id="480" name="Shape 480"/>
          <p:cNvSpPr>
            <a:spLocks noGrp="1"/>
          </p:cNvSpPr>
          <p:nvPr>
            <p:ph type="body" sz="quarter" idx="1"/>
          </p:nvPr>
        </p:nvSpPr>
        <p:spPr>
          <a:prstGeom prst="rect">
            <a:avLst/>
          </a:prstGeom>
        </p:spPr>
        <p:txBody>
          <a:bodyPr/>
          <a:lstStyle/>
          <a:p>
            <a:r>
              <a:t>To achieve these stated requirements, GFS’ architecture is split into two tiers.</a:t>
            </a:r>
          </a:p>
          <a:p>
            <a:r>
              <a:t>Each file is split into multiple “chunks” of 128MB. A GFS Metadata tier, which knows the names of each of the files, and for each file, knows where the “chunks” are.</a:t>
            </a:r>
          </a:p>
          <a:p>
            <a:r>
              <a:t>The Chunk tier stores each of the 128MB chunks.</a:t>
            </a:r>
          </a:p>
          <a:p>
            <a:r>
              <a:t>For a client to read a file, like “/foo/bar”, it first asks the metadata tier for the list of chunks and the chunk servers that have it.</a:t>
            </a:r>
            <a:br/>
            <a:r>
              <a:t>Then, it can directly connect to the relevant chunk servers in the chunk tier and read the file.</a:t>
            </a:r>
          </a:p>
          <a:p>
            <a:r>
              <a:t>The chunk tier can scale extremely efficiently, because supporting more (and bigger) concurrent reads/writes just means that we add more chunk servers. This tiering can be further expanded so that chunks are replicated between multiple chunk servers, creating yet another tier, but getting into the details of GFS further is really the topic of a distributed systems class.</a:t>
            </a:r>
          </a:p>
          <a:p>
            <a:endParaRPr/>
          </a:p>
          <a:p>
            <a:r>
              <a:t>Of course: there might be a bottleneck on the metadata tier: every single request will pass through it (to find which chunk server to talk to). But: the requirements stated that it was OK for there to be a latency to start a large read or write - so this is an adequate design for the requirements. Within Google, GFS has since been replaced by a much more complex system that alleviates this bottleneck, but this design is widely deployed today - the very popular “Hadoop” map/reduce library implements a distributed filesystem “HDFS” which is exactly this one!</a:t>
            </a:r>
          </a:p>
          <a:p>
            <a:endParaRPr/>
          </a:p>
          <a:p>
            <a:r>
              <a:t>Our important takeaway for GFS is that it allows for high-throughput reads and writes by allowing this “chunk” tier to scale with little limitation. </a:t>
            </a:r>
          </a:p>
        </p:txBody>
      </p:sp>
    </p:spTree>
    <p:extLst>
      <p:ext uri="{BB962C8B-B14F-4D97-AF65-F5344CB8AC3E}">
        <p14:creationId xmlns:p14="http://schemas.microsoft.com/office/powerpoint/2010/main" val="173364022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1" name="Shape 591"/>
          <p:cNvSpPr>
            <a:spLocks noGrp="1" noRot="1" noChangeAspect="1"/>
          </p:cNvSpPr>
          <p:nvPr>
            <p:ph type="sldImg"/>
          </p:nvPr>
        </p:nvSpPr>
        <p:spPr>
          <a:xfrm>
            <a:off x="381000" y="685800"/>
            <a:ext cx="6096000" cy="3429000"/>
          </a:xfrm>
          <a:prstGeom prst="rect">
            <a:avLst/>
          </a:prstGeom>
        </p:spPr>
        <p:txBody>
          <a:bodyPr/>
          <a:lstStyle/>
          <a:p>
            <a:endParaRPr/>
          </a:p>
        </p:txBody>
      </p:sp>
      <p:sp>
        <p:nvSpPr>
          <p:cNvPr id="592" name="Shape 592"/>
          <p:cNvSpPr>
            <a:spLocks noGrp="1"/>
          </p:cNvSpPr>
          <p:nvPr>
            <p:ph type="body" sz="quarter" idx="1"/>
          </p:nvPr>
        </p:nvSpPr>
        <p:spPr>
          <a:prstGeom prst="rect">
            <a:avLst/>
          </a:prstGeom>
        </p:spPr>
        <p:txBody>
          <a:bodyPr/>
          <a:lstStyle/>
          <a:p>
            <a:r>
              <a:t>Event driven architectures are very useful to compose multiple systems together that have different requirements.</a:t>
            </a:r>
          </a:p>
          <a:p>
            <a:r>
              <a:t>For example: How do we design a system like Slack, which needs to support real-time text chat for potentially thousands of users in the same channel. We want those message to be delivered in real-time (with the least possible latency), but will accept potential failures: if some client is slow to respond to acknowledge a message, we should still keep sending the message to the rest of the clients. But, at the same time, we want to ensure that we have an authoritative record that guarantees that all of the chat messages in a channel are recorded in the order in which they were received, with fault tolerance?</a:t>
            </a:r>
          </a:p>
          <a:p>
            <a:endParaRPr/>
          </a:p>
          <a:p>
            <a:r>
              <a:t>These are conflicting requirements. Building one system that does both things seems impossible.</a:t>
            </a:r>
          </a:p>
          <a:p>
            <a:r>
              <a:t>This is where the idea of an event-driven architecture comes into play</a:t>
            </a:r>
          </a:p>
        </p:txBody>
      </p:sp>
    </p:spTree>
    <p:extLst>
      <p:ext uri="{BB962C8B-B14F-4D97-AF65-F5344CB8AC3E}">
        <p14:creationId xmlns:p14="http://schemas.microsoft.com/office/powerpoint/2010/main" val="1711188604"/>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7" name="Shape 597"/>
          <p:cNvSpPr>
            <a:spLocks noGrp="1" noRot="1" noChangeAspect="1"/>
          </p:cNvSpPr>
          <p:nvPr>
            <p:ph type="sldImg"/>
          </p:nvPr>
        </p:nvSpPr>
        <p:spPr>
          <a:xfrm>
            <a:off x="381000" y="685800"/>
            <a:ext cx="6096000" cy="3429000"/>
          </a:xfrm>
          <a:prstGeom prst="rect">
            <a:avLst/>
          </a:prstGeom>
        </p:spPr>
        <p:txBody>
          <a:bodyPr/>
          <a:lstStyle/>
          <a:p>
            <a:endParaRPr/>
          </a:p>
        </p:txBody>
      </p:sp>
      <p:sp>
        <p:nvSpPr>
          <p:cNvPr id="598" name="Shape 598"/>
          <p:cNvSpPr>
            <a:spLocks noGrp="1"/>
          </p:cNvSpPr>
          <p:nvPr>
            <p:ph type="body" sz="quarter" idx="1"/>
          </p:nvPr>
        </p:nvSpPr>
        <p:spPr>
          <a:prstGeom prst="rect">
            <a:avLst/>
          </a:prstGeom>
        </p:spPr>
        <p:txBody>
          <a:bodyPr/>
          <a:lstStyle/>
          <a:p>
            <a:r>
              <a:t>The core concept of event-driven architectures is to separate responsibilities (or tiers, if you will) by processing units. We can take these two conflicting requirements and organize them into two processing units around these responsibilities:</a:t>
            </a:r>
          </a:p>
          <a:p>
            <a:pPr marL="220578" indent="-220578">
              <a:buSzPct val="100000"/>
              <a:buChar char="*"/>
            </a:pPr>
            <a:r>
              <a:t>Real time processing unit optimizes for speed and availability of distributing all messages in real time to as many clients as possible. It makes no fault tolerance guarantees - if parts of it fail, clients will not get their messages in real time. However, the clients could still retrieve them (perhaps somewhat slower) from…</a:t>
            </a:r>
          </a:p>
          <a:p>
            <a:pPr marL="220578" indent="-220578">
              <a:buSzPct val="100000"/>
              <a:buChar char="*"/>
            </a:pPr>
            <a:r>
              <a:t>Persistence processing unit, which optimizes for fault-tolerance, sacrificing speed and availability. Every message that is received by the persistence processing unit is guaranteed to be available in the future if clients ask for it.</a:t>
            </a:r>
          </a:p>
          <a:p>
            <a:endParaRPr/>
          </a:p>
          <a:p>
            <a:r>
              <a:t>By using the pattern of an event-driven architecture, we can then add an event queue service that receives the chat messages from clients and dispatches them to both processing units. The event queue will be fault tolerant in that it has a buffer of messages that have been received, but not yet processed by the “persistence” component. As the persistence component archives the messages, the buffer can be freed.</a:t>
            </a:r>
          </a:p>
        </p:txBody>
      </p:sp>
    </p:spTree>
    <p:extLst>
      <p:ext uri="{BB962C8B-B14F-4D97-AF65-F5344CB8AC3E}">
        <p14:creationId xmlns:p14="http://schemas.microsoft.com/office/powerpoint/2010/main" val="107350891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7" name="Shape 617"/>
          <p:cNvSpPr>
            <a:spLocks noGrp="1" noRot="1" noChangeAspect="1"/>
          </p:cNvSpPr>
          <p:nvPr>
            <p:ph type="sldImg"/>
          </p:nvPr>
        </p:nvSpPr>
        <p:spPr>
          <a:xfrm>
            <a:off x="381000" y="685800"/>
            <a:ext cx="6096000" cy="3429000"/>
          </a:xfrm>
          <a:prstGeom prst="rect">
            <a:avLst/>
          </a:prstGeom>
        </p:spPr>
        <p:txBody>
          <a:bodyPr/>
          <a:lstStyle/>
          <a:p>
            <a:endParaRPr/>
          </a:p>
        </p:txBody>
      </p:sp>
      <p:sp>
        <p:nvSpPr>
          <p:cNvPr id="618" name="Shape 618"/>
          <p:cNvSpPr>
            <a:spLocks noGrp="1"/>
          </p:cNvSpPr>
          <p:nvPr>
            <p:ph type="body" sz="quarter" idx="1"/>
          </p:nvPr>
        </p:nvSpPr>
        <p:spPr>
          <a:prstGeom prst="rect">
            <a:avLst/>
          </a:prstGeom>
        </p:spPr>
        <p:txBody>
          <a:bodyPr/>
          <a:lstStyle/>
          <a:p>
            <a:r>
              <a:rPr dirty="0"/>
              <a:t>Here is a high-level architecture diagram that shows how we might go about implementing this real time chat service.</a:t>
            </a:r>
          </a:p>
          <a:p>
            <a:endParaRPr dirty="0"/>
          </a:p>
          <a:p>
            <a:r>
              <a:rPr dirty="0"/>
              <a:t>Messages flow into our system, and are delivered to both components - the real time service and the persistence service. </a:t>
            </a:r>
          </a:p>
          <a:p>
            <a:endParaRPr dirty="0"/>
          </a:p>
          <a:p>
            <a:r>
              <a:rPr dirty="0"/>
              <a:t>We do not show the details of how each of the components is implemented (that’s a topic for another class), but list an example of the kinds of off-the-shelf infrastructure that are likely to be used by each component</a:t>
            </a:r>
            <a:r>
              <a:rPr lang="en-US" dirty="0"/>
              <a:t> (RabbitMQ – Rabbit M Q; Redis (read-</a:t>
            </a:r>
            <a:r>
              <a:rPr lang="en-US" dirty="0" err="1"/>
              <a:t>iss</a:t>
            </a:r>
            <a:r>
              <a:rPr lang="en-US" dirty="0"/>
              <a:t>); Postgres (Post-</a:t>
            </a:r>
            <a:r>
              <a:rPr lang="en-US" dirty="0" err="1"/>
              <a:t>Grehs</a:t>
            </a:r>
            <a:r>
              <a:rPr lang="en-US" dirty="0"/>
              <a:t>)</a:t>
            </a:r>
            <a:r>
              <a:rPr dirty="0"/>
              <a:t>.</a:t>
            </a:r>
            <a:r>
              <a:rPr lang="en-US" dirty="0"/>
              <a:t> Each of those components might be a single server, or a cluster of services. Hooray for abstractions!</a:t>
            </a:r>
            <a:endParaRPr dirty="0"/>
          </a:p>
        </p:txBody>
      </p:sp>
    </p:spTree>
    <p:extLst>
      <p:ext uri="{BB962C8B-B14F-4D97-AF65-F5344CB8AC3E}">
        <p14:creationId xmlns:p14="http://schemas.microsoft.com/office/powerpoint/2010/main" val="3402029177"/>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4" name="Shape 794"/>
          <p:cNvSpPr>
            <a:spLocks noGrp="1" noRot="1" noChangeAspect="1"/>
          </p:cNvSpPr>
          <p:nvPr>
            <p:ph type="sldImg"/>
          </p:nvPr>
        </p:nvSpPr>
        <p:spPr>
          <a:prstGeom prst="rect">
            <a:avLst/>
          </a:prstGeom>
        </p:spPr>
        <p:txBody>
          <a:bodyPr/>
          <a:lstStyle/>
          <a:p>
            <a:endParaRPr/>
          </a:p>
        </p:txBody>
      </p:sp>
      <p:sp>
        <p:nvSpPr>
          <p:cNvPr id="795" name="Shape 795"/>
          <p:cNvSpPr>
            <a:spLocks noGrp="1"/>
          </p:cNvSpPr>
          <p:nvPr>
            <p:ph type="body" sz="quarter" idx="1"/>
          </p:nvPr>
        </p:nvSpPr>
        <p:spPr>
          <a:prstGeom prst="rect">
            <a:avLst/>
          </a:prstGeom>
        </p:spPr>
        <p:txBody>
          <a:bodyPr/>
          <a:lstStyle/>
          <a:p>
            <a:r>
              <a:t>(Read slide)</a:t>
            </a: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2" name="Shape 882"/>
          <p:cNvSpPr>
            <a:spLocks noGrp="1" noRot="1" noChangeAspect="1"/>
          </p:cNvSpPr>
          <p:nvPr>
            <p:ph type="sldImg"/>
          </p:nvPr>
        </p:nvSpPr>
        <p:spPr>
          <a:prstGeom prst="rect">
            <a:avLst/>
          </a:prstGeom>
        </p:spPr>
        <p:txBody>
          <a:bodyPr/>
          <a:lstStyle/>
          <a:p>
            <a:endParaRPr/>
          </a:p>
        </p:txBody>
      </p:sp>
      <p:sp>
        <p:nvSpPr>
          <p:cNvPr id="883" name="Shape 883"/>
          <p:cNvSpPr>
            <a:spLocks noGrp="1"/>
          </p:cNvSpPr>
          <p:nvPr>
            <p:ph type="body" sz="quarter" idx="1"/>
          </p:nvPr>
        </p:nvSpPr>
        <p:spPr>
          <a:prstGeom prst="rect">
            <a:avLst/>
          </a:prstGeom>
        </p:spPr>
        <p:txBody>
          <a:bodyPr/>
          <a:lstStyle/>
          <a:p>
            <a:r>
              <a:rPr dirty="0"/>
              <a:t>(Read slide)</a:t>
            </a:r>
          </a:p>
          <a:p>
            <a:r>
              <a:rPr dirty="0"/>
              <a:t>The code on the right is a snippet of the </a:t>
            </a:r>
            <a:r>
              <a:rPr dirty="0" err="1"/>
              <a:t>OpenAPI</a:t>
            </a:r>
            <a:r>
              <a:rPr dirty="0"/>
              <a:t> specification for the Create Viewing Area method of the </a:t>
            </a:r>
            <a:r>
              <a:rPr dirty="0" err="1"/>
              <a:t>TownService</a:t>
            </a:r>
            <a:r>
              <a:rPr dirty="0"/>
              <a:t> API. We do not expect you to be able to read or write these specifications directly. Instead, we suggest using tools…</a:t>
            </a: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t>Rather than write the specification directly, you can use a library like “tsoa” (really: it is pronounced “so, uh”) that automatically generates the specification from an annotated TypeScript class. It also generates the boilerplate needed to connect your API endpoint to a web server. This is a very handy approach to get the benefits of the formal specification without much extra work.</a:t>
            </a:r>
          </a:p>
          <a:p>
            <a:endParaRPr/>
          </a:p>
          <a:p>
            <a:r>
              <a:t>On the left, we can see the “createViewingArea” method in the TownService file “TownsController.ts”. The underlined annotations are hints to TSOA that indicate that:</a:t>
            </a:r>
          </a:p>
          <a:p>
            <a:pPr marL="294105" indent="-294105">
              <a:buSzPct val="100000"/>
              <a:buAutoNum type="arabicPeriod"/>
            </a:pPr>
            <a:r>
              <a:t>This class defines methods that can be invoked on the base route /towns</a:t>
            </a:r>
          </a:p>
          <a:p>
            <a:pPr marL="294105" indent="-294105">
              <a:buSzPct val="100000"/>
              <a:buAutoNum type="arabicPeriod"/>
            </a:pPr>
            <a:r>
              <a:t>This method can be invoked by making a POST request to /towns/{townID}/viewingArea - where /towns was the base route for the class. {townID} is a path parameter</a:t>
            </a:r>
          </a:p>
          <a:p>
            <a:pPr marL="294105" indent="-294105">
              <a:buSzPct val="100000"/>
              <a:buAutoNum type="arabicPeriod"/>
            </a:pPr>
            <a:r>
              <a:t>In the event of an InvalidParametersError, the HTTP response will have the error status code “400”</a:t>
            </a:r>
          </a:p>
          <a:p>
            <a:pPr marL="294105" indent="-294105">
              <a:buSzPct val="100000"/>
              <a:buAutoNum type="arabicPeriod"/>
            </a:pPr>
            <a:r>
              <a:t>The “townID” parameter to the method should come from the path parameter with the same name (part of the URL)</a:t>
            </a:r>
          </a:p>
          <a:p>
            <a:pPr marL="294105" indent="-294105">
              <a:buSzPct val="100000"/>
              <a:buAutoNum type="arabicPeriod"/>
            </a:pPr>
            <a:r>
              <a:t>The “sessionToken”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t>The requestBody parameter should come from the HTTP body of the POST request</a:t>
            </a:r>
          </a:p>
          <a:p>
            <a:endParaRPr/>
          </a:p>
          <a:p>
            <a:r>
              <a:t>TSOA generates all the glue to make this server work and creates an OpenAPI specification (the one shown on the last slide), which we can then use for other useful tasks like auto-generating a client for this API, or auto-generating web-based documentation. Note that it even carried our JSDoc comments about the parameters through (neat!)</a:t>
            </a: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7" name="Shape 897"/>
          <p:cNvSpPr>
            <a:spLocks noGrp="1" noRot="1" noChangeAspect="1"/>
          </p:cNvSpPr>
          <p:nvPr>
            <p:ph type="sldImg"/>
          </p:nvPr>
        </p:nvSpPr>
        <p:spPr>
          <a:xfrm>
            <a:off x="381000" y="685800"/>
            <a:ext cx="6096000" cy="3429000"/>
          </a:xfrm>
          <a:prstGeom prst="rect">
            <a:avLst/>
          </a:prstGeom>
        </p:spPr>
        <p:txBody>
          <a:bodyPr/>
          <a:lstStyle/>
          <a:p>
            <a:endParaRPr/>
          </a:p>
        </p:txBody>
      </p:sp>
      <p:sp>
        <p:nvSpPr>
          <p:cNvPr id="898" name="Shape 898"/>
          <p:cNvSpPr>
            <a:spLocks noGrp="1"/>
          </p:cNvSpPr>
          <p:nvPr>
            <p:ph type="body" sz="quarter" idx="1"/>
          </p:nvPr>
        </p:nvSpPr>
        <p:spPr>
          <a:prstGeom prst="rect">
            <a:avLst/>
          </a:prstGeom>
        </p:spPr>
        <p:txBody>
          <a:bodyPr/>
          <a:lstStyle/>
          <a:p>
            <a:r>
              <a:rPr dirty="0"/>
              <a:t>Rather than write the specification directly, you can use a library like “</a:t>
            </a:r>
            <a:r>
              <a:rPr dirty="0" err="1"/>
              <a:t>tsoa</a:t>
            </a:r>
            <a:r>
              <a:rPr dirty="0"/>
              <a:t>” (really: it is pronounced “so, uh”) that automatically generates the specification from an annotated TypeScript class. It also generates the boilerplate needed to connect your API endpoint to a web server. This is a very handy approach to get the benefits of the formal specification without much extra work.</a:t>
            </a:r>
          </a:p>
          <a:p>
            <a:endParaRPr dirty="0"/>
          </a:p>
          <a:p>
            <a:r>
              <a:rPr dirty="0"/>
              <a:t>On the left, we can see the “</a:t>
            </a:r>
            <a:r>
              <a:rPr dirty="0" err="1"/>
              <a:t>createViewingArea</a:t>
            </a:r>
            <a:r>
              <a:rPr dirty="0"/>
              <a:t>” method in the </a:t>
            </a:r>
            <a:r>
              <a:rPr dirty="0" err="1"/>
              <a:t>TownService</a:t>
            </a:r>
            <a:r>
              <a:rPr dirty="0"/>
              <a:t> file “</a:t>
            </a:r>
            <a:r>
              <a:rPr dirty="0" err="1"/>
              <a:t>TownsController.ts</a:t>
            </a:r>
            <a:r>
              <a:rPr dirty="0"/>
              <a:t>”. The underlined annotations are hints to TSOA that indicate that:</a:t>
            </a:r>
          </a:p>
          <a:p>
            <a:pPr marL="294105" indent="-294105">
              <a:buSzPct val="100000"/>
              <a:buAutoNum type="arabicPeriod"/>
            </a:pPr>
            <a:r>
              <a:rPr dirty="0"/>
              <a:t>This class defines methods that can be invoked on the base route /towns</a:t>
            </a:r>
          </a:p>
          <a:p>
            <a:pPr marL="294105" indent="-294105">
              <a:buSzPct val="100000"/>
              <a:buAutoNum type="arabicPeriod"/>
            </a:pPr>
            <a:r>
              <a:rPr dirty="0"/>
              <a:t>This method can be invoked by making a POST request to /towns/{</a:t>
            </a:r>
            <a:r>
              <a:rPr dirty="0" err="1"/>
              <a:t>townID</a:t>
            </a:r>
            <a:r>
              <a:rPr dirty="0"/>
              <a:t>}/</a:t>
            </a:r>
            <a:r>
              <a:rPr dirty="0" err="1"/>
              <a:t>viewingArea</a:t>
            </a:r>
            <a:r>
              <a:rPr dirty="0"/>
              <a:t> - where /towns was the base route for the class. {</a:t>
            </a:r>
            <a:r>
              <a:rPr dirty="0" err="1"/>
              <a:t>townID</a:t>
            </a:r>
            <a:r>
              <a:rPr dirty="0"/>
              <a:t>} is a path parameter</a:t>
            </a:r>
          </a:p>
          <a:p>
            <a:pPr marL="294105" indent="-294105">
              <a:buSzPct val="100000"/>
              <a:buAutoNum type="arabicPeriod"/>
            </a:pPr>
            <a:r>
              <a:rPr dirty="0"/>
              <a:t>In the event of an </a:t>
            </a:r>
            <a:r>
              <a:rPr dirty="0" err="1"/>
              <a:t>InvalidParametersError</a:t>
            </a:r>
            <a:r>
              <a:rPr dirty="0"/>
              <a:t>, the HTTP response will have the error status code “400”</a:t>
            </a:r>
          </a:p>
          <a:p>
            <a:pPr marL="294105" indent="-294105">
              <a:buSzPct val="100000"/>
              <a:buAutoNum type="arabicPeriod"/>
            </a:pPr>
            <a:r>
              <a:rPr dirty="0"/>
              <a:t>The “</a:t>
            </a:r>
            <a:r>
              <a:rPr dirty="0" err="1"/>
              <a:t>townID</a:t>
            </a:r>
            <a:r>
              <a:rPr dirty="0"/>
              <a:t>” parameter to the method should come from the path parameter with the same name (part of the URL)</a:t>
            </a:r>
          </a:p>
          <a:p>
            <a:pPr marL="294105" indent="-294105">
              <a:buSzPct val="100000"/>
              <a:buAutoNum type="arabicPeriod"/>
            </a:pPr>
            <a:r>
              <a:rPr dirty="0"/>
              <a:t>The “</a:t>
            </a:r>
            <a:r>
              <a:rPr dirty="0" err="1"/>
              <a:t>sessionToken</a:t>
            </a:r>
            <a:r>
              <a:rPr dirty="0"/>
              <a:t>” parameter should come from an HTTP header called “X-Session-Token” — another way of including data along with the HTTP request, typically used for private values that should not appear in log files</a:t>
            </a:r>
          </a:p>
          <a:p>
            <a:pPr marL="294105" indent="-294105">
              <a:buSzPct val="100000"/>
              <a:buAutoNum type="arabicPeriod"/>
            </a:pPr>
            <a:r>
              <a:rPr dirty="0"/>
              <a:t>The </a:t>
            </a:r>
            <a:r>
              <a:rPr dirty="0" err="1"/>
              <a:t>requestBody</a:t>
            </a:r>
            <a:r>
              <a:rPr dirty="0"/>
              <a:t> parameter should come from the HTTP body of the POST request</a:t>
            </a:r>
          </a:p>
          <a:p>
            <a:endParaRPr dirty="0"/>
          </a:p>
          <a:p>
            <a:r>
              <a:rPr dirty="0"/>
              <a:t>TSOA generates all the glue to make this server work and creates an </a:t>
            </a:r>
            <a:r>
              <a:rPr dirty="0" err="1"/>
              <a:t>OpenAPI</a:t>
            </a:r>
            <a:r>
              <a:rPr dirty="0"/>
              <a:t> specification (the one shown on the last slide), which we can then use for other useful tasks like auto-generating a client for this API, or auto-generating web-based documentation. Note that it even carried our </a:t>
            </a:r>
            <a:r>
              <a:rPr dirty="0" err="1"/>
              <a:t>JSDoc</a:t>
            </a:r>
            <a:r>
              <a:rPr dirty="0"/>
              <a:t> comments about the parameters through (neat!)</a:t>
            </a:r>
            <a:endParaRPr lang="en-US" dirty="0"/>
          </a:p>
          <a:p>
            <a:endParaRPr lang="en-US" dirty="0"/>
          </a:p>
          <a:p>
            <a:r>
              <a:rPr lang="en-US" dirty="0"/>
              <a:t>This will all be clearer when we open up the Activity for </a:t>
            </a:r>
            <a:r>
              <a:rPr lang="en-US"/>
              <a:t>this module.</a:t>
            </a:r>
            <a:endParaRPr dirty="0"/>
          </a:p>
        </p:txBody>
      </p:sp>
    </p:spTree>
    <p:extLst>
      <p:ext uri="{BB962C8B-B14F-4D97-AF65-F5344CB8AC3E}">
        <p14:creationId xmlns:p14="http://schemas.microsoft.com/office/powerpoint/2010/main" val="3216302550"/>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4" name="Shape 904"/>
          <p:cNvSpPr>
            <a:spLocks noGrp="1" noRot="1" noChangeAspect="1"/>
          </p:cNvSpPr>
          <p:nvPr>
            <p:ph type="sldImg"/>
          </p:nvPr>
        </p:nvSpPr>
        <p:spPr>
          <a:xfrm>
            <a:off x="381000" y="685800"/>
            <a:ext cx="6096000" cy="3429000"/>
          </a:xfrm>
          <a:prstGeom prst="rect">
            <a:avLst/>
          </a:prstGeom>
        </p:spPr>
        <p:txBody>
          <a:bodyPr/>
          <a:lstStyle/>
          <a:p>
            <a:endParaRPr/>
          </a:p>
        </p:txBody>
      </p:sp>
      <p:sp>
        <p:nvSpPr>
          <p:cNvPr id="905" name="Shape 905"/>
          <p:cNvSpPr>
            <a:spLocks noGrp="1"/>
          </p:cNvSpPr>
          <p:nvPr>
            <p:ph type="body" sz="quarter" idx="1"/>
          </p:nvPr>
        </p:nvSpPr>
        <p:spPr>
          <a:prstGeom prst="rect">
            <a:avLst/>
          </a:prstGeom>
        </p:spPr>
        <p:txBody>
          <a:bodyPr/>
          <a:lstStyle/>
          <a:p>
            <a:r>
              <a:t>(Read slide, note that it is unlikely that students will need to write express handlers like this, but pointing out that this exists in server.ts and is part of the glue that holds tsoa together with the web server)</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r>
              <a:t>Performance is measured perhaps by throughput (how much work gets done), but also utilization of resources (are we using an enormous amount of resources to achieve this throughput?)</a:t>
            </a:r>
          </a:p>
          <a:p>
            <a:endParaRPr/>
          </a:p>
          <a:p>
            <a:r>
              <a:t>(response time is latency, will get to that in a minute)</a:t>
            </a:r>
          </a:p>
        </p:txBody>
      </p:sp>
    </p:spTree>
    <p:extLst>
      <p:ext uri="{BB962C8B-B14F-4D97-AF65-F5344CB8AC3E}">
        <p14:creationId xmlns:p14="http://schemas.microsoft.com/office/powerpoint/2010/main" val="90107030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Shape 907"/>
          <p:cNvSpPr>
            <a:spLocks noGrp="1" noRot="1" noChangeAspect="1"/>
          </p:cNvSpPr>
          <p:nvPr>
            <p:ph type="sldImg"/>
          </p:nvPr>
        </p:nvSpPr>
        <p:spPr>
          <a:prstGeom prst="rect">
            <a:avLst/>
          </a:prstGeom>
        </p:spPr>
        <p:txBody>
          <a:bodyPr/>
          <a:lstStyle/>
          <a:p>
            <a:endParaRPr/>
          </a:p>
        </p:txBody>
      </p:sp>
      <p:sp>
        <p:nvSpPr>
          <p:cNvPr id="908" name="Shape 908"/>
          <p:cNvSpPr>
            <a:spLocks noGrp="1"/>
          </p:cNvSpPr>
          <p:nvPr>
            <p:ph type="body" sz="quarter" idx="1"/>
          </p:nvPr>
        </p:nvSpPr>
        <p:spPr>
          <a:prstGeom prst="rect">
            <a:avLst/>
          </a:prstGeom>
        </p:spPr>
        <p:txBody>
          <a:bodyPr/>
          <a:lstStyle/>
          <a:p>
            <a:r>
              <a:t>With the remainder of today’s class time, we have an activity: building a REST API for the transcript server. You’ll use this same library (TSOA) to create a REST API specification, and auto-generate some documentation including a live web-based tester. The activity handout is on the course web page under today’s module (10). The activity handout has a detailed README with instructions.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2" name="Shape 342"/>
          <p:cNvSpPr>
            <a:spLocks noGrp="1" noRot="1" noChangeAspect="1"/>
          </p:cNvSpPr>
          <p:nvPr>
            <p:ph type="sldImg"/>
          </p:nvPr>
        </p:nvSpPr>
        <p:spPr>
          <a:prstGeom prst="rect">
            <a:avLst/>
          </a:prstGeom>
        </p:spPr>
        <p:txBody>
          <a:bodyPr/>
          <a:lstStyle/>
          <a:p>
            <a:endParaRPr/>
          </a:p>
        </p:txBody>
      </p:sp>
      <p:sp>
        <p:nvSpPr>
          <p:cNvPr id="343" name="Shape 343"/>
          <p:cNvSpPr>
            <a:spLocks noGrp="1"/>
          </p:cNvSpPr>
          <p:nvPr>
            <p:ph type="body" sz="quarter" idx="1"/>
          </p:nvPr>
        </p:nvSpPr>
        <p:spPr>
          <a:prstGeom prst="rect">
            <a:avLst/>
          </a:prstGeom>
        </p:spPr>
        <p:txBody>
          <a:bodyPr/>
          <a:lstStyle/>
          <a:p>
            <a:pPr>
              <a:lnSpc>
                <a:spcPct val="117999"/>
              </a:lnSpc>
            </a:pPr>
            <a:r>
              <a:t>Distributed systems can improve throughput through concurrency. If we can create a system that uses more machines to do more work concurrently, then we can satisfy more requests in the same amount of time.</a:t>
            </a:r>
          </a:p>
          <a:p>
            <a:pPr>
              <a:lnSpc>
                <a:spcPct val="117999"/>
              </a:lnSpc>
            </a:pPr>
            <a:br/>
            <a:r>
              <a:t>The figure shows a way to (theoretically) double the throughput of a site like Facebook. Serving a request might require a few different key steps to occur. If we could perform those steps for different requests concurrently, we can increase our throughput.</a:t>
            </a:r>
          </a:p>
          <a:p>
            <a:pPr>
              <a:lnSpc>
                <a:spcPct val="117999"/>
              </a:lnSpc>
            </a:pPr>
            <a:endParaRPr/>
          </a:p>
          <a:p>
            <a:pPr>
              <a:lnSpc>
                <a:spcPct val="117999"/>
              </a:lnSpc>
            </a:pPr>
            <a:r>
              <a:t>Note that it is also worthwhile to note that we could implement the concurrency on a single node. But, eventually we will reach the limitations of how many things can be done at once on a single server - and then we will need to consider distributing the work to multiple nodes.</a:t>
            </a:r>
          </a:p>
        </p:txBody>
      </p:sp>
    </p:spTree>
    <p:extLst>
      <p:ext uri="{BB962C8B-B14F-4D97-AF65-F5344CB8AC3E}">
        <p14:creationId xmlns:p14="http://schemas.microsoft.com/office/powerpoint/2010/main" val="2242641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Shape 350"/>
          <p:cNvSpPr>
            <a:spLocks noGrp="1" noRot="1" noChangeAspect="1"/>
          </p:cNvSpPr>
          <p:nvPr>
            <p:ph type="sldImg"/>
          </p:nvPr>
        </p:nvSpPr>
        <p:spPr>
          <a:prstGeom prst="rect">
            <a:avLst/>
          </a:prstGeom>
        </p:spPr>
        <p:txBody>
          <a:bodyPr/>
          <a:lstStyle/>
          <a:p>
            <a:endParaRPr/>
          </a:p>
        </p:txBody>
      </p:sp>
      <p:sp>
        <p:nvSpPr>
          <p:cNvPr id="351" name="Shape 351"/>
          <p:cNvSpPr>
            <a:spLocks noGrp="1"/>
          </p:cNvSpPr>
          <p:nvPr>
            <p:ph type="body" sz="quarter" idx="1"/>
          </p:nvPr>
        </p:nvSpPr>
        <p:spPr>
          <a:prstGeom prst="rect">
            <a:avLst/>
          </a:prstGeom>
        </p:spPr>
        <p:txBody>
          <a:bodyPr/>
          <a:lstStyle/>
          <a:p>
            <a:r>
              <a:rPr dirty="0"/>
              <a:t>Latency captures response time. How long does it take between a user making a request and receiving their response?</a:t>
            </a:r>
          </a:p>
        </p:txBody>
      </p:sp>
    </p:spTree>
    <p:extLst>
      <p:ext uri="{BB962C8B-B14F-4D97-AF65-F5344CB8AC3E}">
        <p14:creationId xmlns:p14="http://schemas.microsoft.com/office/powerpoint/2010/main" val="7024188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5D2A64DE-480B-420F-9649-4F8E696E08E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7413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EA476A42-A091-4468-A075-64A31BE5994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82607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D3616D0-8311-4107-9726-6B805E7D05BA}"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19886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BC2557A-5C88-417A-A763-5AC779462A5F}"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2639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 preserve="1">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80009"/>
      </p:ext>
    </p:extLst>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marL="0" marR="0" lvl="0" indent="0" algn="r" defTabSz="547695" rtl="0" eaLnBrk="1" fontAlgn="auto" latinLnBrk="0" hangingPunct="1">
              <a:lnSpc>
                <a:spcPct val="100000"/>
              </a:lnSpc>
              <a:spcBef>
                <a:spcPts val="0"/>
              </a:spcBef>
              <a:spcAft>
                <a:spcPts val="0"/>
              </a:spcAft>
              <a:buClrTx/>
              <a:buSzTx/>
              <a:buFontTx/>
              <a:buNone/>
              <a:tabLst/>
              <a:defRPr/>
            </a:pPr>
            <a:fld id="{86CB4B4D-7CA3-9044-876B-883B54F8677D}"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547695"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9086645"/>
      </p:ext>
    </p:extLst>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Title">
    <p:spTree>
      <p:nvGrpSpPr>
        <p:cNvPr id="1" name=""/>
        <p:cNvGrpSpPr/>
        <p:nvPr/>
      </p:nvGrpSpPr>
      <p:grpSpPr>
        <a:xfrm>
          <a:off x="0" y="0"/>
          <a:ext cx="0" cy="0"/>
          <a:chOff x="0" y="0"/>
          <a:chExt cx="0" cy="0"/>
        </a:xfrm>
      </p:grpSpPr>
      <p:sp>
        <p:nvSpPr>
          <p:cNvPr id="11" name="Body Level One…"/>
          <p:cNvSpPr txBox="1">
            <a:spLocks noGrp="1"/>
          </p:cNvSpPr>
          <p:nvPr>
            <p:ph type="body" sz="quarter" idx="1" hasCustomPrompt="1"/>
          </p:nvPr>
        </p:nvSpPr>
        <p:spPr>
          <a:xfrm>
            <a:off x="600670" y="5929931"/>
            <a:ext cx="10985502" cy="318490"/>
          </a:xfrm>
          <a:prstGeom prst="rect">
            <a:avLst/>
          </a:prstGeom>
        </p:spPr>
        <p:txBody>
          <a:bodyPr lIns="45718" tIns="45718" rIns="45718" bIns="45718"/>
          <a:lstStyle>
            <a:lvl1pPr marL="0" indent="0" defTabSz="412750">
              <a:lnSpc>
                <a:spcPct val="100000"/>
              </a:lnSpc>
              <a:spcBef>
                <a:spcPts val="0"/>
              </a:spcBef>
              <a:buSzTx/>
              <a:buNone/>
              <a:defRPr sz="1800" b="1"/>
            </a:lvl1pPr>
            <a:lvl2pPr marL="533400" indent="-228600" defTabSz="412750">
              <a:lnSpc>
                <a:spcPct val="100000"/>
              </a:lnSpc>
              <a:spcBef>
                <a:spcPts val="0"/>
              </a:spcBef>
              <a:defRPr sz="1800" b="1"/>
            </a:lvl2pPr>
            <a:lvl3pPr marL="838200" indent="-228600" defTabSz="412750">
              <a:lnSpc>
                <a:spcPct val="100000"/>
              </a:lnSpc>
              <a:spcBef>
                <a:spcPts val="0"/>
              </a:spcBef>
              <a:defRPr sz="1800" b="1"/>
            </a:lvl3pPr>
            <a:lvl4pPr marL="1143000" indent="-228600" defTabSz="412750">
              <a:lnSpc>
                <a:spcPct val="100000"/>
              </a:lnSpc>
              <a:spcBef>
                <a:spcPts val="0"/>
              </a:spcBef>
              <a:defRPr sz="1800" b="1"/>
            </a:lvl4pPr>
            <a:lvl5pPr marL="1447800" indent="-228600" defTabSz="412750">
              <a:lnSpc>
                <a:spcPct val="100000"/>
              </a:lnSpc>
              <a:spcBef>
                <a:spcPts val="0"/>
              </a:spcBef>
              <a:defRPr sz="1800" b="1"/>
            </a:lvl5pPr>
          </a:lstStyle>
          <a:p>
            <a:r>
              <a:t>Author and Date</a:t>
            </a:r>
          </a:p>
          <a:p>
            <a:pPr lvl="1"/>
            <a:endParaRPr/>
          </a:p>
          <a:p>
            <a:pPr lvl="2"/>
            <a:endParaRPr/>
          </a:p>
          <a:p>
            <a:pPr lvl="3"/>
            <a:endParaRPr/>
          </a:p>
          <a:p>
            <a:pPr lvl="4"/>
            <a:endParaRPr/>
          </a:p>
        </p:txBody>
      </p:sp>
      <p:sp>
        <p:nvSpPr>
          <p:cNvPr id="12" name="Presentation Title"/>
          <p:cNvSpPr txBox="1">
            <a:spLocks noGrp="1"/>
          </p:cNvSpPr>
          <p:nvPr>
            <p:ph type="title" hasCustomPrompt="1"/>
          </p:nvPr>
        </p:nvSpPr>
        <p:spPr>
          <a:xfrm>
            <a:off x="603248" y="1287496"/>
            <a:ext cx="10985503" cy="2324101"/>
          </a:xfrm>
          <a:prstGeom prst="rect">
            <a:avLst/>
          </a:prstGeom>
        </p:spPr>
        <p:txBody>
          <a:bodyPr anchor="b"/>
          <a:lstStyle>
            <a:lvl1pPr>
              <a:defRPr sz="5800" spc="-116">
                <a:solidFill>
                  <a:srgbClr val="000000"/>
                </a:solidFill>
              </a:defRPr>
            </a:lvl1pPr>
          </a:lstStyle>
          <a:p>
            <a:r>
              <a:t>Presentation Title</a:t>
            </a:r>
          </a:p>
        </p:txBody>
      </p:sp>
      <p:sp>
        <p:nvSpPr>
          <p:cNvPr id="13" name="Body Level One…"/>
          <p:cNvSpPr txBox="1">
            <a:spLocks noGrp="1"/>
          </p:cNvSpPr>
          <p:nvPr>
            <p:ph type="body" sz="quarter" idx="21" hasCustomPrompt="1"/>
          </p:nvPr>
        </p:nvSpPr>
        <p:spPr>
          <a:xfrm>
            <a:off x="600671" y="3611595"/>
            <a:ext cx="10985501" cy="952501"/>
          </a:xfrm>
          <a:prstGeom prst="rect">
            <a:avLst/>
          </a:prstGeom>
        </p:spPr>
        <p:txBody>
          <a:bodyPr/>
          <a:lstStyle>
            <a:lvl1pPr marL="0" indent="0" defTabSz="412750">
              <a:lnSpc>
                <a:spcPct val="100000"/>
              </a:lnSpc>
              <a:spcBef>
                <a:spcPts val="0"/>
              </a:spcBef>
              <a:buSzTx/>
              <a:buNone/>
              <a:defRPr sz="2750" b="1"/>
            </a:lvl1pPr>
          </a:lstStyle>
          <a:p>
            <a:r>
              <a:t>Presentation Subtitle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337252463"/>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4836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44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246272" y="1631794"/>
            <a:ext cx="3107528"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7C7BFD4-467E-4EDE-93EA-052F5B39A4E5}"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5590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normAutofit/>
          </a:bodyPr>
          <a:lstStyle>
            <a:lvl1pPr>
              <a:defRPr sz="4400"/>
            </a:lvl1pPr>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109E55A0-C911-4F03-82FC-7E5926047D46}"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47599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A533CBE2-D5BE-47AC-ADC2-9CDFC1D0CF90}"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609934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9B7EDB1-CE74-4951-85A2-0B01C2128E2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391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C7EB92-A5C2-4807-A9DC-9EDE6CBFB24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7380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B7B7EE0-7771-4CD5-9B2B-3550753A54A1}"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493258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F8B318B3-0E87-4416-A9B8-D891968C2727}"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413996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fld id="{54D997E8-DDEE-43F1-8D9B-F8A1E11DE488}" type="datetime1">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12/22/2022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58382271"/>
      </p:ext>
    </p:extLst>
  </p:cSld>
  <p:clrMap bg1="lt1" tx1="dk1" bg2="lt2" tx2="dk2" accent1="accent1" accent2="accent2" accent3="accent3" accent4="accent4" accent5="accent5" accent6="accent6" hlink="hlink" folHlink="fol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Verdana" panose="020B0604030504040204" pitchFamily="34" charset="0"/>
          <a:ea typeface="Verdana" panose="020B0604030504040204" pitchFamily="34" charset="0"/>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13.tif"/><Relationship Id="rId5" Type="http://schemas.openxmlformats.org/officeDocument/2006/relationships/image" Target="../media/image12.tif"/><Relationship Id="rId4" Type="http://schemas.openxmlformats.org/officeDocument/2006/relationships/image" Target="../media/image11.png"/></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13.tif"/><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2.tif"/><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2.png"/><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s://medium.com/refraction-tech-everything/how-netflix-works-the-hugely-simplified-complex-stuff-that-happens-every-time-you-hit-play-3a40c9be254b" TargetMode="External"/><Relationship Id="rId2" Type="http://schemas.openxmlformats.org/officeDocument/2006/relationships/image" Target="../media/image20.ti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1.tif"/><Relationship Id="rId2" Type="http://schemas.openxmlformats.org/officeDocument/2006/relationships/notesSlide" Target="../notesSlides/notesSlide42.xml"/><Relationship Id="rId1" Type="http://schemas.openxmlformats.org/officeDocument/2006/relationships/slideLayout" Target="../slideLayouts/slideLayout4.xml"/><Relationship Id="rId4" Type="http://schemas.openxmlformats.org/officeDocument/2006/relationships/hyperlink" Target="https://martinfowler.com/microservices/" TargetMode="External"/></Relationships>
</file>

<file path=ppt/slides/_rels/slide52.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5.xml"/><Relationship Id="rId1" Type="http://schemas.openxmlformats.org/officeDocument/2006/relationships/slideLayout" Target="../slideLayouts/slideLayout2.xml"/><Relationship Id="rId5" Type="http://schemas.openxmlformats.org/officeDocument/2006/relationships/hyperlink" Target="http://facebook.com/" TargetMode="External"/><Relationship Id="rId4" Type="http://schemas.openxmlformats.org/officeDocument/2006/relationships/image" Target="../media/image23.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hyperlink" Target="http://creativecommons.org/licenses/by-sa/4.0/" TargetMode="External"/><Relationship Id="rId1" Type="http://schemas.openxmlformats.org/officeDocument/2006/relationships/slideLayout" Target="../slideLayouts/slideLayout15.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5.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5.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5.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5.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5.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5.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5.xml.rels><?xml version="1.0" encoding="UTF-8" standalone="yes"?>
<Relationships xmlns="http://schemas.openxmlformats.org/package/2006/relationships"><Relationship Id="rId3" Type="http://schemas.openxmlformats.org/officeDocument/2006/relationships/image" Target="../media/image26.tif"/><Relationship Id="rId7" Type="http://schemas.openxmlformats.org/officeDocument/2006/relationships/image" Target="../media/image30.png"/><Relationship Id="rId2" Type="http://schemas.openxmlformats.org/officeDocument/2006/relationships/image" Target="../media/image25.tif"/><Relationship Id="rId1" Type="http://schemas.openxmlformats.org/officeDocument/2006/relationships/slideLayout" Target="../slideLayouts/slideLayout14.xml"/><Relationship Id="rId6" Type="http://schemas.openxmlformats.org/officeDocument/2006/relationships/image" Target="../media/image29.png"/><Relationship Id="rId5" Type="http://schemas.openxmlformats.org/officeDocument/2006/relationships/image" Target="../media/image28.tif"/><Relationship Id="rId4" Type="http://schemas.openxmlformats.org/officeDocument/2006/relationships/image" Target="../media/image27.tif"/></Relationships>
</file>

<file path=ppt/slides/_rels/slide86.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5.xml"/></Relationships>
</file>

<file path=ppt/slides/_rels/slide9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7.xml"/><Relationship Id="rId1" Type="http://schemas.openxmlformats.org/officeDocument/2006/relationships/slideLayout" Target="../slideLayouts/slideLayout15.xml"/></Relationships>
</file>

<file path=ppt/slides/_rels/slide9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68.xml"/><Relationship Id="rId1" Type="http://schemas.openxmlformats.org/officeDocument/2006/relationships/slideLayout" Target="../slideLayouts/slideLayout15.xml"/></Relationships>
</file>

<file path=ppt/slides/_rels/slide95.xml.rels><?xml version="1.0" encoding="UTF-8" standalone="yes"?>
<Relationships xmlns="http://schemas.openxmlformats.org/package/2006/relationships"><Relationship Id="rId3" Type="http://schemas.openxmlformats.org/officeDocument/2006/relationships/hyperlink" Target="https://expressjs.com/" TargetMode="External"/><Relationship Id="rId2" Type="http://schemas.openxmlformats.org/officeDocument/2006/relationships/notesSlide" Target="../notesSlides/notesSlide69.xml"/><Relationship Id="rId1" Type="http://schemas.openxmlformats.org/officeDocument/2006/relationships/slideLayout" Target="../slideLayouts/slideLayout15.xml"/></Relationships>
</file>

<file path=ppt/slides/_rels/slide9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70.xml"/><Relationship Id="rId1" Type="http://schemas.openxmlformats.org/officeDocument/2006/relationships/slideLayout" Target="../slideLayouts/slideLayout15.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Module 9-10 Distributed Systems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0256102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Distributed Systems for Fun and Profit”, Takada"/>
          <p:cNvSpPr txBox="1"/>
          <p:nvPr/>
        </p:nvSpPr>
        <p:spPr>
          <a:xfrm>
            <a:off x="838200" y="6098847"/>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dirty="0"/>
              <a:t>“Distributed Systems for Fun and Profit”, Takada</a:t>
            </a:r>
          </a:p>
        </p:txBody>
      </p:sp>
      <p:grpSp>
        <p:nvGrpSpPr>
          <p:cNvPr id="4" name="Group 3">
            <a:extLst>
              <a:ext uri="{FF2B5EF4-FFF2-40B4-BE49-F238E27FC236}">
                <a16:creationId xmlns:a16="http://schemas.microsoft.com/office/drawing/2014/main" id="{5F6A1A48-7952-A271-DDCB-6BE710C05851}"/>
              </a:ext>
            </a:extLst>
          </p:cNvPr>
          <p:cNvGrpSpPr/>
          <p:nvPr/>
        </p:nvGrpSpPr>
        <p:grpSpPr>
          <a:xfrm>
            <a:off x="5060358" y="3283388"/>
            <a:ext cx="5854166" cy="3098675"/>
            <a:chOff x="5060358" y="3283388"/>
            <a:chExt cx="5854166" cy="3098675"/>
          </a:xfrm>
        </p:grpSpPr>
        <p:graphicFrame>
          <p:nvGraphicFramePr>
            <p:cNvPr id="390" name="Table"/>
            <p:cNvGraphicFramePr/>
            <p:nvPr>
              <p:extLst>
                <p:ext uri="{D42A27DB-BD31-4B8C-83A1-F6EECF244321}">
                  <p14:modId xmlns:p14="http://schemas.microsoft.com/office/powerpoint/2010/main" val="1223118605"/>
                </p:ext>
              </p:extLst>
            </p:nvPr>
          </p:nvGraphicFramePr>
          <p:xfrm>
            <a:off x="6112207" y="4064615"/>
            <a:ext cx="3750468" cy="2317448"/>
          </p:xfrm>
          <a:graphic>
            <a:graphicData uri="http://schemas.openxmlformats.org/drawingml/2006/table">
              <a:tbl>
                <a:tblPr firstRow="1" bandRow="1">
                  <a:tableStyleId>{4C3C2611-4C71-4FC5-86AE-919BDF0F9419}</a:tableStyleId>
                </a:tblPr>
                <a:tblGrid>
                  <a:gridCol w="1875234">
                    <a:extLst>
                      <a:ext uri="{9D8B030D-6E8A-4147-A177-3AD203B41FA5}">
                        <a16:colId xmlns:a16="http://schemas.microsoft.com/office/drawing/2014/main" val="20000"/>
                      </a:ext>
                    </a:extLst>
                  </a:gridCol>
                  <a:gridCol w="1875234">
                    <a:extLst>
                      <a:ext uri="{9D8B030D-6E8A-4147-A177-3AD203B41FA5}">
                        <a16:colId xmlns:a16="http://schemas.microsoft.com/office/drawing/2014/main" val="20001"/>
                      </a:ext>
                    </a:extLst>
                  </a:gridCol>
                </a:tblGrid>
                <a:tr h="331064">
                  <a:tc>
                    <a:txBody>
                      <a:bodyPr/>
                      <a:lstStyle/>
                      <a:p>
                        <a:pPr defTabSz="914400">
                          <a:defRPr b="0"/>
                        </a:pPr>
                        <a:r>
                          <a:rPr sz="1800" b="1">
                            <a:solidFill>
                              <a:srgbClr val="FFFFFF"/>
                            </a:solidFill>
                            <a:latin typeface="+mn-lt"/>
                            <a:ea typeface="+mn-ea"/>
                            <a:cs typeface="+mn-cs"/>
                            <a:sym typeface="Helvetica"/>
                          </a:rPr>
                          <a:t>Availability %</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tc>
                    <a:txBody>
                      <a:bodyPr/>
                      <a:lstStyle/>
                      <a:p>
                        <a:pPr defTabSz="914400">
                          <a:defRPr b="0"/>
                        </a:pPr>
                        <a:r>
                          <a:rPr sz="1800" b="1">
                            <a:solidFill>
                              <a:srgbClr val="FFFFFF"/>
                            </a:solidFill>
                            <a:latin typeface="+mn-lt"/>
                            <a:ea typeface="+mn-ea"/>
                            <a:cs typeface="+mn-cs"/>
                            <a:sym typeface="Helvetica"/>
                          </a:rPr>
                          <a:t>Downtime/year</a:t>
                        </a:r>
                      </a:p>
                    </a:txBody>
                    <a:tcPr marL="25400" marR="25400" marT="25400" marB="25400" anchor="ctr" horzOverflow="overflow">
                      <a:lnL w="12700">
                        <a:miter lim="400000"/>
                      </a:lnL>
                      <a:lnR w="12700">
                        <a:miter lim="400000"/>
                      </a:lnR>
                      <a:lnT w="12700">
                        <a:miter lim="400000"/>
                      </a:lnT>
                      <a:lnB w="12700">
                        <a:miter lim="400000"/>
                      </a:lnB>
                      <a:solidFill>
                        <a:srgbClr val="0365C0"/>
                      </a:solidFill>
                    </a:tcPr>
                  </a:tc>
                  <a:extLst>
                    <a:ext uri="{0D108BD9-81ED-4DB2-BD59-A6C34878D82A}">
                      <a16:rowId xmlns:a16="http://schemas.microsoft.com/office/drawing/2014/main" val="10000"/>
                    </a:ext>
                  </a:extLst>
                </a:tr>
                <a:tr h="331064">
                  <a:tc>
                    <a:txBody>
                      <a:bodyPr/>
                      <a:lstStyle/>
                      <a:p>
                        <a:pPr defTabSz="914400"/>
                        <a:r>
                          <a:rPr sz="1800">
                            <a:latin typeface="Helvetica Light"/>
                            <a:ea typeface="Helvetica Light"/>
                            <a:cs typeface="Helvetica Light"/>
                            <a:sym typeface="Helvetica Light"/>
                          </a:rPr>
                          <a:t>90%</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&gt;1 month</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1"/>
                    </a:ext>
                  </a:extLst>
                </a:tr>
                <a:tr h="331064">
                  <a:tc>
                    <a:txBody>
                      <a:bodyPr/>
                      <a:lstStyle/>
                      <a:p>
                        <a:pPr defTabSz="914400"/>
                        <a:r>
                          <a:rPr sz="1800">
                            <a:latin typeface="Helvetica Light"/>
                            <a:ea typeface="Helvetica Light"/>
                            <a:cs typeface="Helvetica Light"/>
                            <a:sym typeface="Helvetica Light"/>
                          </a:rPr>
                          <a:t>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 4 days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2"/>
                    </a:ext>
                  </a:extLst>
                </a:tr>
                <a:tr h="331064">
                  <a:tc>
                    <a:txBody>
                      <a:bodyPr/>
                      <a:lstStyle/>
                      <a:p>
                        <a:pPr defTabSz="914400"/>
                        <a:r>
                          <a:rPr sz="1800">
                            <a:latin typeface="Helvetica Light"/>
                            <a:ea typeface="Helvetica Light"/>
                            <a:cs typeface="Helvetica Light"/>
                            <a:sym typeface="Helvetica Light"/>
                          </a:rPr>
                          <a:t>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&lt; 9 hours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3"/>
                    </a:ext>
                  </a:extLst>
                </a:tr>
                <a:tr h="331064">
                  <a:tc>
                    <a:txBody>
                      <a:bodyPr/>
                      <a:lstStyle/>
                      <a:p>
                        <a:pPr defTabSz="914400"/>
                        <a:r>
                          <a:rPr sz="1800">
                            <a:latin typeface="Helvetica Light"/>
                            <a:ea typeface="Helvetica Light"/>
                            <a:cs typeface="Helvetica Light"/>
                            <a:sym typeface="Helvetica Light"/>
                          </a:rPr>
                          <a:t>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&lt;1 hour</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4"/>
                    </a:ext>
                  </a:extLst>
                </a:tr>
                <a:tr h="331064">
                  <a:tc>
                    <a:txBody>
                      <a:bodyPr/>
                      <a:lstStyle/>
                      <a:p>
                        <a:pPr defTabSz="914400"/>
                        <a:r>
                          <a:rPr sz="1800">
                            <a:latin typeface="Helvetica Light"/>
                            <a:ea typeface="Helvetica Light"/>
                            <a:cs typeface="Helvetica Light"/>
                            <a:sym typeface="Helvetica Light"/>
                          </a:rPr>
                          <a:t>99.999%</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tc>
                    <a:txBody>
                      <a:bodyPr/>
                      <a:lstStyle/>
                      <a:p>
                        <a:pPr defTabSz="914400"/>
                        <a:r>
                          <a:rPr sz="1800">
                            <a:latin typeface="Helvetica Light"/>
                            <a:ea typeface="Helvetica Light"/>
                            <a:cs typeface="Helvetica Light"/>
                            <a:sym typeface="Helvetica Light"/>
                          </a:rPr>
                          <a:t>5 minutes</a:t>
                        </a:r>
                      </a:p>
                    </a:txBody>
                    <a:tcPr marL="25400" marR="25400" marT="25400" marB="25400" anchor="ctr" horzOverflow="overflow">
                      <a:lnL w="12700">
                        <a:miter lim="400000"/>
                      </a:lnL>
                      <a:lnR w="12700">
                        <a:miter lim="400000"/>
                      </a:lnR>
                      <a:lnT w="12700">
                        <a:miter lim="400000"/>
                      </a:lnT>
                      <a:lnB w="12700">
                        <a:miter lim="400000"/>
                      </a:lnB>
                      <a:solidFill>
                        <a:srgbClr val="FFFFFF"/>
                      </a:solidFill>
                    </a:tcPr>
                  </a:tc>
                  <a:extLst>
                    <a:ext uri="{0D108BD9-81ED-4DB2-BD59-A6C34878D82A}">
                      <a16:rowId xmlns:a16="http://schemas.microsoft.com/office/drawing/2014/main" val="10005"/>
                    </a:ext>
                  </a:extLst>
                </a:tr>
                <a:tr h="331064">
                  <a:tc>
                    <a:txBody>
                      <a:bodyPr/>
                      <a:lstStyle/>
                      <a:p>
                        <a:pPr defTabSz="914400"/>
                        <a:r>
                          <a:rPr sz="1800">
                            <a:latin typeface="Helvetica Light"/>
                            <a:ea typeface="Helvetica Light"/>
                            <a:cs typeface="Helvetica Light"/>
                            <a:sym typeface="Helvetica Light"/>
                          </a:rPr>
                          <a:t>99.9999%</a:t>
                        </a:r>
                      </a:p>
                    </a:txBody>
                    <a:tcPr marL="25400" marR="25400" marT="25400" marB="25400" anchor="ctr" horzOverflow="overflow">
                      <a:lnL w="12700">
                        <a:miter lim="400000"/>
                      </a:lnL>
                      <a:lnR w="12700">
                        <a:miter lim="400000"/>
                      </a:lnR>
                      <a:lnT w="12700">
                        <a:miter lim="400000"/>
                      </a:lnT>
                      <a:lnB w="12700">
                        <a:miter lim="400000"/>
                      </a:lnB>
                    </a:tcPr>
                  </a:tc>
                  <a:tc>
                    <a:txBody>
                      <a:bodyPr/>
                      <a:lstStyle/>
                      <a:p>
                        <a:pPr defTabSz="914400"/>
                        <a:r>
                          <a:rPr sz="1800" dirty="0">
                            <a:latin typeface="Helvetica Light"/>
                            <a:ea typeface="Helvetica Light"/>
                            <a:cs typeface="Helvetica Light"/>
                            <a:sym typeface="Helvetica Light"/>
                          </a:rPr>
                          <a:t>31 seconds</a:t>
                        </a:r>
                      </a:p>
                    </a:txBody>
                    <a:tcPr marL="25400" marR="25400" marT="25400" marB="25400" anchor="ctr" horzOverflow="overflow">
                      <a:lnL w="12700">
                        <a:miter lim="400000"/>
                      </a:lnL>
                      <a:lnR w="12700">
                        <a:miter lim="400000"/>
                      </a:lnR>
                      <a:lnT w="12700">
                        <a:miter lim="400000"/>
                      </a:lnT>
                      <a:lnB w="12700">
                        <a:miter lim="400000"/>
                      </a:lnB>
                    </a:tcPr>
                  </a:tc>
                  <a:extLst>
                    <a:ext uri="{0D108BD9-81ED-4DB2-BD59-A6C34878D82A}">
                      <a16:rowId xmlns:a16="http://schemas.microsoft.com/office/drawing/2014/main" val="10006"/>
                    </a:ext>
                  </a:extLst>
                </a:tr>
              </a:tbl>
            </a:graphicData>
          </a:graphic>
        </p:graphicFrame>
        <p:sp>
          <p:nvSpPr>
            <p:cNvPr id="389" name="Availability = uptime / (uptime + downtime)."/>
            <p:cNvSpPr txBox="1"/>
            <p:nvPr/>
          </p:nvSpPr>
          <p:spPr>
            <a:xfrm>
              <a:off x="5060358" y="3283388"/>
              <a:ext cx="5854166"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Availability = uptime / (uptime + downtime).</a:t>
              </a:r>
            </a:p>
          </p:txBody>
        </p:sp>
        <p:sp>
          <p:nvSpPr>
            <p:cNvPr id="391" name="Often measured in “nines”"/>
            <p:cNvSpPr txBox="1"/>
            <p:nvPr/>
          </p:nvSpPr>
          <p:spPr>
            <a:xfrm>
              <a:off x="6493443" y="3724932"/>
              <a:ext cx="2987996" cy="3952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4200">
                  <a:solidFill>
                    <a:srgbClr val="000000"/>
                  </a:solidFill>
                  <a:latin typeface="Helvetica Light"/>
                  <a:ea typeface="Helvetica Light"/>
                  <a:cs typeface="Helvetica Light"/>
                  <a:sym typeface="Helvetica Light"/>
                </a:defRPr>
              </a:lvl1pPr>
            </a:lstStyle>
            <a:p>
              <a:r>
                <a:rPr sz="2100" dirty="0"/>
                <a:t>Often measured in “nines”</a:t>
              </a:r>
            </a:p>
          </p:txBody>
        </p:sp>
      </p:grpSp>
      <p:sp>
        <p:nvSpPr>
          <p:cNvPr id="385"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38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r>
              <a:rPr dirty="0"/>
              <a:t>Latency</a:t>
            </a:r>
          </a:p>
          <a:p>
            <a:pPr>
              <a:defRPr b="1">
                <a:solidFill>
                  <a:srgbClr val="931A68"/>
                </a:solidFill>
              </a:defRPr>
            </a:pPr>
            <a:r>
              <a:rPr dirty="0"/>
              <a:t>Availability</a:t>
            </a:r>
          </a:p>
          <a:p>
            <a:r>
              <a:rPr dirty="0"/>
              <a:t>Fault Tolerance</a:t>
            </a:r>
          </a:p>
        </p:txBody>
      </p:sp>
      <p:sp>
        <p:nvSpPr>
          <p:cNvPr id="388" name="“the proportion of time a system is in a functioning condition. If a user cannot access the system, it is said to be unavailable.”"/>
          <p:cNvSpPr txBox="1"/>
          <p:nvPr/>
        </p:nvSpPr>
        <p:spPr>
          <a:xfrm>
            <a:off x="5189534" y="1641227"/>
            <a:ext cx="5303633" cy="16110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a:t>“the proportion of time a system is in a functioning condition. If a user cannot access the system, it is said to be unavailable.”</a:t>
            </a:r>
          </a:p>
        </p:txBody>
      </p:sp>
      <p:sp>
        <p:nvSpPr>
          <p:cNvPr id="5" name="Rectangle 4">
            <a:extLst>
              <a:ext uri="{FF2B5EF4-FFF2-40B4-BE49-F238E27FC236}">
                <a16:creationId xmlns:a16="http://schemas.microsoft.com/office/drawing/2014/main" id="{D758B38F-954E-CC48-6A84-DCB0CD279C63}"/>
              </a:ext>
            </a:extLst>
          </p:cNvPr>
          <p:cNvSpPr/>
          <p:nvPr/>
        </p:nvSpPr>
        <p:spPr>
          <a:xfrm>
            <a:off x="7357361" y="418246"/>
            <a:ext cx="3873500" cy="1981200"/>
          </a:xfrm>
          <a:prstGeom prst="rect">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2800" dirty="0">
                <a:solidFill>
                  <a:schemeClr val="tx1"/>
                </a:solidFill>
              </a:rPr>
              <a:t>Mitch says:  what is the difference between fault-tolerance and availability?</a:t>
            </a:r>
          </a:p>
        </p:txBody>
      </p:sp>
    </p:spTree>
    <p:extLst>
      <p:ext uri="{BB962C8B-B14F-4D97-AF65-F5344CB8AC3E}">
        <p14:creationId xmlns:p14="http://schemas.microsoft.com/office/powerpoint/2010/main" val="27571960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1" name="Distributed Systems Goals"/>
          <p:cNvSpPr txBox="1">
            <a:spLocks noGrp="1"/>
          </p:cNvSpPr>
          <p:nvPr>
            <p:ph type="title"/>
          </p:nvPr>
        </p:nvSpPr>
        <p:spPr>
          <a:prstGeom prst="rect">
            <a:avLst/>
          </a:prstGeom>
        </p:spPr>
        <p:txBody>
          <a:bodyPr/>
          <a:lstStyle>
            <a:lvl1pPr>
              <a:defRPr spc="-200"/>
            </a:lvl1pPr>
          </a:lstStyle>
          <a:p>
            <a:r>
              <a:rPr dirty="0"/>
              <a:t>Distributed Systems Goals</a:t>
            </a:r>
          </a:p>
        </p:txBody>
      </p:sp>
      <p:sp>
        <p:nvSpPr>
          <p:cNvPr id="403"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Scalability</a:t>
            </a:r>
          </a:p>
          <a:p>
            <a:r>
              <a:t>Performance</a:t>
            </a:r>
          </a:p>
          <a:p>
            <a:r>
              <a:t>Latency</a:t>
            </a:r>
          </a:p>
          <a:p>
            <a:r>
              <a:t>Availability</a:t>
            </a:r>
          </a:p>
          <a:p>
            <a:pPr>
              <a:defRPr b="1">
                <a:solidFill>
                  <a:srgbClr val="931A68"/>
                </a:solidFill>
              </a:defRPr>
            </a:pPr>
            <a:r>
              <a:t>Fault Tolerance</a:t>
            </a:r>
          </a:p>
        </p:txBody>
      </p:sp>
      <p:sp>
        <p:nvSpPr>
          <p:cNvPr id="404" name="“ability of a system to behave in a well-defined manner once faults occur”"/>
          <p:cNvSpPr txBox="1"/>
          <p:nvPr/>
        </p:nvSpPr>
        <p:spPr>
          <a:xfrm>
            <a:off x="5189534" y="2025947"/>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a:t>“ability of a system to behave in a well-defined manner once faults occur”</a:t>
            </a:r>
          </a:p>
        </p:txBody>
      </p:sp>
      <p:sp>
        <p:nvSpPr>
          <p:cNvPr id="405" name="What kind of faults?"/>
          <p:cNvSpPr txBox="1"/>
          <p:nvPr/>
        </p:nvSpPr>
        <p:spPr>
          <a:xfrm>
            <a:off x="4712609" y="4203517"/>
            <a:ext cx="2766782"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b="1">
                <a:solidFill>
                  <a:srgbClr val="C82506"/>
                </a:solidFill>
                <a:latin typeface="+mn-lt"/>
                <a:ea typeface="+mn-ea"/>
                <a:cs typeface="+mn-cs"/>
                <a:sym typeface="Helvetica"/>
              </a:defRPr>
            </a:lvl1pPr>
          </a:lstStyle>
          <a:p>
            <a:r>
              <a:rPr sz="2500" dirty="0"/>
              <a:t>What kind of faults?</a:t>
            </a:r>
          </a:p>
        </p:txBody>
      </p:sp>
      <p:sp>
        <p:nvSpPr>
          <p:cNvPr id="406" name="Disks fail"/>
          <p:cNvSpPr txBox="1"/>
          <p:nvPr/>
        </p:nvSpPr>
        <p:spPr>
          <a:xfrm>
            <a:off x="2004529" y="4925412"/>
            <a:ext cx="1210266"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Disks fail</a:t>
            </a:r>
          </a:p>
        </p:txBody>
      </p:sp>
      <p:sp>
        <p:nvSpPr>
          <p:cNvPr id="407" name="Power supplies fail"/>
          <p:cNvSpPr txBox="1"/>
          <p:nvPr/>
        </p:nvSpPr>
        <p:spPr>
          <a:xfrm>
            <a:off x="2063994" y="5460253"/>
            <a:ext cx="2513508"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Power supplies fail</a:t>
            </a:r>
          </a:p>
        </p:txBody>
      </p:sp>
      <p:sp>
        <p:nvSpPr>
          <p:cNvPr id="408" name="Power goes out"/>
          <p:cNvSpPr txBox="1"/>
          <p:nvPr/>
        </p:nvSpPr>
        <p:spPr>
          <a:xfrm>
            <a:off x="4771093" y="6162409"/>
            <a:ext cx="2099933"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Power goes out</a:t>
            </a:r>
          </a:p>
        </p:txBody>
      </p:sp>
      <p:sp>
        <p:nvSpPr>
          <p:cNvPr id="409" name="Networking fails"/>
          <p:cNvSpPr txBox="1"/>
          <p:nvPr/>
        </p:nvSpPr>
        <p:spPr>
          <a:xfrm>
            <a:off x="6973809" y="4925412"/>
            <a:ext cx="2191305"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dirty="0"/>
              <a:t>Networking fails</a:t>
            </a:r>
          </a:p>
        </p:txBody>
      </p:sp>
      <p:sp>
        <p:nvSpPr>
          <p:cNvPr id="410" name="Security breached"/>
          <p:cNvSpPr txBox="1"/>
          <p:nvPr/>
        </p:nvSpPr>
        <p:spPr>
          <a:xfrm>
            <a:off x="6857592" y="5460253"/>
            <a:ext cx="2423739"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Security breached</a:t>
            </a:r>
          </a:p>
        </p:txBody>
      </p:sp>
      <p:sp>
        <p:nvSpPr>
          <p:cNvPr id="411" name="Datacenter goes offline"/>
          <p:cNvSpPr txBox="1"/>
          <p:nvPr/>
        </p:nvSpPr>
        <p:spPr>
          <a:xfrm>
            <a:off x="7233846" y="5983815"/>
            <a:ext cx="3117839"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Datacenter goes offline</a:t>
            </a:r>
          </a:p>
        </p:txBody>
      </p:sp>
      <p:sp>
        <p:nvSpPr>
          <p:cNvPr id="412" name="“Distributed Systems for Fun and Profit”, Takada"/>
          <p:cNvSpPr txBox="1"/>
          <p:nvPr/>
        </p:nvSpPr>
        <p:spPr>
          <a:xfrm>
            <a:off x="3653298" y="6506777"/>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2" name="Rectangle 1">
            <a:extLst>
              <a:ext uri="{FF2B5EF4-FFF2-40B4-BE49-F238E27FC236}">
                <a16:creationId xmlns:a16="http://schemas.microsoft.com/office/drawing/2014/main" id="{4C1E39E1-06D0-895B-7582-0ECFB1A210A3}"/>
              </a:ext>
            </a:extLst>
          </p:cNvPr>
          <p:cNvSpPr/>
          <p:nvPr/>
        </p:nvSpPr>
        <p:spPr>
          <a:xfrm>
            <a:off x="6788796" y="647064"/>
            <a:ext cx="3873500" cy="1981200"/>
          </a:xfrm>
          <a:prstGeom prst="rect">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sz="2800" dirty="0">
                <a:solidFill>
                  <a:schemeClr val="tx1"/>
                </a:solidFill>
              </a:rPr>
              <a:t>Mitch says:  what is the difference between fault-tolerance and availability?</a:t>
            </a:r>
          </a:p>
        </p:txBody>
      </p:sp>
    </p:spTree>
    <p:extLst>
      <p:ext uri="{BB962C8B-B14F-4D97-AF65-F5344CB8AC3E}">
        <p14:creationId xmlns:p14="http://schemas.microsoft.com/office/powerpoint/2010/main" val="31312749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 name="Distributed Systems Challenges"/>
          <p:cNvSpPr txBox="1">
            <a:spLocks noGrp="1"/>
          </p:cNvSpPr>
          <p:nvPr>
            <p:ph type="title"/>
          </p:nvPr>
        </p:nvSpPr>
        <p:spPr/>
        <p:txBody>
          <a:bodyPr>
            <a:normAutofit/>
          </a:bodyPr>
          <a:lstStyle>
            <a:lvl1pPr defTabSz="1877520">
              <a:defRPr sz="6544" spc="-154"/>
            </a:lvl1pPr>
          </a:lstStyle>
          <a:p>
            <a:r>
              <a:rPr lang="en-US" sz="4400" dirty="0"/>
              <a:t>Distributed Systems Challenges</a:t>
            </a:r>
          </a:p>
        </p:txBody>
      </p:sp>
      <p:sp>
        <p:nvSpPr>
          <p:cNvPr id="417" name="Number of nodes + distance between them"/>
          <p:cNvSpPr txBox="1">
            <a:spLocks noGrp="1"/>
          </p:cNvSpPr>
          <p:nvPr>
            <p:ph idx="1"/>
          </p:nvPr>
        </p:nvSpPr>
        <p:spPr/>
        <p:txBody>
          <a:bodyPr/>
          <a:lstStyle/>
          <a:p>
            <a:r>
              <a:rPr lang="en-US" dirty="0"/>
              <a:t>Number of nodes + distance between them</a:t>
            </a:r>
          </a:p>
        </p:txBody>
      </p:sp>
      <p:grpSp>
        <p:nvGrpSpPr>
          <p:cNvPr id="428" name="Group"/>
          <p:cNvGrpSpPr/>
          <p:nvPr/>
        </p:nvGrpSpPr>
        <p:grpSpPr>
          <a:xfrm>
            <a:off x="2580292" y="2679587"/>
            <a:ext cx="7031418" cy="4167339"/>
            <a:chOff x="0" y="0"/>
            <a:chExt cx="14062835" cy="8334676"/>
          </a:xfrm>
        </p:grpSpPr>
        <p:pic>
          <p:nvPicPr>
            <p:cNvPr id="418" name="Image" descr="Image"/>
            <p:cNvPicPr>
              <a:picLocks noChangeAspect="1"/>
            </p:cNvPicPr>
            <p:nvPr/>
          </p:nvPicPr>
          <p:blipFill>
            <a:blip r:embed="rId3"/>
            <a:stretch>
              <a:fillRect/>
            </a:stretch>
          </p:blipFill>
          <p:spPr>
            <a:xfrm>
              <a:off x="2629768" y="1825186"/>
              <a:ext cx="8946610" cy="4590408"/>
            </a:xfrm>
            <a:prstGeom prst="rect">
              <a:avLst/>
            </a:prstGeom>
            <a:ln w="12700" cap="flat">
              <a:noFill/>
              <a:miter lim="400000"/>
            </a:ln>
            <a:effectLst/>
          </p:spPr>
        </p:pic>
        <p:pic>
          <p:nvPicPr>
            <p:cNvPr id="419" name="Image" descr="Image"/>
            <p:cNvPicPr>
              <a:picLocks noChangeAspect="1"/>
            </p:cNvPicPr>
            <p:nvPr/>
          </p:nvPicPr>
          <p:blipFill>
            <a:blip r:embed="rId4"/>
            <a:stretch>
              <a:fillRect/>
            </a:stretch>
          </p:blipFill>
          <p:spPr>
            <a:xfrm>
              <a:off x="0" y="926807"/>
              <a:ext cx="3033262" cy="3033262"/>
            </a:xfrm>
            <a:prstGeom prst="rect">
              <a:avLst/>
            </a:prstGeom>
            <a:ln w="12700" cap="flat">
              <a:noFill/>
              <a:miter lim="400000"/>
            </a:ln>
            <a:effectLst/>
          </p:spPr>
        </p:pic>
        <p:pic>
          <p:nvPicPr>
            <p:cNvPr id="420" name="Image" descr="Image"/>
            <p:cNvPicPr>
              <a:picLocks noChangeAspect="1"/>
            </p:cNvPicPr>
            <p:nvPr/>
          </p:nvPicPr>
          <p:blipFill>
            <a:blip r:embed="rId4"/>
            <a:stretch>
              <a:fillRect/>
            </a:stretch>
          </p:blipFill>
          <p:spPr>
            <a:xfrm>
              <a:off x="10488152" y="13413"/>
              <a:ext cx="3033263" cy="3033262"/>
            </a:xfrm>
            <a:prstGeom prst="rect">
              <a:avLst/>
            </a:prstGeom>
            <a:ln w="12700" cap="flat">
              <a:noFill/>
              <a:miter lim="400000"/>
            </a:ln>
            <a:effectLst/>
          </p:spPr>
        </p:pic>
        <p:pic>
          <p:nvPicPr>
            <p:cNvPr id="421" name="Image" descr="Image"/>
            <p:cNvPicPr>
              <a:picLocks noChangeAspect="1"/>
            </p:cNvPicPr>
            <p:nvPr/>
          </p:nvPicPr>
          <p:blipFill>
            <a:blip r:embed="rId4"/>
            <a:stretch>
              <a:fillRect/>
            </a:stretch>
          </p:blipFill>
          <p:spPr>
            <a:xfrm>
              <a:off x="10653586" y="5013143"/>
              <a:ext cx="3033264" cy="3033262"/>
            </a:xfrm>
            <a:prstGeom prst="rect">
              <a:avLst/>
            </a:prstGeom>
            <a:ln w="12700" cap="flat">
              <a:noFill/>
              <a:miter lim="400000"/>
            </a:ln>
            <a:effectLst/>
          </p:spPr>
        </p:pic>
        <p:pic>
          <p:nvPicPr>
            <p:cNvPr id="422" name="Image" descr="Image"/>
            <p:cNvPicPr>
              <a:picLocks noChangeAspect="1"/>
            </p:cNvPicPr>
            <p:nvPr/>
          </p:nvPicPr>
          <p:blipFill>
            <a:blip r:embed="rId4"/>
            <a:stretch>
              <a:fillRect/>
            </a:stretch>
          </p:blipFill>
          <p:spPr>
            <a:xfrm>
              <a:off x="7102392" y="0"/>
              <a:ext cx="3033262" cy="3033262"/>
            </a:xfrm>
            <a:prstGeom prst="rect">
              <a:avLst/>
            </a:prstGeom>
            <a:ln w="12700" cap="flat">
              <a:noFill/>
              <a:miter lim="400000"/>
            </a:ln>
            <a:effectLst/>
          </p:spPr>
        </p:pic>
        <p:pic>
          <p:nvPicPr>
            <p:cNvPr id="423" name="Image" descr="Image"/>
            <p:cNvPicPr>
              <a:picLocks noChangeAspect="1"/>
            </p:cNvPicPr>
            <p:nvPr/>
          </p:nvPicPr>
          <p:blipFill>
            <a:blip r:embed="rId4"/>
            <a:stretch>
              <a:fillRect/>
            </a:stretch>
          </p:blipFill>
          <p:spPr>
            <a:xfrm>
              <a:off x="3551195" y="13413"/>
              <a:ext cx="3033263" cy="3033262"/>
            </a:xfrm>
            <a:prstGeom prst="rect">
              <a:avLst/>
            </a:prstGeom>
            <a:ln w="12700" cap="flat">
              <a:noFill/>
              <a:miter lim="400000"/>
            </a:ln>
            <a:effectLst/>
          </p:spPr>
        </p:pic>
        <p:pic>
          <p:nvPicPr>
            <p:cNvPr id="424" name="Image" descr="Image"/>
            <p:cNvPicPr>
              <a:picLocks noChangeAspect="1"/>
            </p:cNvPicPr>
            <p:nvPr/>
          </p:nvPicPr>
          <p:blipFill>
            <a:blip r:embed="rId4"/>
            <a:stretch>
              <a:fillRect/>
            </a:stretch>
          </p:blipFill>
          <p:spPr>
            <a:xfrm>
              <a:off x="7102392" y="4654269"/>
              <a:ext cx="3033262" cy="3033262"/>
            </a:xfrm>
            <a:prstGeom prst="rect">
              <a:avLst/>
            </a:prstGeom>
            <a:ln w="12700" cap="flat">
              <a:noFill/>
              <a:miter lim="400000"/>
            </a:ln>
            <a:effectLst/>
          </p:spPr>
        </p:pic>
        <p:pic>
          <p:nvPicPr>
            <p:cNvPr id="425" name="Image" descr="Image"/>
            <p:cNvPicPr>
              <a:picLocks noChangeAspect="1"/>
            </p:cNvPicPr>
            <p:nvPr/>
          </p:nvPicPr>
          <p:blipFill>
            <a:blip r:embed="rId4"/>
            <a:stretch>
              <a:fillRect/>
            </a:stretch>
          </p:blipFill>
          <p:spPr>
            <a:xfrm>
              <a:off x="3551195" y="5301415"/>
              <a:ext cx="3033263" cy="3033262"/>
            </a:xfrm>
            <a:prstGeom prst="rect">
              <a:avLst/>
            </a:prstGeom>
            <a:ln w="12700" cap="flat">
              <a:noFill/>
              <a:miter lim="400000"/>
            </a:ln>
            <a:effectLst/>
          </p:spPr>
        </p:pic>
        <p:pic>
          <p:nvPicPr>
            <p:cNvPr id="426" name="Image" descr="Image"/>
            <p:cNvPicPr>
              <a:picLocks noChangeAspect="1"/>
            </p:cNvPicPr>
            <p:nvPr/>
          </p:nvPicPr>
          <p:blipFill>
            <a:blip r:embed="rId4"/>
            <a:stretch>
              <a:fillRect/>
            </a:stretch>
          </p:blipFill>
          <p:spPr>
            <a:xfrm>
              <a:off x="176713" y="3541795"/>
              <a:ext cx="3033263" cy="3033264"/>
            </a:xfrm>
            <a:prstGeom prst="rect">
              <a:avLst/>
            </a:prstGeom>
            <a:ln w="12700" cap="flat">
              <a:noFill/>
              <a:miter lim="400000"/>
            </a:ln>
            <a:effectLst/>
          </p:spPr>
        </p:pic>
        <p:pic>
          <p:nvPicPr>
            <p:cNvPr id="427" name="Image" descr="Image"/>
            <p:cNvPicPr>
              <a:picLocks noChangeAspect="1"/>
            </p:cNvPicPr>
            <p:nvPr/>
          </p:nvPicPr>
          <p:blipFill>
            <a:blip r:embed="rId4"/>
            <a:stretch>
              <a:fillRect/>
            </a:stretch>
          </p:blipFill>
          <p:spPr>
            <a:xfrm>
              <a:off x="11029574" y="2190123"/>
              <a:ext cx="3033262" cy="3033263"/>
            </a:xfrm>
            <a:prstGeom prst="rect">
              <a:avLst/>
            </a:prstGeom>
            <a:ln w="12700" cap="flat">
              <a:noFill/>
              <a:miter lim="400000"/>
            </a:ln>
            <a:effectLst/>
          </p:spPr>
        </p:pic>
      </p:grpSp>
      <p:sp>
        <p:nvSpPr>
          <p:cNvPr id="429" name="Line"/>
          <p:cNvSpPr/>
          <p:nvPr/>
        </p:nvSpPr>
        <p:spPr>
          <a:xfrm flipV="1">
            <a:off x="5331025" y="3992977"/>
            <a:ext cx="1540558" cy="1540558"/>
          </a:xfrm>
          <a:prstGeom prst="line">
            <a:avLst/>
          </a:prstGeom>
          <a:ln w="25400">
            <a:solidFill>
              <a:srgbClr val="000000"/>
            </a:solidFill>
            <a:miter lim="400000"/>
          </a:ln>
        </p:spPr>
        <p:txBody>
          <a:bodyPr lIns="22859" tIns="22859" rIns="22859" bIns="22859"/>
          <a:lstStyle/>
          <a:p>
            <a:endParaRPr sz="600"/>
          </a:p>
        </p:txBody>
      </p:sp>
      <p:sp>
        <p:nvSpPr>
          <p:cNvPr id="430" name="Line"/>
          <p:cNvSpPr/>
          <p:nvPr/>
        </p:nvSpPr>
        <p:spPr>
          <a:xfrm flipH="1" flipV="1">
            <a:off x="5021394" y="4099419"/>
            <a:ext cx="1887793" cy="1102522"/>
          </a:xfrm>
          <a:prstGeom prst="line">
            <a:avLst/>
          </a:prstGeom>
          <a:ln w="25400">
            <a:solidFill>
              <a:srgbClr val="000000"/>
            </a:solidFill>
            <a:miter lim="400000"/>
          </a:ln>
        </p:spPr>
        <p:txBody>
          <a:bodyPr lIns="22859" tIns="22859" rIns="22859" bIns="22859"/>
          <a:lstStyle/>
          <a:p>
            <a:endParaRPr sz="600"/>
          </a:p>
        </p:txBody>
      </p:sp>
      <p:sp>
        <p:nvSpPr>
          <p:cNvPr id="431" name="Line"/>
          <p:cNvSpPr/>
          <p:nvPr/>
        </p:nvSpPr>
        <p:spPr>
          <a:xfrm>
            <a:off x="4062878" y="4132821"/>
            <a:ext cx="4076853" cy="551932"/>
          </a:xfrm>
          <a:prstGeom prst="line">
            <a:avLst/>
          </a:prstGeom>
          <a:ln w="25400">
            <a:solidFill>
              <a:srgbClr val="000000"/>
            </a:solidFill>
            <a:miter lim="400000"/>
          </a:ln>
        </p:spPr>
        <p:txBody>
          <a:bodyPr lIns="22859" tIns="22859" rIns="22859" bIns="22859"/>
          <a:lstStyle/>
          <a:p>
            <a:endParaRPr sz="600"/>
          </a:p>
        </p:txBody>
      </p:sp>
      <p:sp>
        <p:nvSpPr>
          <p:cNvPr id="432" name="Line"/>
          <p:cNvSpPr/>
          <p:nvPr/>
        </p:nvSpPr>
        <p:spPr>
          <a:xfrm>
            <a:off x="4001506" y="4938157"/>
            <a:ext cx="4199595" cy="684674"/>
          </a:xfrm>
          <a:prstGeom prst="line">
            <a:avLst/>
          </a:prstGeom>
          <a:ln w="25400">
            <a:solidFill>
              <a:srgbClr val="000000"/>
            </a:solidFill>
            <a:miter lim="400000"/>
          </a:ln>
        </p:spPr>
        <p:txBody>
          <a:bodyPr lIns="22859" tIns="22859" rIns="22859" bIns="22859"/>
          <a:lstStyle/>
          <a:p>
            <a:endParaRPr sz="600"/>
          </a:p>
        </p:txBody>
      </p:sp>
      <p:sp>
        <p:nvSpPr>
          <p:cNvPr id="433" name="Line"/>
          <p:cNvSpPr/>
          <p:nvPr/>
        </p:nvSpPr>
        <p:spPr>
          <a:xfrm flipV="1">
            <a:off x="5420323" y="4121718"/>
            <a:ext cx="2758358" cy="1501113"/>
          </a:xfrm>
          <a:prstGeom prst="line">
            <a:avLst/>
          </a:prstGeom>
          <a:ln w="25400">
            <a:solidFill>
              <a:srgbClr val="000000"/>
            </a:solidFill>
            <a:miter lim="400000"/>
          </a:ln>
        </p:spPr>
        <p:txBody>
          <a:bodyPr lIns="22859" tIns="22859" rIns="22859" bIns="22859"/>
          <a:lstStyle/>
          <a:p>
            <a:endParaRPr sz="600"/>
          </a:p>
        </p:txBody>
      </p:sp>
      <p:sp>
        <p:nvSpPr>
          <p:cNvPr id="434" name="Line"/>
          <p:cNvSpPr/>
          <p:nvPr/>
        </p:nvSpPr>
        <p:spPr>
          <a:xfrm flipH="1" flipV="1">
            <a:off x="5009959" y="4121718"/>
            <a:ext cx="410364" cy="1501113"/>
          </a:xfrm>
          <a:prstGeom prst="line">
            <a:avLst/>
          </a:prstGeom>
          <a:ln w="25400">
            <a:solidFill>
              <a:srgbClr val="000000"/>
            </a:solidFill>
            <a:miter lim="400000"/>
          </a:ln>
        </p:spPr>
        <p:txBody>
          <a:bodyPr lIns="22859" tIns="22859" rIns="22859" bIns="22859"/>
          <a:lstStyle/>
          <a:p>
            <a:endParaRPr sz="600"/>
          </a:p>
        </p:txBody>
      </p:sp>
      <p:sp>
        <p:nvSpPr>
          <p:cNvPr id="435" name="Line"/>
          <p:cNvSpPr/>
          <p:nvPr/>
        </p:nvSpPr>
        <p:spPr>
          <a:xfrm flipH="1" flipV="1">
            <a:off x="4116876" y="4938157"/>
            <a:ext cx="1303447" cy="684674"/>
          </a:xfrm>
          <a:prstGeom prst="line">
            <a:avLst/>
          </a:prstGeom>
          <a:ln w="25400">
            <a:solidFill>
              <a:srgbClr val="000000"/>
            </a:solidFill>
            <a:miter lim="400000"/>
          </a:ln>
        </p:spPr>
        <p:txBody>
          <a:bodyPr lIns="22859" tIns="22859" rIns="22859" bIns="22859"/>
          <a:lstStyle/>
          <a:p>
            <a:endParaRPr sz="600"/>
          </a:p>
        </p:txBody>
      </p:sp>
      <p:sp>
        <p:nvSpPr>
          <p:cNvPr id="436" name="Line"/>
          <p:cNvSpPr/>
          <p:nvPr/>
        </p:nvSpPr>
        <p:spPr>
          <a:xfrm flipV="1">
            <a:off x="3818618" y="4377644"/>
            <a:ext cx="1" cy="546072"/>
          </a:xfrm>
          <a:prstGeom prst="line">
            <a:avLst/>
          </a:prstGeom>
          <a:ln w="25400">
            <a:solidFill>
              <a:srgbClr val="000000"/>
            </a:solidFill>
            <a:miter lim="400000"/>
          </a:ln>
        </p:spPr>
        <p:txBody>
          <a:bodyPr lIns="22859" tIns="22859" rIns="22859" bIns="22859"/>
          <a:lstStyle/>
          <a:p>
            <a:endParaRPr sz="600"/>
          </a:p>
        </p:txBody>
      </p:sp>
      <p:sp>
        <p:nvSpPr>
          <p:cNvPr id="437" name="Line"/>
          <p:cNvSpPr/>
          <p:nvPr/>
        </p:nvSpPr>
        <p:spPr>
          <a:xfrm flipV="1">
            <a:off x="7341441" y="3903681"/>
            <a:ext cx="837240" cy="1229555"/>
          </a:xfrm>
          <a:prstGeom prst="line">
            <a:avLst/>
          </a:prstGeom>
          <a:ln w="25400">
            <a:solidFill>
              <a:srgbClr val="000000"/>
            </a:solidFill>
            <a:miter lim="400000"/>
          </a:ln>
        </p:spPr>
        <p:txBody>
          <a:bodyPr lIns="22859" tIns="22859" rIns="22859" bIns="22859"/>
          <a:lstStyle/>
          <a:p>
            <a:endParaRPr sz="600"/>
          </a:p>
        </p:txBody>
      </p:sp>
      <p:sp>
        <p:nvSpPr>
          <p:cNvPr id="438" name="Line"/>
          <p:cNvSpPr/>
          <p:nvPr/>
        </p:nvSpPr>
        <p:spPr>
          <a:xfrm flipV="1">
            <a:off x="8833294" y="5051019"/>
            <a:ext cx="1" cy="458950"/>
          </a:xfrm>
          <a:prstGeom prst="line">
            <a:avLst/>
          </a:prstGeom>
          <a:ln w="25400">
            <a:solidFill>
              <a:srgbClr val="000000"/>
            </a:solidFill>
            <a:miter lim="400000"/>
          </a:ln>
        </p:spPr>
        <p:txBody>
          <a:bodyPr lIns="22859" tIns="22859" rIns="22859" bIns="22859"/>
          <a:lstStyle/>
          <a:p>
            <a:endParaRPr sz="600"/>
          </a:p>
        </p:txBody>
      </p:sp>
      <p:sp>
        <p:nvSpPr>
          <p:cNvPr id="439" name="Line"/>
          <p:cNvSpPr/>
          <p:nvPr/>
        </p:nvSpPr>
        <p:spPr>
          <a:xfrm flipH="1" flipV="1">
            <a:off x="3953190" y="4121733"/>
            <a:ext cx="4296229" cy="1501084"/>
          </a:xfrm>
          <a:prstGeom prst="line">
            <a:avLst/>
          </a:prstGeom>
          <a:ln w="25400">
            <a:solidFill>
              <a:srgbClr val="000000"/>
            </a:solidFill>
            <a:miter lim="400000"/>
          </a:ln>
        </p:spPr>
        <p:txBody>
          <a:bodyPr lIns="22859" tIns="22859" rIns="22859" bIns="22859"/>
          <a:lstStyle/>
          <a:p>
            <a:endParaRPr sz="600"/>
          </a:p>
        </p:txBody>
      </p:sp>
      <p:sp>
        <p:nvSpPr>
          <p:cNvPr id="440" name="Line"/>
          <p:cNvSpPr/>
          <p:nvPr/>
        </p:nvSpPr>
        <p:spPr>
          <a:xfrm flipH="1">
            <a:off x="4192910" y="4784101"/>
            <a:ext cx="3816788" cy="528376"/>
          </a:xfrm>
          <a:prstGeom prst="line">
            <a:avLst/>
          </a:prstGeom>
          <a:ln w="25400">
            <a:solidFill>
              <a:srgbClr val="000000"/>
            </a:solidFill>
            <a:miter lim="400000"/>
          </a:ln>
        </p:spPr>
        <p:txBody>
          <a:bodyPr lIns="22859" tIns="22859" rIns="22859" bIns="22859"/>
          <a:lstStyle/>
          <a:p>
            <a:endParaRPr sz="600"/>
          </a:p>
        </p:txBody>
      </p:sp>
      <p:sp>
        <p:nvSpPr>
          <p:cNvPr id="441" name="Line"/>
          <p:cNvSpPr/>
          <p:nvPr/>
        </p:nvSpPr>
        <p:spPr>
          <a:xfrm flipH="1" flipV="1">
            <a:off x="5188553" y="4055535"/>
            <a:ext cx="2899834" cy="441248"/>
          </a:xfrm>
          <a:prstGeom prst="line">
            <a:avLst/>
          </a:prstGeom>
          <a:ln w="25400">
            <a:solidFill>
              <a:srgbClr val="000000"/>
            </a:solidFill>
            <a:miter lim="400000"/>
          </a:ln>
        </p:spPr>
        <p:txBody>
          <a:bodyPr lIns="22859" tIns="22859" rIns="22859" bIns="22859"/>
          <a:lstStyle/>
          <a:p>
            <a:endParaRPr sz="600"/>
          </a:p>
        </p:txBody>
      </p:sp>
      <p:sp>
        <p:nvSpPr>
          <p:cNvPr id="442" name="Multiplication Sign 2"/>
          <p:cNvSpPr/>
          <p:nvPr/>
        </p:nvSpPr>
        <p:spPr>
          <a:xfrm>
            <a:off x="5710589" y="4446910"/>
            <a:ext cx="313623" cy="313623"/>
          </a:xfrm>
          <a:custGeom>
            <a:avLst/>
            <a:gdLst/>
            <a:ahLst/>
            <a:cxnLst>
              <a:cxn ang="0">
                <a:pos x="wd2" y="hd2"/>
              </a:cxn>
              <a:cxn ang="5400000">
                <a:pos x="wd2" y="hd2"/>
              </a:cxn>
              <a:cxn ang="10800000">
                <a:pos x="wd2" y="hd2"/>
              </a:cxn>
              <a:cxn ang="16200000">
                <a:pos x="wd2" y="hd2"/>
              </a:cxn>
            </a:cxnLst>
            <a:rect l="0" t="0" r="r" b="b"/>
            <a:pathLst>
              <a:path w="21600" h="21600" extrusionOk="0">
                <a:moveTo>
                  <a:pt x="0" y="5237"/>
                </a:moveTo>
                <a:lnTo>
                  <a:pt x="5237" y="0"/>
                </a:lnTo>
                <a:lnTo>
                  <a:pt x="10800" y="5563"/>
                </a:lnTo>
                <a:lnTo>
                  <a:pt x="16363" y="0"/>
                </a:lnTo>
                <a:lnTo>
                  <a:pt x="21600" y="5237"/>
                </a:lnTo>
                <a:lnTo>
                  <a:pt x="16037" y="10800"/>
                </a:lnTo>
                <a:lnTo>
                  <a:pt x="21600" y="16363"/>
                </a:lnTo>
                <a:lnTo>
                  <a:pt x="16363" y="21600"/>
                </a:lnTo>
                <a:lnTo>
                  <a:pt x="10800" y="16037"/>
                </a:lnTo>
                <a:lnTo>
                  <a:pt x="5237" y="21600"/>
                </a:lnTo>
                <a:lnTo>
                  <a:pt x="0" y="16363"/>
                </a:lnTo>
                <a:lnTo>
                  <a:pt x="5563" y="10800"/>
                </a:lnTo>
                <a:close/>
              </a:path>
            </a:pathLst>
          </a:custGeom>
          <a:solidFill>
            <a:srgbClr val="FF0000"/>
          </a:solidFill>
          <a:ln w="12700">
            <a:miter lim="400000"/>
          </a:ln>
        </p:spPr>
        <p:txBody>
          <a:bodyPr lIns="25400" tIns="25400" rIns="25400" bIns="25400" anchor="ctr"/>
          <a:lstStyle/>
          <a:p>
            <a:pPr defTabSz="412750">
              <a:defRPr sz="3200">
                <a:solidFill>
                  <a:srgbClr val="FFFFFF"/>
                </a:solidFill>
                <a:latin typeface="Helvetica Neue Medium"/>
                <a:ea typeface="Helvetica Neue Medium"/>
                <a:cs typeface="Helvetica Neue Medium"/>
                <a:sym typeface="Helvetica Neue Medium"/>
              </a:defRPr>
            </a:pPr>
            <a:endParaRPr sz="1600"/>
          </a:p>
        </p:txBody>
      </p:sp>
    </p:spTree>
    <p:extLst>
      <p:ext uri="{BB962C8B-B14F-4D97-AF65-F5344CB8AC3E}">
        <p14:creationId xmlns:p14="http://schemas.microsoft.com/office/powerpoint/2010/main" val="158519984"/>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3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400"/>
                                  </p:stCondLst>
                                  <p:iterate>
                                    <p:tmAbs val="0"/>
                                  </p:iterate>
                                  <p:childTnLst>
                                    <p:set>
                                      <p:cBhvr>
                                        <p:cTn id="9" fill="hold"/>
                                        <p:tgtEl>
                                          <p:spTgt spid="437"/>
                                        </p:tgtEl>
                                        <p:attrNameLst>
                                          <p:attrName>style.visibility</p:attrName>
                                        </p:attrNameLst>
                                      </p:cBhvr>
                                      <p:to>
                                        <p:strVal val="visible"/>
                                      </p:to>
                                    </p:set>
                                  </p:childTnLst>
                                </p:cTn>
                              </p:par>
                            </p:childTnLst>
                          </p:cTn>
                        </p:par>
                        <p:par>
                          <p:cTn id="10" fill="hold">
                            <p:stCondLst>
                              <p:cond delay="400"/>
                            </p:stCondLst>
                            <p:childTnLst>
                              <p:par>
                                <p:cTn id="11" presetID="1" presetClass="entr" presetSubtype="0" fill="hold" grpId="0" nodeType="afterEffect">
                                  <p:stCondLst>
                                    <p:cond delay="600"/>
                                  </p:stCondLst>
                                  <p:iterate>
                                    <p:tmAbs val="0"/>
                                  </p:iterate>
                                  <p:childTnLst>
                                    <p:set>
                                      <p:cBhvr>
                                        <p:cTn id="12" fill="hold"/>
                                        <p:tgtEl>
                                          <p:spTgt spid="430"/>
                                        </p:tgtEl>
                                        <p:attrNameLst>
                                          <p:attrName>style.visibility</p:attrName>
                                        </p:attrNameLst>
                                      </p:cBhvr>
                                      <p:to>
                                        <p:strVal val="visible"/>
                                      </p:to>
                                    </p:set>
                                  </p:childTnLst>
                                </p:cTn>
                              </p:par>
                            </p:childTnLst>
                          </p:cTn>
                        </p:par>
                        <p:par>
                          <p:cTn id="13" fill="hold">
                            <p:stCondLst>
                              <p:cond delay="1000"/>
                            </p:stCondLst>
                            <p:childTnLst>
                              <p:par>
                                <p:cTn id="14" presetID="1" presetClass="entr" presetSubtype="0" fill="hold" grpId="0" nodeType="afterEffect">
                                  <p:stCondLst>
                                    <p:cond delay="100"/>
                                  </p:stCondLst>
                                  <p:iterate>
                                    <p:tmAbs val="0"/>
                                  </p:iterate>
                                  <p:childTnLst>
                                    <p:set>
                                      <p:cBhvr>
                                        <p:cTn id="15" fill="hold"/>
                                        <p:tgtEl>
                                          <p:spTgt spid="429"/>
                                        </p:tgtEl>
                                        <p:attrNameLst>
                                          <p:attrName>style.visibility</p:attrName>
                                        </p:attrNameLst>
                                      </p:cBhvr>
                                      <p:to>
                                        <p:strVal val="visible"/>
                                      </p:to>
                                    </p:set>
                                  </p:childTnLst>
                                </p:cTn>
                              </p:par>
                            </p:childTnLst>
                          </p:cTn>
                        </p:par>
                        <p:par>
                          <p:cTn id="16" fill="hold">
                            <p:stCondLst>
                              <p:cond delay="1100"/>
                            </p:stCondLst>
                            <p:childTnLst>
                              <p:par>
                                <p:cTn id="17" presetID="1" presetClass="entr" presetSubtype="0" fill="hold" grpId="0" nodeType="afterEffect">
                                  <p:stCondLst>
                                    <p:cond delay="100"/>
                                  </p:stCondLst>
                                  <p:iterate>
                                    <p:tmAbs val="0"/>
                                  </p:iterate>
                                  <p:childTnLst>
                                    <p:set>
                                      <p:cBhvr>
                                        <p:cTn id="18" fill="hold"/>
                                        <p:tgtEl>
                                          <p:spTgt spid="436"/>
                                        </p:tgtEl>
                                        <p:attrNameLst>
                                          <p:attrName>style.visibility</p:attrName>
                                        </p:attrNameLst>
                                      </p:cBhvr>
                                      <p:to>
                                        <p:strVal val="visible"/>
                                      </p:to>
                                    </p:set>
                                  </p:childTnLst>
                                </p:cTn>
                              </p:par>
                            </p:childTnLst>
                          </p:cTn>
                        </p:par>
                        <p:par>
                          <p:cTn id="19" fill="hold">
                            <p:stCondLst>
                              <p:cond delay="1200"/>
                            </p:stCondLst>
                            <p:childTnLst>
                              <p:par>
                                <p:cTn id="20" presetID="1" presetClass="entr" presetSubtype="0" fill="hold" grpId="0" nodeType="afterEffect">
                                  <p:stCondLst>
                                    <p:cond delay="100"/>
                                  </p:stCondLst>
                                  <p:iterate>
                                    <p:tmAbs val="0"/>
                                  </p:iterate>
                                  <p:childTnLst>
                                    <p:set>
                                      <p:cBhvr>
                                        <p:cTn id="21" fill="hold"/>
                                        <p:tgtEl>
                                          <p:spTgt spid="434"/>
                                        </p:tgtEl>
                                        <p:attrNameLst>
                                          <p:attrName>style.visibility</p:attrName>
                                        </p:attrNameLst>
                                      </p:cBhvr>
                                      <p:to>
                                        <p:strVal val="visible"/>
                                      </p:to>
                                    </p:set>
                                  </p:childTnLst>
                                </p:cTn>
                              </p:par>
                            </p:childTnLst>
                          </p:cTn>
                        </p:par>
                        <p:par>
                          <p:cTn id="22" fill="hold">
                            <p:stCondLst>
                              <p:cond delay="1300"/>
                            </p:stCondLst>
                            <p:childTnLst>
                              <p:par>
                                <p:cTn id="23" presetID="1" presetClass="entr" presetSubtype="0" fill="hold" grpId="0" nodeType="afterEffect">
                                  <p:stCondLst>
                                    <p:cond delay="100"/>
                                  </p:stCondLst>
                                  <p:iterate>
                                    <p:tmAbs val="0"/>
                                  </p:iterate>
                                  <p:childTnLst>
                                    <p:set>
                                      <p:cBhvr>
                                        <p:cTn id="24" fill="hold"/>
                                        <p:tgtEl>
                                          <p:spTgt spid="433"/>
                                        </p:tgtEl>
                                        <p:attrNameLst>
                                          <p:attrName>style.visibility</p:attrName>
                                        </p:attrNameLst>
                                      </p:cBhvr>
                                      <p:to>
                                        <p:strVal val="visible"/>
                                      </p:to>
                                    </p:set>
                                  </p:childTnLst>
                                </p:cTn>
                              </p:par>
                            </p:childTnLst>
                          </p:cTn>
                        </p:par>
                        <p:par>
                          <p:cTn id="25" fill="hold">
                            <p:stCondLst>
                              <p:cond delay="1400"/>
                            </p:stCondLst>
                            <p:childTnLst>
                              <p:par>
                                <p:cTn id="26" presetID="1" presetClass="entr" presetSubtype="0" fill="hold" grpId="0" nodeType="afterEffect">
                                  <p:stCondLst>
                                    <p:cond delay="0"/>
                                  </p:stCondLst>
                                  <p:iterate>
                                    <p:tmAbs val="0"/>
                                  </p:iterate>
                                  <p:childTnLst>
                                    <p:set>
                                      <p:cBhvr>
                                        <p:cTn id="27" fill="hold"/>
                                        <p:tgtEl>
                                          <p:spTgt spid="432"/>
                                        </p:tgtEl>
                                        <p:attrNameLst>
                                          <p:attrName>style.visibility</p:attrName>
                                        </p:attrNameLst>
                                      </p:cBhvr>
                                      <p:to>
                                        <p:strVal val="visible"/>
                                      </p:to>
                                    </p:set>
                                  </p:childTnLst>
                                </p:cTn>
                              </p:par>
                            </p:childTnLst>
                          </p:cTn>
                        </p:par>
                        <p:par>
                          <p:cTn id="28" fill="hold">
                            <p:stCondLst>
                              <p:cond delay="1400"/>
                            </p:stCondLst>
                            <p:childTnLst>
                              <p:par>
                                <p:cTn id="29" presetID="1" presetClass="entr" presetSubtype="0" fill="hold" grpId="0" nodeType="afterEffect">
                                  <p:stCondLst>
                                    <p:cond delay="0"/>
                                  </p:stCondLst>
                                  <p:iterate>
                                    <p:tmAbs val="0"/>
                                  </p:iterate>
                                  <p:childTnLst>
                                    <p:set>
                                      <p:cBhvr>
                                        <p:cTn id="30" fill="hold"/>
                                        <p:tgtEl>
                                          <p:spTgt spid="438"/>
                                        </p:tgtEl>
                                        <p:attrNameLst>
                                          <p:attrName>style.visibility</p:attrName>
                                        </p:attrNameLst>
                                      </p:cBhvr>
                                      <p:to>
                                        <p:strVal val="visible"/>
                                      </p:to>
                                    </p:set>
                                  </p:childTnLst>
                                </p:cTn>
                              </p:par>
                            </p:childTnLst>
                          </p:cTn>
                        </p:par>
                        <p:par>
                          <p:cTn id="31" fill="hold">
                            <p:stCondLst>
                              <p:cond delay="1400"/>
                            </p:stCondLst>
                            <p:childTnLst>
                              <p:par>
                                <p:cTn id="32" presetID="1" presetClass="entr" presetSubtype="0" fill="hold" grpId="0" nodeType="afterEffect">
                                  <p:stCondLst>
                                    <p:cond delay="0"/>
                                  </p:stCondLst>
                                  <p:iterate>
                                    <p:tmAbs val="0"/>
                                  </p:iterate>
                                  <p:childTnLst>
                                    <p:set>
                                      <p:cBhvr>
                                        <p:cTn id="33" fill="hold"/>
                                        <p:tgtEl>
                                          <p:spTgt spid="435"/>
                                        </p:tgtEl>
                                        <p:attrNameLst>
                                          <p:attrName>style.visibility</p:attrName>
                                        </p:attrNameLst>
                                      </p:cBhvr>
                                      <p:to>
                                        <p:strVal val="visible"/>
                                      </p:to>
                                    </p:set>
                                  </p:childTnLst>
                                </p:cTn>
                              </p:par>
                            </p:childTnLst>
                          </p:cTn>
                        </p:par>
                        <p:par>
                          <p:cTn id="34" fill="hold">
                            <p:stCondLst>
                              <p:cond delay="1400"/>
                            </p:stCondLst>
                            <p:childTnLst>
                              <p:par>
                                <p:cTn id="35" presetID="1" presetClass="entr" presetSubtype="0" fill="hold" grpId="0" nodeType="afterEffect">
                                  <p:stCondLst>
                                    <p:cond delay="100"/>
                                  </p:stCondLst>
                                  <p:iterate>
                                    <p:tmAbs val="0"/>
                                  </p:iterate>
                                  <p:childTnLst>
                                    <p:set>
                                      <p:cBhvr>
                                        <p:cTn id="36" fill="hold"/>
                                        <p:tgtEl>
                                          <p:spTgt spid="439"/>
                                        </p:tgtEl>
                                        <p:attrNameLst>
                                          <p:attrName>style.visibility</p:attrName>
                                        </p:attrNameLst>
                                      </p:cBhvr>
                                      <p:to>
                                        <p:strVal val="visible"/>
                                      </p:to>
                                    </p:set>
                                  </p:childTnLst>
                                </p:cTn>
                              </p:par>
                            </p:childTnLst>
                          </p:cTn>
                        </p:par>
                        <p:par>
                          <p:cTn id="37" fill="hold">
                            <p:stCondLst>
                              <p:cond delay="1500"/>
                            </p:stCondLst>
                            <p:childTnLst>
                              <p:par>
                                <p:cTn id="38" presetID="1" presetClass="entr" presetSubtype="0" fill="hold" grpId="0" nodeType="afterEffect">
                                  <p:stCondLst>
                                    <p:cond delay="100"/>
                                  </p:stCondLst>
                                  <p:iterate>
                                    <p:tmAbs val="0"/>
                                  </p:iterate>
                                  <p:childTnLst>
                                    <p:set>
                                      <p:cBhvr>
                                        <p:cTn id="39" fill="hold"/>
                                        <p:tgtEl>
                                          <p:spTgt spid="440"/>
                                        </p:tgtEl>
                                        <p:attrNameLst>
                                          <p:attrName>style.visibility</p:attrName>
                                        </p:attrNameLst>
                                      </p:cBhvr>
                                      <p:to>
                                        <p:strVal val="visible"/>
                                      </p:to>
                                    </p:set>
                                  </p:childTnLst>
                                </p:cTn>
                              </p:par>
                            </p:childTnLst>
                          </p:cTn>
                        </p:par>
                        <p:par>
                          <p:cTn id="40" fill="hold">
                            <p:stCondLst>
                              <p:cond delay="1600"/>
                            </p:stCondLst>
                            <p:childTnLst>
                              <p:par>
                                <p:cTn id="41" presetID="1" presetClass="entr" presetSubtype="0" fill="hold" grpId="0" nodeType="afterEffect">
                                  <p:stCondLst>
                                    <p:cond delay="100"/>
                                  </p:stCondLst>
                                  <p:iterate>
                                    <p:tmAbs val="0"/>
                                  </p:iterate>
                                  <p:childTnLst>
                                    <p:set>
                                      <p:cBhvr>
                                        <p:cTn id="42" fill="hold"/>
                                        <p:tgtEl>
                                          <p:spTgt spid="4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fill="hold" grpId="0" nodeType="clickEffect">
                                  <p:stCondLst>
                                    <p:cond delay="0"/>
                                  </p:stCondLst>
                                  <p:iterate>
                                    <p:tmAbs val="0"/>
                                  </p:iterate>
                                  <p:childTnLst>
                                    <p:set>
                                      <p:cBhvr>
                                        <p:cTn id="46" fill="hold"/>
                                        <p:tgtEl>
                                          <p:spTgt spid="442"/>
                                        </p:tgtEl>
                                        <p:attrNameLst>
                                          <p:attrName>style.visibility</p:attrName>
                                        </p:attrNameLst>
                                      </p:cBhvr>
                                      <p:to>
                                        <p:strVal val="visible"/>
                                      </p:to>
                                    </p:set>
                                    <p:animEffect transition="in" filter="fade">
                                      <p:cBhvr>
                                        <p:cTn id="47" dur="500"/>
                                        <p:tgtEl>
                                          <p:spTgt spid="4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 grpId="0" animBg="1" advAuto="0"/>
      <p:bldP spid="430" grpId="0" animBg="1" advAuto="0"/>
      <p:bldP spid="431" grpId="0" animBg="1" advAuto="0"/>
      <p:bldP spid="432" grpId="0" animBg="1" advAuto="0"/>
      <p:bldP spid="433" grpId="0" animBg="1" advAuto="0"/>
      <p:bldP spid="434" grpId="0" animBg="1" advAuto="0"/>
      <p:bldP spid="435" grpId="0" animBg="1" advAuto="0"/>
      <p:bldP spid="436" grpId="0" animBg="1" advAuto="0"/>
      <p:bldP spid="437" grpId="0" animBg="1" advAuto="0"/>
      <p:bldP spid="438" grpId="0" animBg="1" advAuto="0"/>
      <p:bldP spid="439" grpId="0" animBg="1" advAuto="0"/>
      <p:bldP spid="440" grpId="0" animBg="1" advAuto="0"/>
      <p:bldP spid="441" grpId="0" animBg="1" advAuto="0"/>
      <p:bldP spid="442" grpId="0"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5" name="Distributed Systems Challenges"/>
          <p:cNvSpPr txBox="1">
            <a:spLocks noGrp="1"/>
          </p:cNvSpPr>
          <p:nvPr>
            <p:ph type="title"/>
          </p:nvPr>
        </p:nvSpPr>
        <p:spPr>
          <a:prstGeom prst="rect">
            <a:avLst/>
          </a:prstGeom>
        </p:spPr>
        <p:txBody>
          <a:bodyPr/>
          <a:lstStyle>
            <a:lvl1pPr>
              <a:defRPr spc="-200"/>
            </a:lvl1pPr>
          </a:lstStyle>
          <a:p>
            <a:r>
              <a:rPr lang="en-US" dirty="0"/>
              <a:t>More machines, more problems</a:t>
            </a:r>
            <a:endParaRPr dirty="0"/>
          </a:p>
        </p:txBody>
      </p:sp>
      <p:sp>
        <p:nvSpPr>
          <p:cNvPr id="396" name="More machines, more problems"/>
          <p:cNvSpPr txBox="1">
            <a:spLocks noGrp="1"/>
          </p:cNvSpPr>
          <p:nvPr>
            <p:ph idx="1"/>
          </p:nvPr>
        </p:nvSpPr>
        <p:spPr>
          <a:prstGeom prst="rect">
            <a:avLst/>
          </a:prstGeom>
        </p:spPr>
        <p:txBody>
          <a:bodyPr>
            <a:normAutofit fontScale="85000" lnSpcReduction="20000"/>
          </a:bodyPr>
          <a:lstStyle/>
          <a:p>
            <a:r>
              <a:rPr lang="en-US" dirty="0"/>
              <a:t>Say there’s a 1% chance of having some hardware failure occur to a machine in a given month (power supply burns out, hard disk crashes, </a:t>
            </a:r>
            <a:r>
              <a:rPr lang="en-US" dirty="0" err="1"/>
              <a:t>etc</a:t>
            </a:r>
            <a:r>
              <a:rPr lang="en-US" dirty="0"/>
              <a:t>)</a:t>
            </a:r>
          </a:p>
          <a:p>
            <a:r>
              <a:rPr lang="en-US" dirty="0"/>
              <a:t>Now I have 10 machines</a:t>
            </a:r>
          </a:p>
          <a:p>
            <a:pPr lvl="1"/>
            <a:r>
              <a:rPr lang="en-US" dirty="0"/>
              <a:t>Probability(at least one fails during the month) = 1 - Probability(no machine fails) = 1-(1-.01)</a:t>
            </a:r>
            <a:r>
              <a:rPr lang="en-US" baseline="31999" dirty="0"/>
              <a:t>10</a:t>
            </a:r>
            <a:r>
              <a:rPr lang="en-US" dirty="0"/>
              <a:t> = 10%</a:t>
            </a:r>
          </a:p>
          <a:p>
            <a:r>
              <a:rPr lang="en-US" dirty="0"/>
              <a:t>100 machines -&gt; 63% chance that at least one fails</a:t>
            </a:r>
          </a:p>
          <a:p>
            <a:r>
              <a:rPr lang="en-US" dirty="0"/>
              <a:t>200 machines -&gt; 87% chance that at least one fails (!)</a:t>
            </a:r>
          </a:p>
          <a:p>
            <a:r>
              <a:rPr lang="en-US" dirty="0"/>
              <a:t>Implication: System as a whole must tolerate component failures</a:t>
            </a:r>
          </a:p>
          <a:p>
            <a:endParaRPr dirty="0"/>
          </a:p>
        </p:txBody>
      </p:sp>
    </p:spTree>
    <p:extLst>
      <p:ext uri="{BB962C8B-B14F-4D97-AF65-F5344CB8AC3E}">
        <p14:creationId xmlns:p14="http://schemas.microsoft.com/office/powerpoint/2010/main" val="36469517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Challenge: Distributed Systems Rely on Networks"/>
          <p:cNvSpPr txBox="1">
            <a:spLocks noGrp="1"/>
          </p:cNvSpPr>
          <p:nvPr>
            <p:ph type="title"/>
          </p:nvPr>
        </p:nvSpPr>
        <p:spPr>
          <a:prstGeom prst="rect">
            <a:avLst/>
          </a:prstGeom>
        </p:spPr>
        <p:txBody>
          <a:bodyPr>
            <a:normAutofit/>
          </a:bodyPr>
          <a:lstStyle>
            <a:lvl1pPr defTabSz="2170120">
              <a:defRPr sz="7565" spc="-151"/>
            </a:lvl1pPr>
          </a:lstStyle>
          <a:p>
            <a:r>
              <a:rPr lang="en-US" sz="4400" dirty="0"/>
              <a:t>Networks introduce delays</a:t>
            </a:r>
            <a:endParaRPr sz="4400" dirty="0"/>
          </a:p>
        </p:txBody>
      </p:sp>
      <p:sp>
        <p:nvSpPr>
          <p:cNvPr id="446" name="Can not expect network to be a perfect analog for communication within a single computer because:…"/>
          <p:cNvSpPr txBox="1">
            <a:spLocks noGrp="1"/>
          </p:cNvSpPr>
          <p:nvPr>
            <p:ph idx="1"/>
          </p:nvPr>
        </p:nvSpPr>
        <p:spPr>
          <a:prstGeom prst="rect">
            <a:avLst/>
          </a:prstGeom>
        </p:spPr>
        <p:txBody>
          <a:bodyPr>
            <a:normAutofit fontScale="47500" lnSpcReduction="20000"/>
          </a:bodyPr>
          <a:lstStyle/>
          <a:p>
            <a:pPr marL="277368" indent="-277368" defTabSz="1109444">
              <a:spcBef>
                <a:spcPts val="2000"/>
              </a:spcBef>
              <a:defRPr sz="4368"/>
            </a:pPr>
            <a:r>
              <a:rPr dirty="0"/>
              <a:t>Cannot expect network to be a perfect analog for communication within a single computer because:</a:t>
            </a:r>
          </a:p>
          <a:p>
            <a:pPr marL="547031" lvl="1" indent="-269663" defTabSz="1109444">
              <a:spcBef>
                <a:spcPts val="2000"/>
              </a:spcBef>
              <a:defRPr sz="4368"/>
            </a:pPr>
            <a:r>
              <a:rPr dirty="0"/>
              <a:t>Speed of light (1 foot/nanosecond)</a:t>
            </a:r>
          </a:p>
          <a:p>
            <a:pPr marL="547031" lvl="1" indent="-269663" defTabSz="1109444">
              <a:spcBef>
                <a:spcPts val="2000"/>
              </a:spcBef>
              <a:defRPr sz="4368"/>
            </a:pPr>
            <a:r>
              <a:rPr dirty="0"/>
              <a:t>Communication links exist in uncontrolled/hostile environments</a:t>
            </a:r>
          </a:p>
          <a:p>
            <a:pPr marL="547031" lvl="1" indent="-269663" defTabSz="1109444">
              <a:spcBef>
                <a:spcPts val="2000"/>
              </a:spcBef>
              <a:defRPr sz="4368"/>
            </a:pPr>
            <a:r>
              <a:rPr dirty="0"/>
              <a:t>Communication links may be bandwidth limited (tough to reach even 100MB/sec)</a:t>
            </a:r>
          </a:p>
          <a:p>
            <a:pPr marL="269663" indent="-269663" defTabSz="1109444">
              <a:spcBef>
                <a:spcPts val="2000"/>
              </a:spcBef>
              <a:defRPr sz="4368"/>
            </a:pPr>
            <a:r>
              <a:rPr dirty="0"/>
              <a:t>In contrast to a single computer, where:</a:t>
            </a:r>
          </a:p>
          <a:p>
            <a:pPr marL="547031" lvl="1" indent="-269663" defTabSz="1109444">
              <a:spcBef>
                <a:spcPts val="2000"/>
              </a:spcBef>
              <a:defRPr sz="4368"/>
            </a:pPr>
            <a:r>
              <a:rPr dirty="0"/>
              <a:t>Distances are measured in mm, not feet</a:t>
            </a:r>
          </a:p>
          <a:p>
            <a:pPr marL="547031" lvl="1" indent="-269663" defTabSz="1109444">
              <a:spcBef>
                <a:spcPts val="2000"/>
              </a:spcBef>
              <a:defRPr sz="4368"/>
            </a:pPr>
            <a:r>
              <a:rPr dirty="0"/>
              <a:t>Physical concerns can be addressed all at once</a:t>
            </a:r>
          </a:p>
          <a:p>
            <a:pPr marL="547031" lvl="1" indent="-269663" defTabSz="1109444">
              <a:spcBef>
                <a:spcPts val="2000"/>
              </a:spcBef>
              <a:defRPr sz="4368"/>
            </a:pPr>
            <a:r>
              <a:rPr dirty="0"/>
              <a:t>Bandwidth is plentiful (easily GB/sec)</a:t>
            </a:r>
          </a:p>
        </p:txBody>
      </p:sp>
    </p:spTree>
    <p:extLst>
      <p:ext uri="{BB962C8B-B14F-4D97-AF65-F5344CB8AC3E}">
        <p14:creationId xmlns:p14="http://schemas.microsoft.com/office/powerpoint/2010/main" val="3106054376"/>
      </p:ext>
    </p:extLst>
  </p:cSld>
  <p:clrMapOvr>
    <a:masterClrMapping/>
  </p:clrMapOvr>
  <mc:AlternateContent xmlns:mc="http://schemas.openxmlformats.org/markup-compatibility/2006" xmlns:p14="http://schemas.microsoft.com/office/powerpoint/2010/main">
    <mc:Choice Requires="p14">
      <p:transition spd="slow" p14:dur="1200">
        <p:fade/>
      </p:transition>
    </mc:Choice>
    <mc:Fallback xmlns:a14="http://schemas.microsoft.com/office/drawing/2010/main" xmlns:m="http://schemas.openxmlformats.org/officeDocument/2006/math" xmlns="">
      <p:transition spd="slow">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46">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44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iterate>
                                    <p:tmAbs val="0"/>
                                  </p:iterate>
                                  <p:childTnLst>
                                    <p:set>
                                      <p:cBhvr>
                                        <p:cTn id="10" fill="hold"/>
                                        <p:tgtEl>
                                          <p:spTgt spid="44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iterate>
                                    <p:tmAbs val="0"/>
                                  </p:iterate>
                                  <p:childTnLst>
                                    <p:set>
                                      <p:cBhvr>
                                        <p:cTn id="12" fill="hold"/>
                                        <p:tgtEl>
                                          <p:spTgt spid="44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446">
                                            <p:txEl>
                                              <p:pRg st="3" end="3"/>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446">
                                            <p:txEl>
                                              <p:pRg st="4" end="4"/>
                                            </p:txEl>
                                          </p:spTgt>
                                        </p:tgtEl>
                                        <p:attrNameLst>
                                          <p:attrName>style.visibility</p:attrName>
                                        </p:attrNameLst>
                                      </p:cBhvr>
                                      <p:to>
                                        <p:strVal val="visible"/>
                                      </p:to>
                                    </p:set>
                                  </p:childTnLst>
                                </p:cTn>
                              </p:par>
                              <p:par>
                                <p:cTn id="18" presetID="1" presetClass="entr" presetSubtype="0" fill="hold" grpId="0" nodeType="withEffect">
                                  <p:stCondLst>
                                    <p:cond delay="0"/>
                                  </p:stCondLst>
                                  <p:iterate>
                                    <p:tmAbs val="0"/>
                                  </p:iterate>
                                  <p:childTnLst>
                                    <p:set>
                                      <p:cBhvr>
                                        <p:cTn id="19" fill="hold"/>
                                        <p:tgtEl>
                                          <p:spTgt spid="446">
                                            <p:txEl>
                                              <p:pRg st="5" end="5"/>
                                            </p:txEl>
                                          </p:spTgt>
                                        </p:tgtEl>
                                        <p:attrNameLst>
                                          <p:attrName>style.visibility</p:attrName>
                                        </p:attrNameLst>
                                      </p:cBhvr>
                                      <p:to>
                                        <p:strVal val="visible"/>
                                      </p:to>
                                    </p:set>
                                  </p:childTnLst>
                                </p:cTn>
                              </p:par>
                              <p:par>
                                <p:cTn id="20" presetID="1" presetClass="entr" presetSubtype="0" fill="hold" grpId="0" nodeType="withEffect">
                                  <p:stCondLst>
                                    <p:cond delay="0"/>
                                  </p:stCondLst>
                                  <p:iterate>
                                    <p:tmAbs val="0"/>
                                  </p:iterate>
                                  <p:childTnLst>
                                    <p:set>
                                      <p:cBhvr>
                                        <p:cTn id="21" fill="hold"/>
                                        <p:tgtEl>
                                          <p:spTgt spid="446">
                                            <p:txEl>
                                              <p:pRg st="6" end="6"/>
                                            </p:txEl>
                                          </p:spTgt>
                                        </p:tgtEl>
                                        <p:attrNameLst>
                                          <p:attrName>style.visibility</p:attrName>
                                        </p:attrNameLst>
                                      </p:cBhvr>
                                      <p:to>
                                        <p:strVal val="visible"/>
                                      </p:to>
                                    </p:set>
                                  </p:childTnLst>
                                </p:cTn>
                              </p:par>
                              <p:par>
                                <p:cTn id="22" presetID="1" presetClass="entr" presetSubtype="0" fill="hold" grpId="0" nodeType="withEffect">
                                  <p:stCondLst>
                                    <p:cond delay="0"/>
                                  </p:stCondLst>
                                  <p:iterate>
                                    <p:tmAbs val="0"/>
                                  </p:iterate>
                                  <p:childTnLst>
                                    <p:set>
                                      <p:cBhvr>
                                        <p:cTn id="23" fill="hold"/>
                                        <p:tgtEl>
                                          <p:spTgt spid="44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 grpId="0" build="p" animBg="1" advAuto="0"/>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54" name="Image" descr="Image"/>
          <p:cNvPicPr>
            <a:picLocks noChangeAspect="1"/>
          </p:cNvPicPr>
          <p:nvPr/>
        </p:nvPicPr>
        <p:blipFill>
          <a:blip r:embed="rId2"/>
          <a:stretch>
            <a:fillRect/>
          </a:stretch>
        </p:blipFill>
        <p:spPr>
          <a:xfrm>
            <a:off x="5250078" y="1614320"/>
            <a:ext cx="6114132" cy="6858001"/>
          </a:xfrm>
          <a:prstGeom prst="rect">
            <a:avLst/>
          </a:prstGeom>
          <a:ln w="12700">
            <a:miter lim="400000"/>
          </a:ln>
        </p:spPr>
      </p:pic>
      <p:pic>
        <p:nvPicPr>
          <p:cNvPr id="455" name="Image" descr="Image"/>
          <p:cNvPicPr>
            <a:picLocks noChangeAspect="1"/>
          </p:cNvPicPr>
          <p:nvPr/>
        </p:nvPicPr>
        <p:blipFill>
          <a:blip r:embed="rId3"/>
          <a:stretch>
            <a:fillRect/>
          </a:stretch>
        </p:blipFill>
        <p:spPr>
          <a:xfrm>
            <a:off x="573321" y="1614321"/>
            <a:ext cx="4941637" cy="6858001"/>
          </a:xfrm>
          <a:prstGeom prst="rect">
            <a:avLst/>
          </a:prstGeom>
          <a:ln w="12700">
            <a:miter lim="400000"/>
          </a:ln>
        </p:spPr>
      </p:pic>
      <p:sp>
        <p:nvSpPr>
          <p:cNvPr id="451" name="Do these fallacies still hold?"/>
          <p:cNvSpPr txBox="1">
            <a:spLocks noGrp="1"/>
          </p:cNvSpPr>
          <p:nvPr>
            <p:ph type="title"/>
          </p:nvPr>
        </p:nvSpPr>
        <p:spPr>
          <a:prstGeom prst="rect">
            <a:avLst/>
          </a:prstGeom>
        </p:spPr>
        <p:txBody>
          <a:bodyPr>
            <a:normAutofit/>
          </a:bodyPr>
          <a:lstStyle>
            <a:lvl1pPr>
              <a:defRPr spc="-200"/>
            </a:lvl1pPr>
          </a:lstStyle>
          <a:p>
            <a:r>
              <a:rPr lang="en-US" dirty="0"/>
              <a:t>Networks still fail, intermittently and for prolonged periods</a:t>
            </a:r>
            <a:endParaRPr dirty="0"/>
          </a:p>
        </p:txBody>
      </p:sp>
    </p:spTree>
    <p:extLst>
      <p:ext uri="{BB962C8B-B14F-4D97-AF65-F5344CB8AC3E}">
        <p14:creationId xmlns:p14="http://schemas.microsoft.com/office/powerpoint/2010/main" val="1126618356"/>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Do these fallacies still hold?"/>
          <p:cNvSpPr txBox="1">
            <a:spLocks noGrp="1"/>
          </p:cNvSpPr>
          <p:nvPr>
            <p:ph type="title"/>
          </p:nvPr>
        </p:nvSpPr>
        <p:spPr>
          <a:prstGeom prst="rect">
            <a:avLst/>
          </a:prstGeom>
        </p:spPr>
        <p:txBody>
          <a:bodyPr>
            <a:normAutofit/>
          </a:bodyPr>
          <a:lstStyle>
            <a:lvl1pPr>
              <a:defRPr spc="-200"/>
            </a:lvl1pPr>
          </a:lstStyle>
          <a:p>
            <a:r>
              <a:rPr lang="en-US" dirty="0"/>
              <a:t>We still rely on other administrators, who are not infallible</a:t>
            </a:r>
            <a:endParaRPr dirty="0"/>
          </a:p>
        </p:txBody>
      </p:sp>
      <p:pic>
        <p:nvPicPr>
          <p:cNvPr id="459" name="Image" descr="Image"/>
          <p:cNvPicPr>
            <a:picLocks noChangeAspect="1"/>
          </p:cNvPicPr>
          <p:nvPr/>
        </p:nvPicPr>
        <p:blipFill>
          <a:blip r:embed="rId3"/>
          <a:stretch>
            <a:fillRect/>
          </a:stretch>
        </p:blipFill>
        <p:spPr>
          <a:xfrm>
            <a:off x="6061982" y="1707382"/>
            <a:ext cx="6114131" cy="6858001"/>
          </a:xfrm>
          <a:prstGeom prst="rect">
            <a:avLst/>
          </a:prstGeom>
          <a:ln w="12700">
            <a:miter lim="400000"/>
          </a:ln>
        </p:spPr>
      </p:pic>
      <p:pic>
        <p:nvPicPr>
          <p:cNvPr id="460" name="Image" descr="Image"/>
          <p:cNvPicPr>
            <a:picLocks noChangeAspect="1"/>
          </p:cNvPicPr>
          <p:nvPr/>
        </p:nvPicPr>
        <p:blipFill>
          <a:blip r:embed="rId4"/>
          <a:stretch>
            <a:fillRect/>
          </a:stretch>
        </p:blipFill>
        <p:spPr>
          <a:xfrm>
            <a:off x="1001660" y="1707382"/>
            <a:ext cx="3486151" cy="5321301"/>
          </a:xfrm>
          <a:prstGeom prst="rect">
            <a:avLst/>
          </a:prstGeom>
          <a:ln w="12700">
            <a:miter lim="400000"/>
          </a:ln>
        </p:spPr>
      </p:pic>
      <p:sp>
        <p:nvSpPr>
          <p:cNvPr id="458" name="We still rely on other administrators, who are not infallible"/>
          <p:cNvSpPr txBox="1">
            <a:spLocks noGrp="1"/>
          </p:cNvSpPr>
          <p:nvPr>
            <p:ph idx="1"/>
          </p:nvPr>
        </p:nvSpPr>
        <p:spPr>
          <a:prstGeom prst="rect">
            <a:avLst/>
          </a:prstGeom>
        </p:spPr>
        <p:txBody>
          <a:bodyPr/>
          <a:lstStyle/>
          <a:p>
            <a:endParaRPr dirty="0"/>
          </a:p>
        </p:txBody>
      </p:sp>
    </p:spTree>
    <p:extLst>
      <p:ext uri="{BB962C8B-B14F-4D97-AF65-F5344CB8AC3E}">
        <p14:creationId xmlns:p14="http://schemas.microsoft.com/office/powerpoint/2010/main" val="4025264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Lesson 9.2: Distributing Data</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17</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35777755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89980-3D53-D69A-8C8D-DCACEE8FFCF4}"/>
              </a:ext>
            </a:extLst>
          </p:cNvPr>
          <p:cNvSpPr>
            <a:spLocks noGrp="1"/>
          </p:cNvSpPr>
          <p:nvPr>
            <p:ph type="title"/>
          </p:nvPr>
        </p:nvSpPr>
        <p:spPr>
          <a:xfrm>
            <a:off x="838200" y="0"/>
            <a:ext cx="10515600" cy="1325563"/>
          </a:xfrm>
        </p:spPr>
        <p:txBody>
          <a:bodyPr/>
          <a:lstStyle/>
          <a:p>
            <a:r>
              <a:rPr lang="en-US" dirty="0"/>
              <a:t>Dealing with Shared Data is a Challenge</a:t>
            </a:r>
          </a:p>
        </p:txBody>
      </p:sp>
      <p:sp>
        <p:nvSpPr>
          <p:cNvPr id="3" name="Content Placeholder 2">
            <a:extLst>
              <a:ext uri="{FF2B5EF4-FFF2-40B4-BE49-F238E27FC236}">
                <a16:creationId xmlns:a16="http://schemas.microsoft.com/office/drawing/2014/main" id="{F803A14E-F82F-68A3-C371-724914551A4E}"/>
              </a:ext>
            </a:extLst>
          </p:cNvPr>
          <p:cNvSpPr>
            <a:spLocks noGrp="1"/>
          </p:cNvSpPr>
          <p:nvPr>
            <p:ph idx="1"/>
          </p:nvPr>
        </p:nvSpPr>
        <p:spPr/>
        <p:txBody>
          <a:bodyPr/>
          <a:lstStyle/>
          <a:p>
            <a:r>
              <a:rPr lang="en-US" dirty="0"/>
              <a:t>Most distributed systems have some shared data</a:t>
            </a:r>
          </a:p>
          <a:p>
            <a:r>
              <a:rPr lang="en-US" dirty="0"/>
              <a:t>How important is it to:</a:t>
            </a:r>
          </a:p>
          <a:p>
            <a:pPr lvl="1"/>
            <a:r>
              <a:rPr lang="en-US" dirty="0"/>
              <a:t>Retrieve data quickly?</a:t>
            </a:r>
          </a:p>
          <a:p>
            <a:pPr lvl="1"/>
            <a:r>
              <a:rPr lang="en-US" dirty="0"/>
              <a:t>Update data quickly?</a:t>
            </a:r>
          </a:p>
          <a:p>
            <a:pPr lvl="1"/>
            <a:r>
              <a:rPr lang="en-US" dirty="0"/>
              <a:t>Make sure all users see the same data?</a:t>
            </a:r>
          </a:p>
          <a:p>
            <a:pPr lvl="1"/>
            <a:r>
              <a:rPr lang="en-US" dirty="0"/>
              <a:t>Make sure all users can always see (some values of) the data</a:t>
            </a:r>
          </a:p>
          <a:p>
            <a:r>
              <a:rPr lang="en-US" dirty="0"/>
              <a:t>This all depends on the goals of the system.</a:t>
            </a:r>
          </a:p>
          <a:p>
            <a:endParaRPr lang="en-US" dirty="0"/>
          </a:p>
        </p:txBody>
      </p:sp>
      <p:sp>
        <p:nvSpPr>
          <p:cNvPr id="4" name="Slide Number Placeholder 3">
            <a:extLst>
              <a:ext uri="{FF2B5EF4-FFF2-40B4-BE49-F238E27FC236}">
                <a16:creationId xmlns:a16="http://schemas.microsoft.com/office/drawing/2014/main" id="{39BE8F02-C65C-9F91-E586-85BE482FF90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890986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 name="Recurring Solution #1: Partitioning"/>
          <p:cNvSpPr txBox="1">
            <a:spLocks noGrp="1"/>
          </p:cNvSpPr>
          <p:nvPr>
            <p:ph type="title"/>
          </p:nvPr>
        </p:nvSpPr>
        <p:spPr>
          <a:prstGeom prst="rect">
            <a:avLst/>
          </a:prstGeom>
        </p:spPr>
        <p:txBody>
          <a:bodyPr/>
          <a:lstStyle>
            <a:lvl1pPr>
              <a:defRPr spc="-200"/>
            </a:lvl1pPr>
          </a:lstStyle>
          <a:p>
            <a:r>
              <a:rPr dirty="0"/>
              <a:t>Recurring </a:t>
            </a:r>
            <a:r>
              <a:rPr lang="en-US" dirty="0"/>
              <a:t>Problem</a:t>
            </a:r>
            <a:r>
              <a:rPr dirty="0"/>
              <a:t> #1: </a:t>
            </a:r>
            <a:r>
              <a:rPr lang="en-US" dirty="0"/>
              <a:t>Too Much Data</a:t>
            </a:r>
            <a:endParaRPr dirty="0"/>
          </a:p>
        </p:txBody>
      </p:sp>
      <p:sp>
        <p:nvSpPr>
          <p:cNvPr id="531" name="Slide bullet text"/>
          <p:cNvSpPr txBox="1">
            <a:spLocks noGrp="1"/>
          </p:cNvSpPr>
          <p:nvPr>
            <p:ph idx="1"/>
          </p:nvPr>
        </p:nvSpPr>
        <p:spPr>
          <a:xfrm>
            <a:off x="838200" y="1500160"/>
            <a:ext cx="9172074"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In a non-distributed system, all accesses go to a single server.</a:t>
            </a:r>
            <a:endParaRPr dirty="0"/>
          </a:p>
        </p:txBody>
      </p:sp>
      <p:grpSp>
        <p:nvGrpSpPr>
          <p:cNvPr id="544" name="Group 1"/>
          <p:cNvGrpSpPr/>
          <p:nvPr/>
        </p:nvGrpSpPr>
        <p:grpSpPr>
          <a:xfrm>
            <a:off x="1563400" y="2986076"/>
            <a:ext cx="8446874" cy="2925878"/>
            <a:chOff x="0" y="-1"/>
            <a:chExt cx="16893746" cy="5851754"/>
          </a:xfrm>
        </p:grpSpPr>
        <p:pic>
          <p:nvPicPr>
            <p:cNvPr id="532" name="Image" descr="Image"/>
            <p:cNvPicPr>
              <a:picLocks noChangeAspect="1"/>
            </p:cNvPicPr>
            <p:nvPr/>
          </p:nvPicPr>
          <p:blipFill>
            <a:blip r:embed="rId3"/>
            <a:stretch>
              <a:fillRect/>
            </a:stretch>
          </p:blipFill>
          <p:spPr>
            <a:xfrm>
              <a:off x="6391658" y="-1"/>
              <a:ext cx="4919849" cy="4919850"/>
            </a:xfrm>
            <a:prstGeom prst="rect">
              <a:avLst/>
            </a:prstGeom>
            <a:ln w="12700" cap="flat">
              <a:noFill/>
              <a:miter lim="400000"/>
            </a:ln>
            <a:effectLst/>
          </p:spPr>
        </p:pic>
        <p:grpSp>
          <p:nvGrpSpPr>
            <p:cNvPr id="535" name="A"/>
            <p:cNvGrpSpPr/>
            <p:nvPr/>
          </p:nvGrpSpPr>
          <p:grpSpPr>
            <a:xfrm>
              <a:off x="6809032" y="2962802"/>
              <a:ext cx="1785942" cy="1785942"/>
              <a:chOff x="-1" y="-1"/>
              <a:chExt cx="1785940" cy="1785941"/>
            </a:xfrm>
          </p:grpSpPr>
          <p:sp>
            <p:nvSpPr>
              <p:cNvPr id="533" name="Square"/>
              <p:cNvSpPr/>
              <p:nvPr/>
            </p:nvSpPr>
            <p:spPr>
              <a:xfrm>
                <a:off x="-1" y="-1"/>
                <a:ext cx="1785940" cy="1785941"/>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534" name="A"/>
              <p:cNvSpPr txBox="1"/>
              <p:nvPr/>
            </p:nvSpPr>
            <p:spPr>
              <a:xfrm>
                <a:off x="-1" y="574617"/>
                <a:ext cx="1785940" cy="63671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538" name="B"/>
            <p:cNvGrpSpPr/>
            <p:nvPr/>
          </p:nvGrpSpPr>
          <p:grpSpPr>
            <a:xfrm>
              <a:off x="9108191" y="2962802"/>
              <a:ext cx="1785941" cy="1785942"/>
              <a:chOff x="-1" y="-1"/>
              <a:chExt cx="1785940" cy="1785941"/>
            </a:xfrm>
          </p:grpSpPr>
          <p:sp>
            <p:nvSpPr>
              <p:cNvPr id="536" name="Square"/>
              <p:cNvSpPr/>
              <p:nvPr/>
            </p:nvSpPr>
            <p:spPr>
              <a:xfrm>
                <a:off x="-1" y="-1"/>
                <a:ext cx="1785940" cy="1785941"/>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537" name="B"/>
              <p:cNvSpPr txBox="1"/>
              <p:nvPr/>
            </p:nvSpPr>
            <p:spPr>
              <a:xfrm>
                <a:off x="-1" y="574617"/>
                <a:ext cx="1785940" cy="63671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539" name="Image" descr="Image"/>
            <p:cNvPicPr>
              <a:picLocks noChangeAspect="1"/>
            </p:cNvPicPr>
            <p:nvPr/>
          </p:nvPicPr>
          <p:blipFill>
            <a:blip r:embed="rId4"/>
            <a:stretch>
              <a:fillRect/>
            </a:stretch>
          </p:blipFill>
          <p:spPr>
            <a:xfrm>
              <a:off x="0" y="848394"/>
              <a:ext cx="2591403" cy="2591404"/>
            </a:xfrm>
            <a:prstGeom prst="rect">
              <a:avLst/>
            </a:prstGeom>
            <a:ln w="12700" cap="flat">
              <a:noFill/>
              <a:miter lim="400000"/>
            </a:ln>
            <a:effectLst/>
          </p:spPr>
        </p:pic>
        <p:pic>
          <p:nvPicPr>
            <p:cNvPr id="540" name="Image" descr="Image"/>
            <p:cNvPicPr>
              <a:picLocks noChangeAspect="1"/>
            </p:cNvPicPr>
            <p:nvPr/>
          </p:nvPicPr>
          <p:blipFill>
            <a:blip r:embed="rId4"/>
            <a:stretch>
              <a:fillRect/>
            </a:stretch>
          </p:blipFill>
          <p:spPr>
            <a:xfrm>
              <a:off x="0" y="3260349"/>
              <a:ext cx="2591403" cy="2591404"/>
            </a:xfrm>
            <a:prstGeom prst="rect">
              <a:avLst/>
            </a:prstGeom>
            <a:ln w="12700" cap="flat">
              <a:noFill/>
              <a:miter lim="400000"/>
            </a:ln>
            <a:effectLst/>
          </p:spPr>
        </p:pic>
        <p:sp>
          <p:nvSpPr>
            <p:cNvPr id="541" name="Line"/>
            <p:cNvSpPr/>
            <p:nvPr/>
          </p:nvSpPr>
          <p:spPr>
            <a:xfrm>
              <a:off x="2409048" y="2144094"/>
              <a:ext cx="4111153" cy="593606"/>
            </a:xfrm>
            <a:prstGeom prst="line">
              <a:avLst/>
            </a:prstGeom>
            <a:noFill/>
            <a:ln w="2286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542" name="Line"/>
            <p:cNvSpPr/>
            <p:nvPr/>
          </p:nvSpPr>
          <p:spPr>
            <a:xfrm flipV="1">
              <a:off x="2422446" y="3472170"/>
              <a:ext cx="4097755" cy="852505"/>
            </a:xfrm>
            <a:prstGeom prst="line">
              <a:avLst/>
            </a:prstGeom>
            <a:noFill/>
            <a:ln w="2286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543" name="All accesses go to single server"/>
            <p:cNvSpPr txBox="1"/>
            <p:nvPr/>
          </p:nvSpPr>
          <p:spPr>
            <a:xfrm>
              <a:off x="8795379" y="1126323"/>
              <a:ext cx="8098367" cy="913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All accesses go to single server</a:t>
              </a:r>
            </a:p>
          </p:txBody>
        </p:sp>
      </p:grpSp>
    </p:spTree>
    <p:extLst>
      <p:ext uri="{BB962C8B-B14F-4D97-AF65-F5344CB8AC3E}">
        <p14:creationId xmlns:p14="http://schemas.microsoft.com/office/powerpoint/2010/main" val="2060453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Lesson 9.1 Distributed Systems: Goals and Challenges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2</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42661228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15A-1943-B77A-7F12-3AE40B0DA526}"/>
              </a:ext>
            </a:extLst>
          </p:cNvPr>
          <p:cNvSpPr>
            <a:spLocks noGrp="1"/>
          </p:cNvSpPr>
          <p:nvPr>
            <p:ph type="title"/>
          </p:nvPr>
        </p:nvSpPr>
        <p:spPr/>
        <p:txBody>
          <a:bodyPr/>
          <a:lstStyle/>
          <a:p>
            <a:r>
              <a:rPr lang="en-US" dirty="0"/>
              <a:t>Recurring Solution #1: Partitioning</a:t>
            </a:r>
          </a:p>
        </p:txBody>
      </p:sp>
      <p:sp>
        <p:nvSpPr>
          <p:cNvPr id="3" name="Content Placeholder 2">
            <a:extLst>
              <a:ext uri="{FF2B5EF4-FFF2-40B4-BE49-F238E27FC236}">
                <a16:creationId xmlns:a16="http://schemas.microsoft.com/office/drawing/2014/main" id="{91BDDB72-10B9-5D76-C6C0-056B52B424C9}"/>
              </a:ext>
            </a:extLst>
          </p:cNvPr>
          <p:cNvSpPr>
            <a:spLocks noGrp="1"/>
          </p:cNvSpPr>
          <p:nvPr>
            <p:ph idx="1"/>
          </p:nvPr>
        </p:nvSpPr>
        <p:spPr>
          <a:xfrm>
            <a:off x="838200" y="1500160"/>
            <a:ext cx="9615388" cy="4351338"/>
          </a:xfrm>
        </p:spPr>
        <p:txBody>
          <a:bodyPr/>
          <a:lstStyle/>
          <a:p>
            <a:r>
              <a:rPr lang="en-US" dirty="0"/>
              <a:t>Divide up the data in some (hopefully logical) way.</a:t>
            </a:r>
          </a:p>
          <a:p>
            <a:r>
              <a:rPr lang="en-US" dirty="0"/>
              <a:t>Each server is responsible for only some of the data</a:t>
            </a:r>
          </a:p>
          <a:p>
            <a:endParaRPr lang="en-US" dirty="0"/>
          </a:p>
        </p:txBody>
      </p:sp>
      <p:sp>
        <p:nvSpPr>
          <p:cNvPr id="4" name="Slide Number Placeholder 3">
            <a:extLst>
              <a:ext uri="{FF2B5EF4-FFF2-40B4-BE49-F238E27FC236}">
                <a16:creationId xmlns:a16="http://schemas.microsoft.com/office/drawing/2014/main" id="{D5E5CB80-C584-957E-9722-B5085EE1465E}"/>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grpSp>
        <p:nvGrpSpPr>
          <p:cNvPr id="59" name="Group 58">
            <a:extLst>
              <a:ext uri="{FF2B5EF4-FFF2-40B4-BE49-F238E27FC236}">
                <a16:creationId xmlns:a16="http://schemas.microsoft.com/office/drawing/2014/main" id="{AA4ECD91-3B99-DC0A-2EF5-38B55C300090}"/>
              </a:ext>
            </a:extLst>
          </p:cNvPr>
          <p:cNvGrpSpPr/>
          <p:nvPr/>
        </p:nvGrpSpPr>
        <p:grpSpPr>
          <a:xfrm>
            <a:off x="2520441" y="2405299"/>
            <a:ext cx="6812133" cy="4342509"/>
            <a:chOff x="1670209" y="2274215"/>
            <a:chExt cx="6812133" cy="4342509"/>
          </a:xfrm>
        </p:grpSpPr>
        <p:pic>
          <p:nvPicPr>
            <p:cNvPr id="31" name="Image" descr="Image">
              <a:extLst>
                <a:ext uri="{FF2B5EF4-FFF2-40B4-BE49-F238E27FC236}">
                  <a16:creationId xmlns:a16="http://schemas.microsoft.com/office/drawing/2014/main" id="{4CCE66DF-E83E-1884-6071-9D865262A193}"/>
                </a:ext>
              </a:extLst>
            </p:cNvPr>
            <p:cNvPicPr>
              <a:picLocks noChangeAspect="1"/>
            </p:cNvPicPr>
            <p:nvPr/>
          </p:nvPicPr>
          <p:blipFill>
            <a:blip r:embed="rId3"/>
            <a:stretch>
              <a:fillRect/>
            </a:stretch>
          </p:blipFill>
          <p:spPr>
            <a:xfrm>
              <a:off x="3957560" y="4576554"/>
              <a:ext cx="1796058" cy="1796058"/>
            </a:xfrm>
            <a:prstGeom prst="rect">
              <a:avLst/>
            </a:prstGeom>
            <a:ln w="12700">
              <a:miter lim="400000"/>
            </a:ln>
          </p:spPr>
        </p:pic>
        <p:pic>
          <p:nvPicPr>
            <p:cNvPr id="32" name="Image" descr="Image">
              <a:extLst>
                <a:ext uri="{FF2B5EF4-FFF2-40B4-BE49-F238E27FC236}">
                  <a16:creationId xmlns:a16="http://schemas.microsoft.com/office/drawing/2014/main" id="{467A0BCF-8D4B-0864-71A1-6F770BDB6AF1}"/>
                </a:ext>
              </a:extLst>
            </p:cNvPr>
            <p:cNvPicPr>
              <a:picLocks noChangeAspect="1"/>
            </p:cNvPicPr>
            <p:nvPr/>
          </p:nvPicPr>
          <p:blipFill>
            <a:blip r:embed="rId3"/>
            <a:stretch>
              <a:fillRect/>
            </a:stretch>
          </p:blipFill>
          <p:spPr>
            <a:xfrm>
              <a:off x="6686284" y="4576554"/>
              <a:ext cx="1796058" cy="1796058"/>
            </a:xfrm>
            <a:prstGeom prst="rect">
              <a:avLst/>
            </a:prstGeom>
            <a:ln w="12700">
              <a:miter lim="400000"/>
            </a:ln>
          </p:spPr>
        </p:pic>
        <p:grpSp>
          <p:nvGrpSpPr>
            <p:cNvPr id="33" name="A…">
              <a:extLst>
                <a:ext uri="{FF2B5EF4-FFF2-40B4-BE49-F238E27FC236}">
                  <a16:creationId xmlns:a16="http://schemas.microsoft.com/office/drawing/2014/main" id="{1FB094DF-8F23-BB12-B88D-A0466C910A4A}"/>
                </a:ext>
              </a:extLst>
            </p:cNvPr>
            <p:cNvGrpSpPr/>
            <p:nvPr/>
          </p:nvGrpSpPr>
          <p:grpSpPr>
            <a:xfrm>
              <a:off x="4109463" y="5723753"/>
              <a:ext cx="639445" cy="892971"/>
              <a:chOff x="-1" y="-1"/>
              <a:chExt cx="1278887" cy="1785940"/>
            </a:xfrm>
          </p:grpSpPr>
          <p:sp>
            <p:nvSpPr>
              <p:cNvPr id="34" name="Rectangle">
                <a:extLst>
                  <a:ext uri="{FF2B5EF4-FFF2-40B4-BE49-F238E27FC236}">
                    <a16:creationId xmlns:a16="http://schemas.microsoft.com/office/drawing/2014/main" id="{F7BC9766-6F37-6497-163A-F3AD05D370AB}"/>
                  </a:ext>
                </a:extLst>
              </p:cNvPr>
              <p:cNvSpPr/>
              <p:nvPr/>
            </p:nvSpPr>
            <p:spPr>
              <a:xfrm>
                <a:off x="-1" y="-1"/>
                <a:ext cx="1278887" cy="1785940"/>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35" name="A…">
                <a:extLst>
                  <a:ext uri="{FF2B5EF4-FFF2-40B4-BE49-F238E27FC236}">
                    <a16:creationId xmlns:a16="http://schemas.microsoft.com/office/drawing/2014/main" id="{64072D78-E6AC-2EC5-F5B6-0B99309A9C8A}"/>
                  </a:ext>
                </a:extLst>
              </p:cNvPr>
              <p:cNvSpPr txBox="1"/>
              <p:nvPr/>
            </p:nvSpPr>
            <p:spPr>
              <a:xfrm>
                <a:off x="-1" y="82173"/>
                <a:ext cx="1278887" cy="162159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defTabSz="410765">
                  <a:defRPr sz="3200">
                    <a:solidFill>
                      <a:srgbClr val="FFFFFF"/>
                    </a:solidFill>
                    <a:latin typeface="Helvetica Light"/>
                    <a:ea typeface="Helvetica Light"/>
                    <a:cs typeface="Helvetica Light"/>
                    <a:sym typeface="Helvetica Light"/>
                  </a:defRPr>
                </a:pPr>
                <a:r>
                  <a:rPr sz="1600"/>
                  <a:t>A</a:t>
                </a:r>
              </a:p>
              <a:p>
                <a:pPr defTabSz="410765">
                  <a:defRPr sz="3200">
                    <a:solidFill>
                      <a:srgbClr val="FFFFFF"/>
                    </a:solidFill>
                    <a:latin typeface="Helvetica Light"/>
                    <a:ea typeface="Helvetica Light"/>
                    <a:cs typeface="Helvetica Light"/>
                    <a:sym typeface="Helvetica Light"/>
                  </a:defRPr>
                </a:pPr>
                <a:r>
                  <a:rPr sz="1600"/>
                  <a:t>[0…100]</a:t>
                </a:r>
              </a:p>
            </p:txBody>
          </p:sp>
        </p:grpSp>
        <p:grpSp>
          <p:nvGrpSpPr>
            <p:cNvPr id="36" name="B [A…N]">
              <a:extLst>
                <a:ext uri="{FF2B5EF4-FFF2-40B4-BE49-F238E27FC236}">
                  <a16:creationId xmlns:a16="http://schemas.microsoft.com/office/drawing/2014/main" id="{3F5E6F9C-FED0-7DFC-0B64-AB48DD5DD01E}"/>
                </a:ext>
              </a:extLst>
            </p:cNvPr>
            <p:cNvGrpSpPr/>
            <p:nvPr/>
          </p:nvGrpSpPr>
          <p:grpSpPr>
            <a:xfrm>
              <a:off x="4886089" y="5723753"/>
              <a:ext cx="715626" cy="892971"/>
              <a:chOff x="-1" y="-1"/>
              <a:chExt cx="1431250" cy="1785940"/>
            </a:xfrm>
          </p:grpSpPr>
          <p:sp>
            <p:nvSpPr>
              <p:cNvPr id="37" name="Rectangle">
                <a:extLst>
                  <a:ext uri="{FF2B5EF4-FFF2-40B4-BE49-F238E27FC236}">
                    <a16:creationId xmlns:a16="http://schemas.microsoft.com/office/drawing/2014/main" id="{B280BBF1-A44A-5294-F301-2E11A31F96BE}"/>
                  </a:ext>
                </a:extLst>
              </p:cNvPr>
              <p:cNvSpPr/>
              <p:nvPr/>
            </p:nvSpPr>
            <p:spPr>
              <a:xfrm>
                <a:off x="-1" y="-1"/>
                <a:ext cx="1431250" cy="1785940"/>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38" name="B [A…N]">
                <a:extLst>
                  <a:ext uri="{FF2B5EF4-FFF2-40B4-BE49-F238E27FC236}">
                    <a16:creationId xmlns:a16="http://schemas.microsoft.com/office/drawing/2014/main" id="{D399C6ED-43A3-5EF7-2857-6999A4E52BF9}"/>
                  </a:ext>
                </a:extLst>
              </p:cNvPr>
              <p:cNvSpPr txBox="1"/>
              <p:nvPr/>
            </p:nvSpPr>
            <p:spPr>
              <a:xfrm>
                <a:off x="-1" y="328395"/>
                <a:ext cx="1431250" cy="11291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 [A…N]</a:t>
                </a:r>
              </a:p>
            </p:txBody>
          </p:sp>
        </p:grpSp>
        <p:grpSp>
          <p:nvGrpSpPr>
            <p:cNvPr id="39" name="A…">
              <a:extLst>
                <a:ext uri="{FF2B5EF4-FFF2-40B4-BE49-F238E27FC236}">
                  <a16:creationId xmlns:a16="http://schemas.microsoft.com/office/drawing/2014/main" id="{4EA047BE-7D71-E765-861A-92EC0BB1FA75}"/>
                </a:ext>
              </a:extLst>
            </p:cNvPr>
            <p:cNvGrpSpPr/>
            <p:nvPr/>
          </p:nvGrpSpPr>
          <p:grpSpPr>
            <a:xfrm>
              <a:off x="6872027" y="5723753"/>
              <a:ext cx="639444" cy="892971"/>
              <a:chOff x="-1" y="-1"/>
              <a:chExt cx="1278887" cy="1785940"/>
            </a:xfrm>
          </p:grpSpPr>
          <p:sp>
            <p:nvSpPr>
              <p:cNvPr id="40" name="Rectangle">
                <a:extLst>
                  <a:ext uri="{FF2B5EF4-FFF2-40B4-BE49-F238E27FC236}">
                    <a16:creationId xmlns:a16="http://schemas.microsoft.com/office/drawing/2014/main" id="{8B70B49D-6941-D347-D16C-24CB887134BC}"/>
                  </a:ext>
                </a:extLst>
              </p:cNvPr>
              <p:cNvSpPr/>
              <p:nvPr/>
            </p:nvSpPr>
            <p:spPr>
              <a:xfrm>
                <a:off x="-1" y="-1"/>
                <a:ext cx="1278887" cy="1785940"/>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41" name="A…">
                <a:extLst>
                  <a:ext uri="{FF2B5EF4-FFF2-40B4-BE49-F238E27FC236}">
                    <a16:creationId xmlns:a16="http://schemas.microsoft.com/office/drawing/2014/main" id="{3ACBED3C-0567-220D-CBE8-E000DE10D4E8}"/>
                  </a:ext>
                </a:extLst>
              </p:cNvPr>
              <p:cNvSpPr txBox="1"/>
              <p:nvPr/>
            </p:nvSpPr>
            <p:spPr>
              <a:xfrm>
                <a:off x="-1" y="82173"/>
                <a:ext cx="1278887" cy="162159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p>
                <a:pPr defTabSz="410765">
                  <a:defRPr sz="3200">
                    <a:solidFill>
                      <a:srgbClr val="FFFFFF"/>
                    </a:solidFill>
                    <a:latin typeface="Helvetica Light"/>
                    <a:ea typeface="Helvetica Light"/>
                    <a:cs typeface="Helvetica Light"/>
                    <a:sym typeface="Helvetica Light"/>
                  </a:defRPr>
                </a:pPr>
                <a:r>
                  <a:rPr sz="1600"/>
                  <a:t>A</a:t>
                </a:r>
              </a:p>
              <a:p>
                <a:pPr defTabSz="410765">
                  <a:defRPr sz="3200">
                    <a:solidFill>
                      <a:srgbClr val="FFFFFF"/>
                    </a:solidFill>
                    <a:latin typeface="Helvetica Light"/>
                    <a:ea typeface="Helvetica Light"/>
                    <a:cs typeface="Helvetica Light"/>
                    <a:sym typeface="Helvetica Light"/>
                  </a:defRPr>
                </a:pPr>
                <a:r>
                  <a:rPr sz="1600"/>
                  <a:t>[101.. 200]</a:t>
                </a:r>
              </a:p>
            </p:txBody>
          </p:sp>
        </p:grpSp>
        <p:grpSp>
          <p:nvGrpSpPr>
            <p:cNvPr id="42" name="B [O…Z]">
              <a:extLst>
                <a:ext uri="{FF2B5EF4-FFF2-40B4-BE49-F238E27FC236}">
                  <a16:creationId xmlns:a16="http://schemas.microsoft.com/office/drawing/2014/main" id="{888550D6-411A-3FE8-1FF6-AF872B0E91F8}"/>
                </a:ext>
              </a:extLst>
            </p:cNvPr>
            <p:cNvGrpSpPr/>
            <p:nvPr/>
          </p:nvGrpSpPr>
          <p:grpSpPr>
            <a:xfrm>
              <a:off x="7580975" y="5723753"/>
              <a:ext cx="715626" cy="892971"/>
              <a:chOff x="-1" y="-1"/>
              <a:chExt cx="1431250" cy="1785940"/>
            </a:xfrm>
          </p:grpSpPr>
          <p:sp>
            <p:nvSpPr>
              <p:cNvPr id="43" name="Rectangle">
                <a:extLst>
                  <a:ext uri="{FF2B5EF4-FFF2-40B4-BE49-F238E27FC236}">
                    <a16:creationId xmlns:a16="http://schemas.microsoft.com/office/drawing/2014/main" id="{AE2F5EBB-2E68-E0C1-6659-4B38C65C09C0}"/>
                  </a:ext>
                </a:extLst>
              </p:cNvPr>
              <p:cNvSpPr/>
              <p:nvPr/>
            </p:nvSpPr>
            <p:spPr>
              <a:xfrm>
                <a:off x="-1" y="-1"/>
                <a:ext cx="1431250" cy="1785940"/>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44" name="B [O…Z]">
                <a:extLst>
                  <a:ext uri="{FF2B5EF4-FFF2-40B4-BE49-F238E27FC236}">
                    <a16:creationId xmlns:a16="http://schemas.microsoft.com/office/drawing/2014/main" id="{46CB5331-9040-BB2B-8545-F37921BB830B}"/>
                  </a:ext>
                </a:extLst>
              </p:cNvPr>
              <p:cNvSpPr txBox="1"/>
              <p:nvPr/>
            </p:nvSpPr>
            <p:spPr>
              <a:xfrm>
                <a:off x="-1" y="328395"/>
                <a:ext cx="1431250" cy="112915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 [O…Z]</a:t>
                </a:r>
              </a:p>
            </p:txBody>
          </p:sp>
        </p:grpSp>
        <p:pic>
          <p:nvPicPr>
            <p:cNvPr id="45" name="Image" descr="Image">
              <a:extLst>
                <a:ext uri="{FF2B5EF4-FFF2-40B4-BE49-F238E27FC236}">
                  <a16:creationId xmlns:a16="http://schemas.microsoft.com/office/drawing/2014/main" id="{3A476E6C-344A-EE8E-A7A9-5AD58F917AF4}"/>
                </a:ext>
              </a:extLst>
            </p:cNvPr>
            <p:cNvPicPr>
              <a:picLocks noChangeAspect="1"/>
            </p:cNvPicPr>
            <p:nvPr/>
          </p:nvPicPr>
          <p:blipFill>
            <a:blip r:embed="rId4"/>
            <a:stretch>
              <a:fillRect/>
            </a:stretch>
          </p:blipFill>
          <p:spPr>
            <a:xfrm>
              <a:off x="1670209" y="3480193"/>
              <a:ext cx="1295702" cy="1295702"/>
            </a:xfrm>
            <a:prstGeom prst="rect">
              <a:avLst/>
            </a:prstGeom>
            <a:ln w="12700">
              <a:miter lim="400000"/>
            </a:ln>
          </p:spPr>
        </p:pic>
        <p:sp>
          <p:nvSpPr>
            <p:cNvPr id="46" name="Line">
              <a:extLst>
                <a:ext uri="{FF2B5EF4-FFF2-40B4-BE49-F238E27FC236}">
                  <a16:creationId xmlns:a16="http://schemas.microsoft.com/office/drawing/2014/main" id="{3FF2BC72-91C1-1322-D3F2-DBA186EE716C}"/>
                </a:ext>
              </a:extLst>
            </p:cNvPr>
            <p:cNvSpPr/>
            <p:nvPr/>
          </p:nvSpPr>
          <p:spPr>
            <a:xfrm>
              <a:off x="2874732" y="2922065"/>
              <a:ext cx="4760937" cy="2003020"/>
            </a:xfrm>
            <a:prstGeom prst="line">
              <a:avLst/>
            </a:prstGeom>
            <a:ln w="88900">
              <a:solidFill>
                <a:srgbClr val="000000"/>
              </a:solidFill>
              <a:miter lim="400000"/>
              <a:tailEnd type="triangle"/>
            </a:ln>
          </p:spPr>
          <p:txBody>
            <a:bodyPr lIns="22859" tIns="22859" rIns="22859" bIns="22859"/>
            <a:lstStyle/>
            <a:p>
              <a:endParaRPr sz="600"/>
            </a:p>
          </p:txBody>
        </p:sp>
        <p:sp>
          <p:nvSpPr>
            <p:cNvPr id="47" name="Line">
              <a:extLst>
                <a:ext uri="{FF2B5EF4-FFF2-40B4-BE49-F238E27FC236}">
                  <a16:creationId xmlns:a16="http://schemas.microsoft.com/office/drawing/2014/main" id="{ED05E872-3082-D03D-F632-B74298354AF1}"/>
                </a:ext>
              </a:extLst>
            </p:cNvPr>
            <p:cNvSpPr/>
            <p:nvPr/>
          </p:nvSpPr>
          <p:spPr>
            <a:xfrm>
              <a:off x="2881431" y="4012354"/>
              <a:ext cx="1257284" cy="1116054"/>
            </a:xfrm>
            <a:prstGeom prst="line">
              <a:avLst/>
            </a:prstGeom>
            <a:ln w="88900">
              <a:solidFill>
                <a:srgbClr val="000000"/>
              </a:solidFill>
              <a:miter lim="400000"/>
              <a:tailEnd type="triangle"/>
            </a:ln>
          </p:spPr>
          <p:txBody>
            <a:bodyPr lIns="22859" tIns="22859" rIns="22859" bIns="22859"/>
            <a:lstStyle/>
            <a:p>
              <a:endParaRPr sz="600"/>
            </a:p>
          </p:txBody>
        </p:sp>
        <p:sp>
          <p:nvSpPr>
            <p:cNvPr id="51" name="Line">
              <a:extLst>
                <a:ext uri="{FF2B5EF4-FFF2-40B4-BE49-F238E27FC236}">
                  <a16:creationId xmlns:a16="http://schemas.microsoft.com/office/drawing/2014/main" id="{FB25F46E-BBD7-A05C-08FB-87E8667D7363}"/>
                </a:ext>
              </a:extLst>
            </p:cNvPr>
            <p:cNvSpPr/>
            <p:nvPr/>
          </p:nvSpPr>
          <p:spPr>
            <a:xfrm>
              <a:off x="2881431" y="3898619"/>
              <a:ext cx="4168259" cy="1111641"/>
            </a:xfrm>
            <a:prstGeom prst="line">
              <a:avLst/>
            </a:prstGeom>
            <a:ln w="88900">
              <a:solidFill>
                <a:srgbClr val="000000"/>
              </a:solidFill>
              <a:miter lim="400000"/>
              <a:tailEnd type="triangle"/>
            </a:ln>
          </p:spPr>
          <p:txBody>
            <a:bodyPr lIns="22859" tIns="22859" rIns="22859" bIns="22859"/>
            <a:lstStyle/>
            <a:p>
              <a:endParaRPr sz="600"/>
            </a:p>
          </p:txBody>
        </p:sp>
        <p:sp>
          <p:nvSpPr>
            <p:cNvPr id="52" name="Line">
              <a:extLst>
                <a:ext uri="{FF2B5EF4-FFF2-40B4-BE49-F238E27FC236}">
                  <a16:creationId xmlns:a16="http://schemas.microsoft.com/office/drawing/2014/main" id="{C5423AC5-7D6E-8EF1-B7D9-D82D82B0AB5C}"/>
                </a:ext>
              </a:extLst>
            </p:cNvPr>
            <p:cNvSpPr/>
            <p:nvPr/>
          </p:nvSpPr>
          <p:spPr>
            <a:xfrm>
              <a:off x="2951221" y="3050247"/>
              <a:ext cx="1780272" cy="1780272"/>
            </a:xfrm>
            <a:prstGeom prst="line">
              <a:avLst/>
            </a:prstGeom>
            <a:ln w="88900">
              <a:solidFill>
                <a:srgbClr val="000000"/>
              </a:solidFill>
              <a:miter lim="400000"/>
              <a:tailEnd type="triangle"/>
            </a:ln>
          </p:spPr>
          <p:txBody>
            <a:bodyPr lIns="22859" tIns="22859" rIns="22859" bIns="22859"/>
            <a:lstStyle/>
            <a:p>
              <a:endParaRPr sz="600"/>
            </a:p>
          </p:txBody>
        </p:sp>
        <p:pic>
          <p:nvPicPr>
            <p:cNvPr id="57" name="Image" descr="Image">
              <a:extLst>
                <a:ext uri="{FF2B5EF4-FFF2-40B4-BE49-F238E27FC236}">
                  <a16:creationId xmlns:a16="http://schemas.microsoft.com/office/drawing/2014/main" id="{D3EA0C88-E842-F1C5-966D-3598778C6062}"/>
                </a:ext>
              </a:extLst>
            </p:cNvPr>
            <p:cNvPicPr>
              <a:picLocks noChangeAspect="1"/>
            </p:cNvPicPr>
            <p:nvPr/>
          </p:nvPicPr>
          <p:blipFill>
            <a:blip r:embed="rId4"/>
            <a:stretch>
              <a:fillRect/>
            </a:stretch>
          </p:blipFill>
          <p:spPr>
            <a:xfrm>
              <a:off x="1670209" y="2274215"/>
              <a:ext cx="1295702" cy="1295702"/>
            </a:xfrm>
            <a:prstGeom prst="rect">
              <a:avLst/>
            </a:prstGeom>
            <a:ln w="12700">
              <a:miter lim="400000"/>
            </a:ln>
          </p:spPr>
        </p:pic>
      </p:grpSp>
    </p:spTree>
    <p:extLst>
      <p:ext uri="{BB962C8B-B14F-4D97-AF65-F5344CB8AC3E}">
        <p14:creationId xmlns:p14="http://schemas.microsoft.com/office/powerpoint/2010/main" val="12727876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F2207-D6B5-A544-1945-863F61CFA018}"/>
              </a:ext>
            </a:extLst>
          </p:cNvPr>
          <p:cNvSpPr>
            <a:spLocks noGrp="1"/>
          </p:cNvSpPr>
          <p:nvPr>
            <p:ph type="title"/>
          </p:nvPr>
        </p:nvSpPr>
        <p:spPr/>
        <p:txBody>
          <a:bodyPr/>
          <a:lstStyle/>
          <a:p>
            <a:r>
              <a:rPr lang="en-US" dirty="0"/>
              <a:t>Partitioning: Advantages</a:t>
            </a:r>
          </a:p>
        </p:txBody>
      </p:sp>
      <p:sp>
        <p:nvSpPr>
          <p:cNvPr id="4" name="Slide Number Placeholder 3">
            <a:extLst>
              <a:ext uri="{FF2B5EF4-FFF2-40B4-BE49-F238E27FC236}">
                <a16:creationId xmlns:a16="http://schemas.microsoft.com/office/drawing/2014/main" id="{E82A237C-A81B-EE22-0939-4AA5D1E5A78F}"/>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
        <p:nvSpPr>
          <p:cNvPr id="8" name="Content Placeholder 7">
            <a:extLst>
              <a:ext uri="{FF2B5EF4-FFF2-40B4-BE49-F238E27FC236}">
                <a16:creationId xmlns:a16="http://schemas.microsoft.com/office/drawing/2014/main" id="{B0EC2A89-0E13-C346-D9B9-0168901E167F}"/>
              </a:ext>
            </a:extLst>
          </p:cNvPr>
          <p:cNvSpPr>
            <a:spLocks noGrp="1"/>
          </p:cNvSpPr>
          <p:nvPr>
            <p:ph idx="1"/>
          </p:nvPr>
        </p:nvSpPr>
        <p:spPr/>
        <p:txBody>
          <a:bodyPr/>
          <a:lstStyle/>
          <a:p>
            <a:r>
              <a:rPr lang="en-US" dirty="0"/>
              <a:t>Each server has 50% of the data</a:t>
            </a:r>
          </a:p>
          <a:p>
            <a:pPr lvl="1"/>
            <a:r>
              <a:rPr lang="en-US" dirty="0"/>
              <a:t>Requires less processing power per server</a:t>
            </a:r>
          </a:p>
          <a:p>
            <a:pPr lvl="1"/>
            <a:r>
              <a:rPr lang="en-US" dirty="0"/>
              <a:t>Allows concurrency in reads/writes</a:t>
            </a:r>
          </a:p>
          <a:p>
            <a:pPr lvl="1"/>
            <a:r>
              <a:rPr lang="en-US" dirty="0"/>
              <a:t>Even if one server goes down, still have access to 50% of the data</a:t>
            </a:r>
          </a:p>
        </p:txBody>
      </p:sp>
    </p:spTree>
    <p:extLst>
      <p:ext uri="{BB962C8B-B14F-4D97-AF65-F5344CB8AC3E}">
        <p14:creationId xmlns:p14="http://schemas.microsoft.com/office/powerpoint/2010/main" val="141364570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B6D3E-9233-85AD-27AE-EEAEBF25C27B}"/>
              </a:ext>
            </a:extLst>
          </p:cNvPr>
          <p:cNvSpPr>
            <a:spLocks noGrp="1"/>
          </p:cNvSpPr>
          <p:nvPr>
            <p:ph type="title"/>
          </p:nvPr>
        </p:nvSpPr>
        <p:spPr/>
        <p:txBody>
          <a:bodyPr/>
          <a:lstStyle/>
          <a:p>
            <a:r>
              <a:rPr lang="en-US" dirty="0"/>
              <a:t>Partitioning: Challenges</a:t>
            </a:r>
          </a:p>
        </p:txBody>
      </p:sp>
      <p:sp>
        <p:nvSpPr>
          <p:cNvPr id="3" name="Content Placeholder 2">
            <a:extLst>
              <a:ext uri="{FF2B5EF4-FFF2-40B4-BE49-F238E27FC236}">
                <a16:creationId xmlns:a16="http://schemas.microsoft.com/office/drawing/2014/main" id="{F7D6A86D-AB86-E242-6959-4E7DAD3DAFB0}"/>
              </a:ext>
            </a:extLst>
          </p:cNvPr>
          <p:cNvSpPr>
            <a:spLocks noGrp="1"/>
          </p:cNvSpPr>
          <p:nvPr>
            <p:ph idx="1"/>
          </p:nvPr>
        </p:nvSpPr>
        <p:spPr/>
        <p:txBody>
          <a:bodyPr/>
          <a:lstStyle/>
          <a:p>
            <a:r>
              <a:rPr lang="en-US" dirty="0"/>
              <a:t>What’s a good way to divide the data?</a:t>
            </a:r>
          </a:p>
          <a:p>
            <a:r>
              <a:rPr lang="en-US" dirty="0"/>
              <a:t>Depends on the nature of the application</a:t>
            </a:r>
          </a:p>
          <a:p>
            <a:r>
              <a:rPr lang="en-US" dirty="0"/>
              <a:t>We’ll see this in our case studies</a:t>
            </a:r>
          </a:p>
        </p:txBody>
      </p:sp>
      <p:sp>
        <p:nvSpPr>
          <p:cNvPr id="4" name="Slide Number Placeholder 3">
            <a:extLst>
              <a:ext uri="{FF2B5EF4-FFF2-40B4-BE49-F238E27FC236}">
                <a16:creationId xmlns:a16="http://schemas.microsoft.com/office/drawing/2014/main" id="{D4EED5F3-FFC4-EF69-F756-6AE1A19D40F6}"/>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019512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 name="Recurring Solution #1: Partitioning"/>
          <p:cNvSpPr txBox="1">
            <a:spLocks noGrp="1"/>
          </p:cNvSpPr>
          <p:nvPr>
            <p:ph type="title"/>
          </p:nvPr>
        </p:nvSpPr>
        <p:spPr>
          <a:prstGeom prst="rect">
            <a:avLst/>
          </a:prstGeom>
        </p:spPr>
        <p:txBody>
          <a:bodyPr/>
          <a:lstStyle>
            <a:lvl1pPr>
              <a:defRPr spc="-200"/>
            </a:lvl1pPr>
          </a:lstStyle>
          <a:p>
            <a:r>
              <a:rPr dirty="0"/>
              <a:t>Recurring </a:t>
            </a:r>
            <a:r>
              <a:rPr lang="en-US" dirty="0"/>
              <a:t>Problem</a:t>
            </a:r>
            <a:r>
              <a:rPr dirty="0"/>
              <a:t> #</a:t>
            </a:r>
            <a:r>
              <a:rPr lang="en-US" dirty="0"/>
              <a:t>2</a:t>
            </a:r>
            <a:r>
              <a:rPr dirty="0"/>
              <a:t>: </a:t>
            </a:r>
            <a:r>
              <a:rPr lang="en-US" dirty="0"/>
              <a:t>Too Many Requests</a:t>
            </a:r>
            <a:endParaRPr dirty="0"/>
          </a:p>
        </p:txBody>
      </p:sp>
      <p:sp>
        <p:nvSpPr>
          <p:cNvPr id="531" name="Slide bullet text"/>
          <p:cNvSpPr txBox="1">
            <a:spLocks noGrp="1"/>
          </p:cNvSpPr>
          <p:nvPr>
            <p:ph idx="1"/>
          </p:nvPr>
        </p:nvSpPr>
        <p:spPr>
          <a:xfrm>
            <a:off x="838200" y="1500160"/>
            <a:ext cx="9172074" cy="4351338"/>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rPr lang="en-US" dirty="0"/>
              <a:t>In a non-distributed system, all requests go to a single server.</a:t>
            </a:r>
            <a:endParaRPr dirty="0"/>
          </a:p>
        </p:txBody>
      </p:sp>
      <p:grpSp>
        <p:nvGrpSpPr>
          <p:cNvPr id="544" name="Group 1"/>
          <p:cNvGrpSpPr/>
          <p:nvPr/>
        </p:nvGrpSpPr>
        <p:grpSpPr>
          <a:xfrm>
            <a:off x="1563400" y="2986076"/>
            <a:ext cx="5655754" cy="2925878"/>
            <a:chOff x="0" y="-1"/>
            <a:chExt cx="11311507" cy="5851754"/>
          </a:xfrm>
        </p:grpSpPr>
        <p:pic>
          <p:nvPicPr>
            <p:cNvPr id="532" name="Image" descr="Image"/>
            <p:cNvPicPr>
              <a:picLocks noChangeAspect="1"/>
            </p:cNvPicPr>
            <p:nvPr/>
          </p:nvPicPr>
          <p:blipFill>
            <a:blip r:embed="rId3"/>
            <a:stretch>
              <a:fillRect/>
            </a:stretch>
          </p:blipFill>
          <p:spPr>
            <a:xfrm>
              <a:off x="6391658" y="-1"/>
              <a:ext cx="4919849" cy="4919850"/>
            </a:xfrm>
            <a:prstGeom prst="rect">
              <a:avLst/>
            </a:prstGeom>
            <a:ln w="12700" cap="flat">
              <a:noFill/>
              <a:miter lim="400000"/>
            </a:ln>
            <a:effectLst/>
          </p:spPr>
        </p:pic>
        <p:grpSp>
          <p:nvGrpSpPr>
            <p:cNvPr id="535" name="A"/>
            <p:cNvGrpSpPr/>
            <p:nvPr/>
          </p:nvGrpSpPr>
          <p:grpSpPr>
            <a:xfrm>
              <a:off x="6809032" y="2962802"/>
              <a:ext cx="1785942" cy="1785942"/>
              <a:chOff x="-1" y="-1"/>
              <a:chExt cx="1785940" cy="1785941"/>
            </a:xfrm>
          </p:grpSpPr>
          <p:sp>
            <p:nvSpPr>
              <p:cNvPr id="533" name="Square"/>
              <p:cNvSpPr/>
              <p:nvPr/>
            </p:nvSpPr>
            <p:spPr>
              <a:xfrm>
                <a:off x="-1" y="-1"/>
                <a:ext cx="1785940" cy="1785941"/>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534" name="A"/>
              <p:cNvSpPr txBox="1"/>
              <p:nvPr/>
            </p:nvSpPr>
            <p:spPr>
              <a:xfrm>
                <a:off x="-1" y="574617"/>
                <a:ext cx="1785940" cy="63671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538" name="B"/>
            <p:cNvGrpSpPr/>
            <p:nvPr/>
          </p:nvGrpSpPr>
          <p:grpSpPr>
            <a:xfrm>
              <a:off x="9108191" y="2962802"/>
              <a:ext cx="1785941" cy="1785942"/>
              <a:chOff x="-1" y="-1"/>
              <a:chExt cx="1785940" cy="1785941"/>
            </a:xfrm>
          </p:grpSpPr>
          <p:sp>
            <p:nvSpPr>
              <p:cNvPr id="536" name="Square"/>
              <p:cNvSpPr/>
              <p:nvPr/>
            </p:nvSpPr>
            <p:spPr>
              <a:xfrm>
                <a:off x="-1" y="-1"/>
                <a:ext cx="1785940" cy="1785941"/>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537" name="B"/>
              <p:cNvSpPr txBox="1"/>
              <p:nvPr/>
            </p:nvSpPr>
            <p:spPr>
              <a:xfrm>
                <a:off x="-1" y="574617"/>
                <a:ext cx="1785940" cy="63671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539" name="Image" descr="Image"/>
            <p:cNvPicPr>
              <a:picLocks noChangeAspect="1"/>
            </p:cNvPicPr>
            <p:nvPr/>
          </p:nvPicPr>
          <p:blipFill>
            <a:blip r:embed="rId4"/>
            <a:stretch>
              <a:fillRect/>
            </a:stretch>
          </p:blipFill>
          <p:spPr>
            <a:xfrm>
              <a:off x="0" y="848394"/>
              <a:ext cx="2591403" cy="2591404"/>
            </a:xfrm>
            <a:prstGeom prst="rect">
              <a:avLst/>
            </a:prstGeom>
            <a:ln w="12700" cap="flat">
              <a:noFill/>
              <a:miter lim="400000"/>
            </a:ln>
            <a:effectLst/>
          </p:spPr>
        </p:pic>
        <p:pic>
          <p:nvPicPr>
            <p:cNvPr id="540" name="Image" descr="Image"/>
            <p:cNvPicPr>
              <a:picLocks noChangeAspect="1"/>
            </p:cNvPicPr>
            <p:nvPr/>
          </p:nvPicPr>
          <p:blipFill>
            <a:blip r:embed="rId4"/>
            <a:stretch>
              <a:fillRect/>
            </a:stretch>
          </p:blipFill>
          <p:spPr>
            <a:xfrm>
              <a:off x="0" y="3260349"/>
              <a:ext cx="2591403" cy="2591404"/>
            </a:xfrm>
            <a:prstGeom prst="rect">
              <a:avLst/>
            </a:prstGeom>
            <a:ln w="12700" cap="flat">
              <a:noFill/>
              <a:miter lim="400000"/>
            </a:ln>
            <a:effectLst/>
          </p:spPr>
        </p:pic>
        <p:sp>
          <p:nvSpPr>
            <p:cNvPr id="541" name="Line"/>
            <p:cNvSpPr/>
            <p:nvPr/>
          </p:nvSpPr>
          <p:spPr>
            <a:xfrm>
              <a:off x="2409048" y="2144094"/>
              <a:ext cx="4111153" cy="593606"/>
            </a:xfrm>
            <a:prstGeom prst="line">
              <a:avLst/>
            </a:prstGeom>
            <a:noFill/>
            <a:ln w="2286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542" name="Line"/>
            <p:cNvSpPr/>
            <p:nvPr/>
          </p:nvSpPr>
          <p:spPr>
            <a:xfrm flipV="1">
              <a:off x="2422446" y="3472170"/>
              <a:ext cx="4097755" cy="852505"/>
            </a:xfrm>
            <a:prstGeom prst="line">
              <a:avLst/>
            </a:prstGeom>
            <a:noFill/>
            <a:ln w="2286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spTree>
    <p:extLst>
      <p:ext uri="{BB962C8B-B14F-4D97-AF65-F5344CB8AC3E}">
        <p14:creationId xmlns:p14="http://schemas.microsoft.com/office/powerpoint/2010/main" val="35570051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4" name="Recurring Solution #2: Replication"/>
          <p:cNvSpPr txBox="1">
            <a:spLocks noGrp="1"/>
          </p:cNvSpPr>
          <p:nvPr>
            <p:ph type="title"/>
          </p:nvPr>
        </p:nvSpPr>
        <p:spPr>
          <a:prstGeom prst="rect">
            <a:avLst/>
          </a:prstGeom>
        </p:spPr>
        <p:txBody>
          <a:bodyPr/>
          <a:lstStyle>
            <a:lvl1pPr>
              <a:defRPr spc="-200"/>
            </a:lvl1pPr>
          </a:lstStyle>
          <a:p>
            <a:r>
              <a:t>Recurring Solution #2: Replication</a:t>
            </a:r>
          </a:p>
        </p:txBody>
      </p:sp>
      <p:sp>
        <p:nvSpPr>
          <p:cNvPr id="2" name="Content Placeholder 1">
            <a:extLst>
              <a:ext uri="{FF2B5EF4-FFF2-40B4-BE49-F238E27FC236}">
                <a16:creationId xmlns:a16="http://schemas.microsoft.com/office/drawing/2014/main" id="{62F0FB9E-42C9-C05A-1DD5-5D161640F3F8}"/>
              </a:ext>
            </a:extLst>
          </p:cNvPr>
          <p:cNvSpPr>
            <a:spLocks noGrp="1"/>
          </p:cNvSpPr>
          <p:nvPr>
            <p:ph idx="1"/>
          </p:nvPr>
        </p:nvSpPr>
        <p:spPr/>
        <p:txBody>
          <a:bodyPr/>
          <a:lstStyle/>
          <a:p>
            <a:r>
              <a:rPr lang="en-US" dirty="0"/>
              <a:t>Entire data set is copied</a:t>
            </a:r>
          </a:p>
          <a:p>
            <a:r>
              <a:rPr lang="en-US" dirty="0"/>
              <a:t>Either server can handle any request</a:t>
            </a:r>
          </a:p>
        </p:txBody>
      </p:sp>
      <p:pic>
        <p:nvPicPr>
          <p:cNvPr id="727" name="Image" descr="Image"/>
          <p:cNvPicPr>
            <a:picLocks noChangeAspect="1"/>
          </p:cNvPicPr>
          <p:nvPr/>
        </p:nvPicPr>
        <p:blipFill>
          <a:blip r:embed="rId3"/>
          <a:stretch>
            <a:fillRect/>
          </a:stretch>
        </p:blipFill>
        <p:spPr>
          <a:xfrm>
            <a:off x="3546325" y="4156206"/>
            <a:ext cx="2459925" cy="2459925"/>
          </a:xfrm>
          <a:prstGeom prst="rect">
            <a:avLst/>
          </a:prstGeom>
          <a:ln w="12700">
            <a:miter lim="400000"/>
          </a:ln>
        </p:spPr>
      </p:pic>
      <p:grpSp>
        <p:nvGrpSpPr>
          <p:cNvPr id="3" name="Group 2">
            <a:extLst>
              <a:ext uri="{FF2B5EF4-FFF2-40B4-BE49-F238E27FC236}">
                <a16:creationId xmlns:a16="http://schemas.microsoft.com/office/drawing/2014/main" id="{2589E4D3-0C36-F26B-0583-5A5167DDC747}"/>
              </a:ext>
            </a:extLst>
          </p:cNvPr>
          <p:cNvGrpSpPr/>
          <p:nvPr/>
        </p:nvGrpSpPr>
        <p:grpSpPr>
          <a:xfrm>
            <a:off x="2039178" y="2519837"/>
            <a:ext cx="7030925" cy="4256361"/>
            <a:chOff x="1670209" y="2274215"/>
            <a:chExt cx="7030925" cy="4256361"/>
          </a:xfrm>
        </p:grpSpPr>
        <p:grpSp>
          <p:nvGrpSpPr>
            <p:cNvPr id="730" name="A"/>
            <p:cNvGrpSpPr/>
            <p:nvPr/>
          </p:nvGrpSpPr>
          <p:grpSpPr>
            <a:xfrm>
              <a:off x="3755011" y="5637605"/>
              <a:ext cx="892972" cy="892971"/>
              <a:chOff x="-1" y="-1"/>
              <a:chExt cx="1785941" cy="1785941"/>
            </a:xfrm>
          </p:grpSpPr>
          <p:sp>
            <p:nvSpPr>
              <p:cNvPr id="728" name="Square"/>
              <p:cNvSpPr/>
              <p:nvPr/>
            </p:nvSpPr>
            <p:spPr>
              <a:xfrm>
                <a:off x="-1" y="-1"/>
                <a:ext cx="1785941" cy="1785941"/>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729" name="A"/>
              <p:cNvSpPr txBox="1"/>
              <p:nvPr/>
            </p:nvSpPr>
            <p:spPr>
              <a:xfrm>
                <a:off x="-1" y="574615"/>
                <a:ext cx="1785941" cy="63671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733" name="B"/>
            <p:cNvGrpSpPr/>
            <p:nvPr/>
          </p:nvGrpSpPr>
          <p:grpSpPr>
            <a:xfrm>
              <a:off x="4904591" y="5637605"/>
              <a:ext cx="892971" cy="892971"/>
              <a:chOff x="-1" y="-1"/>
              <a:chExt cx="1785940" cy="1785941"/>
            </a:xfrm>
          </p:grpSpPr>
          <p:sp>
            <p:nvSpPr>
              <p:cNvPr id="731" name="Square"/>
              <p:cNvSpPr/>
              <p:nvPr/>
            </p:nvSpPr>
            <p:spPr>
              <a:xfrm>
                <a:off x="-1" y="-1"/>
                <a:ext cx="1785940" cy="1785941"/>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732" name="B"/>
              <p:cNvSpPr txBox="1"/>
              <p:nvPr/>
            </p:nvSpPr>
            <p:spPr>
              <a:xfrm>
                <a:off x="-1" y="574615"/>
                <a:ext cx="1785940" cy="63671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734" name="Image" descr="Image"/>
            <p:cNvPicPr>
              <a:picLocks noChangeAspect="1"/>
            </p:cNvPicPr>
            <p:nvPr/>
          </p:nvPicPr>
          <p:blipFill>
            <a:blip r:embed="rId4"/>
            <a:stretch>
              <a:fillRect/>
            </a:stretch>
          </p:blipFill>
          <p:spPr>
            <a:xfrm>
              <a:off x="1670209" y="2274215"/>
              <a:ext cx="1295702" cy="1295702"/>
            </a:xfrm>
            <a:prstGeom prst="rect">
              <a:avLst/>
            </a:prstGeom>
            <a:ln w="12700">
              <a:miter lim="400000"/>
            </a:ln>
          </p:spPr>
        </p:pic>
        <p:pic>
          <p:nvPicPr>
            <p:cNvPr id="735" name="Image" descr="Image"/>
            <p:cNvPicPr>
              <a:picLocks noChangeAspect="1"/>
            </p:cNvPicPr>
            <p:nvPr/>
          </p:nvPicPr>
          <p:blipFill>
            <a:blip r:embed="rId4"/>
            <a:stretch>
              <a:fillRect/>
            </a:stretch>
          </p:blipFill>
          <p:spPr>
            <a:xfrm>
              <a:off x="1670209" y="3480193"/>
              <a:ext cx="1295702" cy="1295702"/>
            </a:xfrm>
            <a:prstGeom prst="rect">
              <a:avLst/>
            </a:prstGeom>
            <a:ln w="12700">
              <a:miter lim="400000"/>
            </a:ln>
          </p:spPr>
        </p:pic>
        <p:sp>
          <p:nvSpPr>
            <p:cNvPr id="736" name="Line"/>
            <p:cNvSpPr/>
            <p:nvPr/>
          </p:nvSpPr>
          <p:spPr>
            <a:xfrm>
              <a:off x="2874732" y="2922065"/>
              <a:ext cx="3633885" cy="1164490"/>
            </a:xfrm>
            <a:prstGeom prst="line">
              <a:avLst/>
            </a:prstGeom>
            <a:ln w="228600">
              <a:solidFill>
                <a:srgbClr val="000000"/>
              </a:solidFill>
              <a:miter lim="400000"/>
              <a:tailEnd type="triangle"/>
            </a:ln>
          </p:spPr>
          <p:txBody>
            <a:bodyPr lIns="22859" tIns="22859" rIns="22859" bIns="22859"/>
            <a:lstStyle/>
            <a:p>
              <a:endParaRPr sz="600"/>
            </a:p>
          </p:txBody>
        </p:sp>
        <p:sp>
          <p:nvSpPr>
            <p:cNvPr id="737" name="Line"/>
            <p:cNvSpPr/>
            <p:nvPr/>
          </p:nvSpPr>
          <p:spPr>
            <a:xfrm>
              <a:off x="2881432" y="4012354"/>
              <a:ext cx="1497014" cy="635664"/>
            </a:xfrm>
            <a:prstGeom prst="line">
              <a:avLst/>
            </a:prstGeom>
            <a:ln w="228600">
              <a:solidFill>
                <a:srgbClr val="000000"/>
              </a:solidFill>
              <a:miter lim="400000"/>
              <a:tailEnd type="triangle"/>
            </a:ln>
          </p:spPr>
          <p:txBody>
            <a:bodyPr lIns="22859" tIns="22859" rIns="22859" bIns="22859"/>
            <a:lstStyle/>
            <a:p>
              <a:endParaRPr sz="600"/>
            </a:p>
          </p:txBody>
        </p:sp>
        <p:pic>
          <p:nvPicPr>
            <p:cNvPr id="739" name="Image" descr="Image"/>
            <p:cNvPicPr>
              <a:picLocks noChangeAspect="1"/>
            </p:cNvPicPr>
            <p:nvPr/>
          </p:nvPicPr>
          <p:blipFill>
            <a:blip r:embed="rId3"/>
            <a:stretch>
              <a:fillRect/>
            </a:stretch>
          </p:blipFill>
          <p:spPr>
            <a:xfrm>
              <a:off x="6241209" y="3088752"/>
              <a:ext cx="2459925" cy="2459925"/>
            </a:xfrm>
            <a:prstGeom prst="rect">
              <a:avLst/>
            </a:prstGeom>
            <a:ln w="12700">
              <a:miter lim="400000"/>
            </a:ln>
          </p:spPr>
        </p:pic>
        <p:grpSp>
          <p:nvGrpSpPr>
            <p:cNvPr id="742" name="A"/>
            <p:cNvGrpSpPr/>
            <p:nvPr/>
          </p:nvGrpSpPr>
          <p:grpSpPr>
            <a:xfrm>
              <a:off x="6449897" y="4570153"/>
              <a:ext cx="892971" cy="892971"/>
              <a:chOff x="-1" y="-1"/>
              <a:chExt cx="1785941" cy="1785940"/>
            </a:xfrm>
          </p:grpSpPr>
          <p:sp>
            <p:nvSpPr>
              <p:cNvPr id="740" name="Square"/>
              <p:cNvSpPr/>
              <p:nvPr/>
            </p:nvSpPr>
            <p:spPr>
              <a:xfrm>
                <a:off x="-1" y="-1"/>
                <a:ext cx="1785941" cy="1785940"/>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741" name="A"/>
              <p:cNvSpPr txBox="1"/>
              <p:nvPr/>
            </p:nvSpPr>
            <p:spPr>
              <a:xfrm>
                <a:off x="-1" y="574614"/>
                <a:ext cx="1785941" cy="636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745" name="B"/>
            <p:cNvGrpSpPr/>
            <p:nvPr/>
          </p:nvGrpSpPr>
          <p:grpSpPr>
            <a:xfrm>
              <a:off x="7599477" y="4570153"/>
              <a:ext cx="892971" cy="892971"/>
              <a:chOff x="-1" y="-1"/>
              <a:chExt cx="1785940" cy="1785940"/>
            </a:xfrm>
          </p:grpSpPr>
          <p:sp>
            <p:nvSpPr>
              <p:cNvPr id="743" name="Square"/>
              <p:cNvSpPr/>
              <p:nvPr/>
            </p:nvSpPr>
            <p:spPr>
              <a:xfrm>
                <a:off x="-1" y="-1"/>
                <a:ext cx="1785940" cy="1785940"/>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744" name="B"/>
              <p:cNvSpPr txBox="1"/>
              <p:nvPr/>
            </p:nvSpPr>
            <p:spPr>
              <a:xfrm>
                <a:off x="-1" y="574614"/>
                <a:ext cx="1785940" cy="636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grpSp>
    </p:spTree>
    <p:extLst>
      <p:ext uri="{BB962C8B-B14F-4D97-AF65-F5344CB8AC3E}">
        <p14:creationId xmlns:p14="http://schemas.microsoft.com/office/powerpoint/2010/main" val="3634454551"/>
      </p:ext>
    </p:extLst>
  </p:cSld>
  <p:clrMapOvr>
    <a:masterClrMapping/>
  </p:clrMapOvr>
  <mc:AlternateContent xmlns:mc="http://schemas.openxmlformats.org/markup-compatibility/2006" xmlns:p14="http://schemas.microsoft.com/office/powerpoint/2010/main">
    <mc:Choice Requires="p14">
      <p:transition spd="slow" p14:dur="1200">
        <p:fade/>
      </p:transition>
    </mc:Choice>
    <mc:Fallback xmlns:a14="http://schemas.microsoft.com/office/drawing/2010/main" xmlns:m="http://schemas.openxmlformats.org/officeDocument/2006/math"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9" name="Recurring Solution #2: Replication"/>
          <p:cNvSpPr txBox="1">
            <a:spLocks noGrp="1"/>
          </p:cNvSpPr>
          <p:nvPr>
            <p:ph type="title"/>
          </p:nvPr>
        </p:nvSpPr>
        <p:spPr>
          <a:prstGeom prst="rect">
            <a:avLst/>
          </a:prstGeom>
        </p:spPr>
        <p:txBody>
          <a:bodyPr/>
          <a:lstStyle>
            <a:lvl1pPr>
              <a:defRPr spc="-200"/>
            </a:lvl1pPr>
          </a:lstStyle>
          <a:p>
            <a:r>
              <a:rPr lang="en-US" dirty="0"/>
              <a:t>Replication: Advantages</a:t>
            </a:r>
            <a:endParaRPr dirty="0"/>
          </a:p>
        </p:txBody>
      </p:sp>
      <p:sp>
        <p:nvSpPr>
          <p:cNvPr id="751" name="Improves performanc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Improves performance:</a:t>
            </a:r>
          </a:p>
          <a:p>
            <a:pPr marL="601133" lvl="1" indent="-296333"/>
            <a:r>
              <a:t>Client load can be evenly shared between servers</a:t>
            </a:r>
          </a:p>
          <a:p>
            <a:pPr marL="601133" lvl="1" indent="-296333"/>
            <a:r>
              <a:t>Reduces latency: can place copies of data nearer to clients</a:t>
            </a:r>
          </a:p>
          <a:p>
            <a:pPr marL="296333" indent="-296333"/>
            <a:r>
              <a:t>Improves availability:</a:t>
            </a:r>
          </a:p>
          <a:p>
            <a:pPr marL="601133" lvl="1" indent="-296333"/>
            <a:r>
              <a:t>One replica fails, still can serve all requests from other replicas</a:t>
            </a:r>
          </a:p>
        </p:txBody>
      </p:sp>
    </p:spTree>
    <p:extLst>
      <p:ext uri="{BB962C8B-B14F-4D97-AF65-F5344CB8AC3E}">
        <p14:creationId xmlns:p14="http://schemas.microsoft.com/office/powerpoint/2010/main" val="10532422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6" name="Replication Problem: Consistency"/>
          <p:cNvSpPr txBox="1">
            <a:spLocks noGrp="1"/>
          </p:cNvSpPr>
          <p:nvPr>
            <p:ph type="title"/>
          </p:nvPr>
        </p:nvSpPr>
        <p:spPr>
          <a:prstGeom prst="rect">
            <a:avLst/>
          </a:prstGeom>
        </p:spPr>
        <p:txBody>
          <a:bodyPr/>
          <a:lstStyle>
            <a:lvl1pPr>
              <a:defRPr spc="-200"/>
            </a:lvl1pPr>
          </a:lstStyle>
          <a:p>
            <a:r>
              <a:t>Replication Problem: Consistency</a:t>
            </a:r>
          </a:p>
        </p:txBody>
      </p:sp>
      <p:sp>
        <p:nvSpPr>
          <p:cNvPr id="787" name="We probably want our system to work like this"/>
          <p:cNvSpPr txBox="1">
            <a:spLocks noGrp="1"/>
          </p:cNvSpPr>
          <p:nvPr>
            <p:ph idx="1"/>
          </p:nvPr>
        </p:nvSpPr>
        <p:spPr>
          <a:prstGeom prst="rect">
            <a:avLst/>
          </a:prstGeom>
        </p:spPr>
        <p:txBody>
          <a:bodyPr/>
          <a:lstStyle/>
          <a:p>
            <a:r>
              <a:t>We probably want our system to work like this</a:t>
            </a:r>
          </a:p>
        </p:txBody>
      </p:sp>
      <p:grpSp>
        <p:nvGrpSpPr>
          <p:cNvPr id="2" name="Group 1">
            <a:extLst>
              <a:ext uri="{FF2B5EF4-FFF2-40B4-BE49-F238E27FC236}">
                <a16:creationId xmlns:a16="http://schemas.microsoft.com/office/drawing/2014/main" id="{65DF5E93-11CF-4561-81AE-2E1E5FA996AA}"/>
              </a:ext>
            </a:extLst>
          </p:cNvPr>
          <p:cNvGrpSpPr/>
          <p:nvPr/>
        </p:nvGrpSpPr>
        <p:grpSpPr>
          <a:xfrm>
            <a:off x="4781873" y="2616864"/>
            <a:ext cx="6380762" cy="3909843"/>
            <a:chOff x="2901886" y="1766633"/>
            <a:chExt cx="6380762" cy="3909843"/>
          </a:xfrm>
        </p:grpSpPr>
        <p:pic>
          <p:nvPicPr>
            <p:cNvPr id="788" name="Image" descr="Image"/>
            <p:cNvPicPr>
              <a:picLocks noChangeAspect="1"/>
            </p:cNvPicPr>
            <p:nvPr/>
          </p:nvPicPr>
          <p:blipFill>
            <a:blip r:embed="rId3"/>
            <a:stretch>
              <a:fillRect/>
            </a:stretch>
          </p:blipFill>
          <p:spPr>
            <a:xfrm>
              <a:off x="3270723" y="3605002"/>
              <a:ext cx="1770371" cy="1770371"/>
            </a:xfrm>
            <a:prstGeom prst="rect">
              <a:avLst/>
            </a:prstGeom>
            <a:ln w="12700">
              <a:miter lim="400000"/>
            </a:ln>
          </p:spPr>
        </p:pic>
        <p:grpSp>
          <p:nvGrpSpPr>
            <p:cNvPr id="791" name="A"/>
            <p:cNvGrpSpPr/>
            <p:nvPr/>
          </p:nvGrpSpPr>
          <p:grpSpPr>
            <a:xfrm>
              <a:off x="3447087" y="4749531"/>
              <a:ext cx="427493" cy="427493"/>
              <a:chOff x="0" y="0"/>
              <a:chExt cx="854983" cy="854983"/>
            </a:xfrm>
          </p:grpSpPr>
          <p:sp>
            <p:nvSpPr>
              <p:cNvPr id="789" name="Square"/>
              <p:cNvSpPr/>
              <p:nvPr/>
            </p:nvSpPr>
            <p:spPr>
              <a:xfrm>
                <a:off x="0" y="0"/>
                <a:ext cx="854983" cy="854983"/>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790" name="A"/>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794" name="B"/>
            <p:cNvGrpSpPr/>
            <p:nvPr/>
          </p:nvGrpSpPr>
          <p:grpSpPr>
            <a:xfrm>
              <a:off x="4371075" y="4749531"/>
              <a:ext cx="427493" cy="427493"/>
              <a:chOff x="0" y="0"/>
              <a:chExt cx="854983" cy="854983"/>
            </a:xfrm>
          </p:grpSpPr>
          <p:sp>
            <p:nvSpPr>
              <p:cNvPr id="792" name="Square"/>
              <p:cNvSpPr/>
              <p:nvPr/>
            </p:nvSpPr>
            <p:spPr>
              <a:xfrm>
                <a:off x="0" y="0"/>
                <a:ext cx="854983" cy="854983"/>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793" name="B"/>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795" name="Image" descr="Image"/>
            <p:cNvPicPr>
              <a:picLocks noChangeAspect="1"/>
            </p:cNvPicPr>
            <p:nvPr/>
          </p:nvPicPr>
          <p:blipFill>
            <a:blip r:embed="rId4"/>
            <a:stretch>
              <a:fillRect/>
            </a:stretch>
          </p:blipFill>
          <p:spPr>
            <a:xfrm>
              <a:off x="3508058" y="1766633"/>
              <a:ext cx="1295702" cy="1295702"/>
            </a:xfrm>
            <a:prstGeom prst="rect">
              <a:avLst/>
            </a:prstGeom>
            <a:ln w="12700">
              <a:miter lim="400000"/>
            </a:ln>
          </p:spPr>
        </p:pic>
        <p:pic>
          <p:nvPicPr>
            <p:cNvPr id="796" name="Image" descr="Image"/>
            <p:cNvPicPr>
              <a:picLocks noChangeAspect="1"/>
            </p:cNvPicPr>
            <p:nvPr/>
          </p:nvPicPr>
          <p:blipFill>
            <a:blip r:embed="rId3"/>
            <a:stretch>
              <a:fillRect/>
            </a:stretch>
          </p:blipFill>
          <p:spPr>
            <a:xfrm>
              <a:off x="7018341" y="3605002"/>
              <a:ext cx="1770371" cy="1770371"/>
            </a:xfrm>
            <a:prstGeom prst="rect">
              <a:avLst/>
            </a:prstGeom>
            <a:ln w="12700">
              <a:miter lim="400000"/>
            </a:ln>
          </p:spPr>
        </p:pic>
        <p:grpSp>
          <p:nvGrpSpPr>
            <p:cNvPr id="799" name="A"/>
            <p:cNvGrpSpPr/>
            <p:nvPr/>
          </p:nvGrpSpPr>
          <p:grpSpPr>
            <a:xfrm>
              <a:off x="7194705" y="4749531"/>
              <a:ext cx="427493" cy="427493"/>
              <a:chOff x="0" y="0"/>
              <a:chExt cx="854983" cy="854983"/>
            </a:xfrm>
          </p:grpSpPr>
          <p:sp>
            <p:nvSpPr>
              <p:cNvPr id="797" name="Square"/>
              <p:cNvSpPr/>
              <p:nvPr/>
            </p:nvSpPr>
            <p:spPr>
              <a:xfrm>
                <a:off x="0" y="0"/>
                <a:ext cx="854983" cy="854983"/>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798" name="A"/>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802" name="B"/>
            <p:cNvGrpSpPr/>
            <p:nvPr/>
          </p:nvGrpSpPr>
          <p:grpSpPr>
            <a:xfrm>
              <a:off x="8118693" y="4749531"/>
              <a:ext cx="427493" cy="427493"/>
              <a:chOff x="0" y="0"/>
              <a:chExt cx="854983" cy="854983"/>
            </a:xfrm>
          </p:grpSpPr>
          <p:sp>
            <p:nvSpPr>
              <p:cNvPr id="800" name="Square"/>
              <p:cNvSpPr/>
              <p:nvPr/>
            </p:nvSpPr>
            <p:spPr>
              <a:xfrm>
                <a:off x="0" y="0"/>
                <a:ext cx="854983" cy="854983"/>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801" name="B"/>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803" name="Image" descr="Image"/>
            <p:cNvPicPr>
              <a:picLocks noChangeAspect="1"/>
            </p:cNvPicPr>
            <p:nvPr/>
          </p:nvPicPr>
          <p:blipFill>
            <a:blip r:embed="rId4"/>
            <a:stretch>
              <a:fillRect/>
            </a:stretch>
          </p:blipFill>
          <p:spPr>
            <a:xfrm>
              <a:off x="7255676" y="1766633"/>
              <a:ext cx="1295702" cy="1295702"/>
            </a:xfrm>
            <a:prstGeom prst="rect">
              <a:avLst/>
            </a:prstGeom>
            <a:ln w="12700">
              <a:miter lim="400000"/>
            </a:ln>
          </p:spPr>
        </p:pic>
        <p:grpSp>
          <p:nvGrpSpPr>
            <p:cNvPr id="806" name="Group"/>
            <p:cNvGrpSpPr/>
            <p:nvPr/>
          </p:nvGrpSpPr>
          <p:grpSpPr>
            <a:xfrm>
              <a:off x="2901886" y="2894774"/>
              <a:ext cx="1067599" cy="954881"/>
              <a:chOff x="155093" y="0"/>
              <a:chExt cx="2135196" cy="1909759"/>
            </a:xfrm>
          </p:grpSpPr>
          <p:sp>
            <p:nvSpPr>
              <p:cNvPr id="804" name="Line"/>
              <p:cNvSpPr/>
              <p:nvPr/>
            </p:nvSpPr>
            <p:spPr>
              <a:xfrm flipH="1">
                <a:off x="1918686" y="0"/>
                <a:ext cx="2" cy="1909699"/>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805" name="Set A=5"/>
              <p:cNvSpPr txBox="1"/>
              <p:nvPr/>
            </p:nvSpPr>
            <p:spPr>
              <a:xfrm>
                <a:off x="155093" y="996052"/>
                <a:ext cx="2135196"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Set A=5</a:t>
                </a:r>
              </a:p>
            </p:txBody>
          </p:sp>
        </p:grpSp>
        <p:sp>
          <p:nvSpPr>
            <p:cNvPr id="807" name="6"/>
            <p:cNvSpPr txBox="1"/>
            <p:nvPr/>
          </p:nvSpPr>
          <p:spPr>
            <a:xfrm>
              <a:off x="3543815"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6</a:t>
              </a:r>
            </a:p>
          </p:txBody>
        </p:sp>
        <p:sp>
          <p:nvSpPr>
            <p:cNvPr id="808" name="7"/>
            <p:cNvSpPr txBox="1"/>
            <p:nvPr/>
          </p:nvSpPr>
          <p:spPr>
            <a:xfrm>
              <a:off x="4467803"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7</a:t>
              </a:r>
            </a:p>
          </p:txBody>
        </p:sp>
        <p:sp>
          <p:nvSpPr>
            <p:cNvPr id="809" name="7"/>
            <p:cNvSpPr txBox="1"/>
            <p:nvPr/>
          </p:nvSpPr>
          <p:spPr>
            <a:xfrm>
              <a:off x="8215421"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7</a:t>
              </a:r>
            </a:p>
          </p:txBody>
        </p:sp>
        <p:sp>
          <p:nvSpPr>
            <p:cNvPr id="810" name="6"/>
            <p:cNvSpPr txBox="1"/>
            <p:nvPr/>
          </p:nvSpPr>
          <p:spPr>
            <a:xfrm>
              <a:off x="7291433"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6</a:t>
              </a:r>
            </a:p>
          </p:txBody>
        </p:sp>
        <p:sp>
          <p:nvSpPr>
            <p:cNvPr id="811" name="5"/>
            <p:cNvSpPr txBox="1"/>
            <p:nvPr/>
          </p:nvSpPr>
          <p:spPr>
            <a:xfrm>
              <a:off x="3543815" y="5219622"/>
              <a:ext cx="234037" cy="456854"/>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A92633"/>
                  </a:solidFill>
                  <a:latin typeface="Helvetica Light"/>
                  <a:ea typeface="Helvetica Light"/>
                  <a:cs typeface="Helvetica Light"/>
                  <a:sym typeface="Helvetica Light"/>
                </a:defRPr>
              </a:lvl1pPr>
            </a:lstStyle>
            <a:p>
              <a:r>
                <a:rPr sz="2500"/>
                <a:t>5</a:t>
              </a:r>
            </a:p>
          </p:txBody>
        </p:sp>
        <p:grpSp>
          <p:nvGrpSpPr>
            <p:cNvPr id="814" name="Group"/>
            <p:cNvGrpSpPr/>
            <p:nvPr/>
          </p:nvGrpSpPr>
          <p:grpSpPr>
            <a:xfrm>
              <a:off x="4482076" y="2894774"/>
              <a:ext cx="1192877" cy="1023352"/>
              <a:chOff x="0" y="0"/>
              <a:chExt cx="2385751" cy="2046703"/>
            </a:xfrm>
          </p:grpSpPr>
          <p:sp>
            <p:nvSpPr>
              <p:cNvPr id="812" name="“OK”!"/>
              <p:cNvSpPr txBox="1"/>
              <p:nvPr/>
            </p:nvSpPr>
            <p:spPr>
              <a:xfrm>
                <a:off x="737869" y="1132995"/>
                <a:ext cx="1647882" cy="913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“OK”!</a:t>
                </a:r>
              </a:p>
            </p:txBody>
          </p:sp>
          <p:sp>
            <p:nvSpPr>
              <p:cNvPr id="813" name="Line"/>
              <p:cNvSpPr/>
              <p:nvPr/>
            </p:nvSpPr>
            <p:spPr>
              <a:xfrm flipV="1">
                <a:off x="0" y="0"/>
                <a:ext cx="3" cy="1909701"/>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nvGrpSpPr>
            <p:cNvPr id="817" name="Group"/>
            <p:cNvGrpSpPr/>
            <p:nvPr/>
          </p:nvGrpSpPr>
          <p:grpSpPr>
            <a:xfrm>
              <a:off x="6494906" y="2894774"/>
              <a:ext cx="987449" cy="954881"/>
              <a:chOff x="149203" y="0"/>
              <a:chExt cx="1974895" cy="1909759"/>
            </a:xfrm>
          </p:grpSpPr>
          <p:sp>
            <p:nvSpPr>
              <p:cNvPr id="815" name="Line"/>
              <p:cNvSpPr/>
              <p:nvPr/>
            </p:nvSpPr>
            <p:spPr>
              <a:xfrm flipH="1">
                <a:off x="1832644" y="0"/>
                <a:ext cx="2" cy="1909699"/>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816" name="Read A"/>
              <p:cNvSpPr txBox="1"/>
              <p:nvPr/>
            </p:nvSpPr>
            <p:spPr>
              <a:xfrm>
                <a:off x="149203" y="996052"/>
                <a:ext cx="1974895"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Read A</a:t>
                </a:r>
              </a:p>
            </p:txBody>
          </p:sp>
        </p:grpSp>
        <p:grpSp>
          <p:nvGrpSpPr>
            <p:cNvPr id="820" name="Group"/>
            <p:cNvGrpSpPr/>
            <p:nvPr/>
          </p:nvGrpSpPr>
          <p:grpSpPr>
            <a:xfrm>
              <a:off x="8197974" y="2894774"/>
              <a:ext cx="1084674" cy="1023352"/>
              <a:chOff x="0" y="0"/>
              <a:chExt cx="2169346" cy="2046703"/>
            </a:xfrm>
          </p:grpSpPr>
          <p:sp>
            <p:nvSpPr>
              <p:cNvPr id="818" name="“5”!"/>
              <p:cNvSpPr txBox="1"/>
              <p:nvPr/>
            </p:nvSpPr>
            <p:spPr>
              <a:xfrm>
                <a:off x="954273" y="1132995"/>
                <a:ext cx="1215073" cy="913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“5”!</a:t>
                </a:r>
              </a:p>
            </p:txBody>
          </p:sp>
          <p:sp>
            <p:nvSpPr>
              <p:cNvPr id="819" name="Line"/>
              <p:cNvSpPr/>
              <p:nvPr/>
            </p:nvSpPr>
            <p:spPr>
              <a:xfrm flipV="1">
                <a:off x="0" y="0"/>
                <a:ext cx="3" cy="1909701"/>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sp>
          <p:nvSpPr>
            <p:cNvPr id="821" name="5"/>
            <p:cNvSpPr txBox="1"/>
            <p:nvPr/>
          </p:nvSpPr>
          <p:spPr>
            <a:xfrm>
              <a:off x="7291433" y="5219622"/>
              <a:ext cx="234037" cy="456854"/>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A92633"/>
                  </a:solidFill>
                  <a:latin typeface="Helvetica Light"/>
                  <a:ea typeface="Helvetica Light"/>
                  <a:cs typeface="Helvetica Light"/>
                  <a:sym typeface="Helvetica Light"/>
                </a:defRPr>
              </a:lvl1pPr>
            </a:lstStyle>
            <a:p>
              <a:r>
                <a:rPr sz="2500"/>
                <a:t>5</a:t>
              </a:r>
            </a:p>
          </p:txBody>
        </p:sp>
      </p:grpSp>
    </p:spTree>
    <p:extLst>
      <p:ext uri="{BB962C8B-B14F-4D97-AF65-F5344CB8AC3E}">
        <p14:creationId xmlns:p14="http://schemas.microsoft.com/office/powerpoint/2010/main" val="2991118128"/>
      </p:ext>
    </p:extLst>
  </p:cSld>
  <p:clrMapOvr>
    <a:masterClrMapping/>
  </p:clrMapOvr>
  <mc:AlternateContent xmlns:mc="http://schemas.openxmlformats.org/markup-compatibility/2006" xmlns:p14="http://schemas.microsoft.com/office/powerpoint/2010/main">
    <mc:Choice Requires="p14">
      <p:transition spd="slow" p14:dur="1200">
        <p:fade/>
      </p:transition>
    </mc:Choice>
    <mc:Fallback xmlns:a14="http://schemas.microsoft.com/office/drawing/2010/main" xmlns:m="http://schemas.openxmlformats.org/officeDocument/2006/math"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5" name="Sequential Consistency"/>
          <p:cNvSpPr txBox="1">
            <a:spLocks noGrp="1"/>
          </p:cNvSpPr>
          <p:nvPr>
            <p:ph type="title"/>
          </p:nvPr>
        </p:nvSpPr>
        <p:spPr>
          <a:prstGeom prst="rect">
            <a:avLst/>
          </a:prstGeom>
        </p:spPr>
        <p:txBody>
          <a:bodyPr/>
          <a:lstStyle>
            <a:lvl1pPr>
              <a:defRPr spc="-200"/>
            </a:lvl1pPr>
          </a:lstStyle>
          <a:p>
            <a:r>
              <a:rPr dirty="0"/>
              <a:t>Sequential Consistency</a:t>
            </a:r>
            <a:r>
              <a:rPr lang="en-US" dirty="0"/>
              <a:t> is the Ideal</a:t>
            </a:r>
            <a:endParaRPr dirty="0"/>
          </a:p>
        </p:txBody>
      </p:sp>
      <p:sp>
        <p:nvSpPr>
          <p:cNvPr id="826" name="AKA: Behaves like a single machine would"/>
          <p:cNvSpPr txBox="1">
            <a:spLocks noGrp="1"/>
          </p:cNvSpPr>
          <p:nvPr>
            <p:ph idx="1"/>
          </p:nvPr>
        </p:nvSpPr>
        <p:spPr>
          <a:prstGeom prst="rect">
            <a:avLst/>
          </a:prstGeom>
        </p:spPr>
        <p:txBody>
          <a:bodyPr/>
          <a:lstStyle/>
          <a:p>
            <a:r>
              <a:rPr dirty="0"/>
              <a:t>AKA: Behaves like a single machine would</a:t>
            </a:r>
            <a:endParaRPr lang="en-US" dirty="0"/>
          </a:p>
          <a:p>
            <a:r>
              <a:rPr lang="en-US" dirty="0"/>
              <a:t>But unattainable!</a:t>
            </a:r>
          </a:p>
          <a:p>
            <a:endParaRPr dirty="0"/>
          </a:p>
        </p:txBody>
      </p:sp>
      <p:grpSp>
        <p:nvGrpSpPr>
          <p:cNvPr id="2" name="Group 1">
            <a:extLst>
              <a:ext uri="{FF2B5EF4-FFF2-40B4-BE49-F238E27FC236}">
                <a16:creationId xmlns:a16="http://schemas.microsoft.com/office/drawing/2014/main" id="{47B2BD13-C3CC-5968-A91F-C6A1E4714775}"/>
              </a:ext>
            </a:extLst>
          </p:cNvPr>
          <p:cNvGrpSpPr/>
          <p:nvPr/>
        </p:nvGrpSpPr>
        <p:grpSpPr>
          <a:xfrm>
            <a:off x="4501993" y="2600822"/>
            <a:ext cx="6380762" cy="3909843"/>
            <a:chOff x="2901886" y="1766633"/>
            <a:chExt cx="6380762" cy="3909843"/>
          </a:xfrm>
        </p:grpSpPr>
        <p:pic>
          <p:nvPicPr>
            <p:cNvPr id="828" name="Image" descr="Image"/>
            <p:cNvPicPr>
              <a:picLocks noChangeAspect="1"/>
            </p:cNvPicPr>
            <p:nvPr/>
          </p:nvPicPr>
          <p:blipFill>
            <a:blip r:embed="rId3"/>
            <a:stretch>
              <a:fillRect/>
            </a:stretch>
          </p:blipFill>
          <p:spPr>
            <a:xfrm>
              <a:off x="3270723" y="3605002"/>
              <a:ext cx="1770371" cy="1770371"/>
            </a:xfrm>
            <a:prstGeom prst="rect">
              <a:avLst/>
            </a:prstGeom>
            <a:ln w="12700">
              <a:miter lim="400000"/>
            </a:ln>
          </p:spPr>
        </p:pic>
        <p:grpSp>
          <p:nvGrpSpPr>
            <p:cNvPr id="831" name="A"/>
            <p:cNvGrpSpPr/>
            <p:nvPr/>
          </p:nvGrpSpPr>
          <p:grpSpPr>
            <a:xfrm>
              <a:off x="3447087" y="4749531"/>
              <a:ext cx="427493" cy="427493"/>
              <a:chOff x="0" y="0"/>
              <a:chExt cx="854983" cy="854983"/>
            </a:xfrm>
          </p:grpSpPr>
          <p:sp>
            <p:nvSpPr>
              <p:cNvPr id="829" name="Square"/>
              <p:cNvSpPr/>
              <p:nvPr/>
            </p:nvSpPr>
            <p:spPr>
              <a:xfrm>
                <a:off x="0" y="0"/>
                <a:ext cx="854983" cy="854983"/>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830" name="A"/>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834" name="B"/>
            <p:cNvGrpSpPr/>
            <p:nvPr/>
          </p:nvGrpSpPr>
          <p:grpSpPr>
            <a:xfrm>
              <a:off x="4371075" y="4749531"/>
              <a:ext cx="427493" cy="427493"/>
              <a:chOff x="0" y="0"/>
              <a:chExt cx="854983" cy="854983"/>
            </a:xfrm>
          </p:grpSpPr>
          <p:sp>
            <p:nvSpPr>
              <p:cNvPr id="832" name="Square"/>
              <p:cNvSpPr/>
              <p:nvPr/>
            </p:nvSpPr>
            <p:spPr>
              <a:xfrm>
                <a:off x="0" y="0"/>
                <a:ext cx="854983" cy="854983"/>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833" name="B"/>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835" name="Image" descr="Image"/>
            <p:cNvPicPr>
              <a:picLocks noChangeAspect="1"/>
            </p:cNvPicPr>
            <p:nvPr/>
          </p:nvPicPr>
          <p:blipFill>
            <a:blip r:embed="rId4"/>
            <a:stretch>
              <a:fillRect/>
            </a:stretch>
          </p:blipFill>
          <p:spPr>
            <a:xfrm>
              <a:off x="3508058" y="1766633"/>
              <a:ext cx="1295702" cy="1295702"/>
            </a:xfrm>
            <a:prstGeom prst="rect">
              <a:avLst/>
            </a:prstGeom>
            <a:ln w="12700">
              <a:miter lim="400000"/>
            </a:ln>
          </p:spPr>
        </p:pic>
        <p:pic>
          <p:nvPicPr>
            <p:cNvPr id="836" name="Image" descr="Image"/>
            <p:cNvPicPr>
              <a:picLocks noChangeAspect="1"/>
            </p:cNvPicPr>
            <p:nvPr/>
          </p:nvPicPr>
          <p:blipFill>
            <a:blip r:embed="rId3"/>
            <a:stretch>
              <a:fillRect/>
            </a:stretch>
          </p:blipFill>
          <p:spPr>
            <a:xfrm>
              <a:off x="7018341" y="3605002"/>
              <a:ext cx="1770371" cy="1770371"/>
            </a:xfrm>
            <a:prstGeom prst="rect">
              <a:avLst/>
            </a:prstGeom>
            <a:ln w="12700">
              <a:miter lim="400000"/>
            </a:ln>
          </p:spPr>
        </p:pic>
        <p:grpSp>
          <p:nvGrpSpPr>
            <p:cNvPr id="839" name="A"/>
            <p:cNvGrpSpPr/>
            <p:nvPr/>
          </p:nvGrpSpPr>
          <p:grpSpPr>
            <a:xfrm>
              <a:off x="7194705" y="4749531"/>
              <a:ext cx="427493" cy="427493"/>
              <a:chOff x="0" y="0"/>
              <a:chExt cx="854983" cy="854983"/>
            </a:xfrm>
          </p:grpSpPr>
          <p:sp>
            <p:nvSpPr>
              <p:cNvPr id="837" name="Square"/>
              <p:cNvSpPr/>
              <p:nvPr/>
            </p:nvSpPr>
            <p:spPr>
              <a:xfrm>
                <a:off x="0" y="0"/>
                <a:ext cx="854983" cy="854983"/>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838" name="A"/>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842" name="B"/>
            <p:cNvGrpSpPr/>
            <p:nvPr/>
          </p:nvGrpSpPr>
          <p:grpSpPr>
            <a:xfrm>
              <a:off x="8118693" y="4749531"/>
              <a:ext cx="427493" cy="427493"/>
              <a:chOff x="0" y="0"/>
              <a:chExt cx="854983" cy="854983"/>
            </a:xfrm>
          </p:grpSpPr>
          <p:sp>
            <p:nvSpPr>
              <p:cNvPr id="840" name="Square"/>
              <p:cNvSpPr/>
              <p:nvPr/>
            </p:nvSpPr>
            <p:spPr>
              <a:xfrm>
                <a:off x="0" y="0"/>
                <a:ext cx="854983" cy="854983"/>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841" name="B"/>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843" name="Image" descr="Image"/>
            <p:cNvPicPr>
              <a:picLocks noChangeAspect="1"/>
            </p:cNvPicPr>
            <p:nvPr/>
          </p:nvPicPr>
          <p:blipFill>
            <a:blip r:embed="rId4"/>
            <a:stretch>
              <a:fillRect/>
            </a:stretch>
          </p:blipFill>
          <p:spPr>
            <a:xfrm>
              <a:off x="7255676" y="1766633"/>
              <a:ext cx="1295702" cy="1295702"/>
            </a:xfrm>
            <a:prstGeom prst="rect">
              <a:avLst/>
            </a:prstGeom>
            <a:ln w="12700">
              <a:miter lim="400000"/>
            </a:ln>
          </p:spPr>
        </p:pic>
        <p:grpSp>
          <p:nvGrpSpPr>
            <p:cNvPr id="846" name="Group"/>
            <p:cNvGrpSpPr/>
            <p:nvPr/>
          </p:nvGrpSpPr>
          <p:grpSpPr>
            <a:xfrm>
              <a:off x="2901886" y="2894774"/>
              <a:ext cx="1067599" cy="954881"/>
              <a:chOff x="155093" y="0"/>
              <a:chExt cx="2135196" cy="1909759"/>
            </a:xfrm>
          </p:grpSpPr>
          <p:sp>
            <p:nvSpPr>
              <p:cNvPr id="844" name="Line"/>
              <p:cNvSpPr/>
              <p:nvPr/>
            </p:nvSpPr>
            <p:spPr>
              <a:xfrm flipH="1">
                <a:off x="1918686" y="0"/>
                <a:ext cx="2" cy="1909699"/>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845" name="Set A=5"/>
              <p:cNvSpPr txBox="1"/>
              <p:nvPr/>
            </p:nvSpPr>
            <p:spPr>
              <a:xfrm>
                <a:off x="155093" y="996052"/>
                <a:ext cx="2135196"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Set A=5</a:t>
                </a:r>
              </a:p>
            </p:txBody>
          </p:sp>
        </p:grpSp>
        <p:sp>
          <p:nvSpPr>
            <p:cNvPr id="847" name="6"/>
            <p:cNvSpPr txBox="1"/>
            <p:nvPr/>
          </p:nvSpPr>
          <p:spPr>
            <a:xfrm>
              <a:off x="3543815"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6</a:t>
              </a:r>
            </a:p>
          </p:txBody>
        </p:sp>
        <p:sp>
          <p:nvSpPr>
            <p:cNvPr id="848" name="7"/>
            <p:cNvSpPr txBox="1"/>
            <p:nvPr/>
          </p:nvSpPr>
          <p:spPr>
            <a:xfrm>
              <a:off x="4467803"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7</a:t>
              </a:r>
            </a:p>
          </p:txBody>
        </p:sp>
        <p:sp>
          <p:nvSpPr>
            <p:cNvPr id="849" name="7"/>
            <p:cNvSpPr txBox="1"/>
            <p:nvPr/>
          </p:nvSpPr>
          <p:spPr>
            <a:xfrm>
              <a:off x="8215421"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7</a:t>
              </a:r>
            </a:p>
          </p:txBody>
        </p:sp>
        <p:sp>
          <p:nvSpPr>
            <p:cNvPr id="850" name="6"/>
            <p:cNvSpPr txBox="1"/>
            <p:nvPr/>
          </p:nvSpPr>
          <p:spPr>
            <a:xfrm>
              <a:off x="7291433"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6</a:t>
              </a:r>
            </a:p>
          </p:txBody>
        </p:sp>
        <p:sp>
          <p:nvSpPr>
            <p:cNvPr id="851" name="5"/>
            <p:cNvSpPr txBox="1"/>
            <p:nvPr/>
          </p:nvSpPr>
          <p:spPr>
            <a:xfrm>
              <a:off x="3543815" y="5219622"/>
              <a:ext cx="234037" cy="456854"/>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A92633"/>
                  </a:solidFill>
                  <a:latin typeface="Helvetica Light"/>
                  <a:ea typeface="Helvetica Light"/>
                  <a:cs typeface="Helvetica Light"/>
                  <a:sym typeface="Helvetica Light"/>
                </a:defRPr>
              </a:lvl1pPr>
            </a:lstStyle>
            <a:p>
              <a:r>
                <a:rPr sz="2500"/>
                <a:t>5</a:t>
              </a:r>
            </a:p>
          </p:txBody>
        </p:sp>
        <p:grpSp>
          <p:nvGrpSpPr>
            <p:cNvPr id="854" name="Group"/>
            <p:cNvGrpSpPr/>
            <p:nvPr/>
          </p:nvGrpSpPr>
          <p:grpSpPr>
            <a:xfrm>
              <a:off x="4482076" y="2894774"/>
              <a:ext cx="1192877" cy="1023352"/>
              <a:chOff x="0" y="0"/>
              <a:chExt cx="2385751" cy="2046703"/>
            </a:xfrm>
          </p:grpSpPr>
          <p:sp>
            <p:nvSpPr>
              <p:cNvPr id="852" name="“OK”!"/>
              <p:cNvSpPr txBox="1"/>
              <p:nvPr/>
            </p:nvSpPr>
            <p:spPr>
              <a:xfrm>
                <a:off x="737869" y="1132995"/>
                <a:ext cx="1647882" cy="913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“OK”!</a:t>
                </a:r>
              </a:p>
            </p:txBody>
          </p:sp>
          <p:sp>
            <p:nvSpPr>
              <p:cNvPr id="853" name="Line"/>
              <p:cNvSpPr/>
              <p:nvPr/>
            </p:nvSpPr>
            <p:spPr>
              <a:xfrm flipV="1">
                <a:off x="0" y="0"/>
                <a:ext cx="3" cy="1909701"/>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nvGrpSpPr>
            <p:cNvPr id="857" name="Group"/>
            <p:cNvGrpSpPr/>
            <p:nvPr/>
          </p:nvGrpSpPr>
          <p:grpSpPr>
            <a:xfrm>
              <a:off x="6494906" y="2894774"/>
              <a:ext cx="987449" cy="954881"/>
              <a:chOff x="149203" y="0"/>
              <a:chExt cx="1974895" cy="1909759"/>
            </a:xfrm>
          </p:grpSpPr>
          <p:sp>
            <p:nvSpPr>
              <p:cNvPr id="855" name="Line"/>
              <p:cNvSpPr/>
              <p:nvPr/>
            </p:nvSpPr>
            <p:spPr>
              <a:xfrm flipH="1">
                <a:off x="1832644" y="0"/>
                <a:ext cx="2" cy="1909699"/>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856" name="Read A"/>
              <p:cNvSpPr txBox="1"/>
              <p:nvPr/>
            </p:nvSpPr>
            <p:spPr>
              <a:xfrm>
                <a:off x="149203" y="996052"/>
                <a:ext cx="1974895"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Read A</a:t>
                </a:r>
              </a:p>
            </p:txBody>
          </p:sp>
        </p:grpSp>
        <p:grpSp>
          <p:nvGrpSpPr>
            <p:cNvPr id="860" name="Group"/>
            <p:cNvGrpSpPr/>
            <p:nvPr/>
          </p:nvGrpSpPr>
          <p:grpSpPr>
            <a:xfrm>
              <a:off x="8197974" y="2894774"/>
              <a:ext cx="1084674" cy="1023352"/>
              <a:chOff x="0" y="0"/>
              <a:chExt cx="2169346" cy="2046703"/>
            </a:xfrm>
          </p:grpSpPr>
          <p:sp>
            <p:nvSpPr>
              <p:cNvPr id="858" name="“5”!"/>
              <p:cNvSpPr txBox="1"/>
              <p:nvPr/>
            </p:nvSpPr>
            <p:spPr>
              <a:xfrm>
                <a:off x="954273" y="1132995"/>
                <a:ext cx="1215073" cy="913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“5”!</a:t>
                </a:r>
              </a:p>
            </p:txBody>
          </p:sp>
          <p:sp>
            <p:nvSpPr>
              <p:cNvPr id="859" name="Line"/>
              <p:cNvSpPr/>
              <p:nvPr/>
            </p:nvSpPr>
            <p:spPr>
              <a:xfrm flipV="1">
                <a:off x="0" y="0"/>
                <a:ext cx="3" cy="1909701"/>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nvGrpSpPr>
            <p:cNvPr id="863" name="Group"/>
            <p:cNvGrpSpPr/>
            <p:nvPr/>
          </p:nvGrpSpPr>
          <p:grpSpPr>
            <a:xfrm>
              <a:off x="4859943" y="3816722"/>
              <a:ext cx="2295446" cy="456854"/>
              <a:chOff x="0" y="-4415"/>
              <a:chExt cx="4590890" cy="913705"/>
            </a:xfrm>
          </p:grpSpPr>
          <p:sp>
            <p:nvSpPr>
              <p:cNvPr id="861" name="Line"/>
              <p:cNvSpPr/>
              <p:nvPr/>
            </p:nvSpPr>
            <p:spPr>
              <a:xfrm>
                <a:off x="0" y="880123"/>
                <a:ext cx="4590890" cy="1"/>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862" name="Set A=5"/>
              <p:cNvSpPr txBox="1"/>
              <p:nvPr/>
            </p:nvSpPr>
            <p:spPr>
              <a:xfrm>
                <a:off x="998448" y="-4415"/>
                <a:ext cx="2135197" cy="91370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Set A=5</a:t>
                </a:r>
              </a:p>
            </p:txBody>
          </p:sp>
        </p:grpSp>
        <p:grpSp>
          <p:nvGrpSpPr>
            <p:cNvPr id="866" name="Group"/>
            <p:cNvGrpSpPr/>
            <p:nvPr/>
          </p:nvGrpSpPr>
          <p:grpSpPr>
            <a:xfrm>
              <a:off x="4981369" y="4950835"/>
              <a:ext cx="2052594" cy="456854"/>
              <a:chOff x="0" y="-4416"/>
              <a:chExt cx="4105186" cy="913706"/>
            </a:xfrm>
          </p:grpSpPr>
          <p:sp>
            <p:nvSpPr>
              <p:cNvPr id="864" name="Line"/>
              <p:cNvSpPr/>
              <p:nvPr/>
            </p:nvSpPr>
            <p:spPr>
              <a:xfrm flipH="1" flipV="1">
                <a:off x="0" y="154884"/>
                <a:ext cx="4105186" cy="2"/>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865" name="“OK!”"/>
              <p:cNvSpPr txBox="1"/>
              <p:nvPr/>
            </p:nvSpPr>
            <p:spPr>
              <a:xfrm>
                <a:off x="1863649" y="-4416"/>
                <a:ext cx="1647883" cy="91370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“OK!”</a:t>
                </a:r>
              </a:p>
            </p:txBody>
          </p:sp>
        </p:grpSp>
        <p:sp>
          <p:nvSpPr>
            <p:cNvPr id="867" name="5"/>
            <p:cNvSpPr txBox="1"/>
            <p:nvPr/>
          </p:nvSpPr>
          <p:spPr>
            <a:xfrm>
              <a:off x="7291433" y="5219622"/>
              <a:ext cx="234037" cy="456854"/>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A92633"/>
                  </a:solidFill>
                  <a:latin typeface="Helvetica Light"/>
                  <a:ea typeface="Helvetica Light"/>
                  <a:cs typeface="Helvetica Light"/>
                  <a:sym typeface="Helvetica Light"/>
                </a:defRPr>
              </a:lvl1pPr>
            </a:lstStyle>
            <a:p>
              <a:r>
                <a:rPr sz="2500"/>
                <a:t>5</a:t>
              </a:r>
            </a:p>
          </p:txBody>
        </p:sp>
      </p:grpSp>
    </p:spTree>
    <p:extLst>
      <p:ext uri="{BB962C8B-B14F-4D97-AF65-F5344CB8AC3E}">
        <p14:creationId xmlns:p14="http://schemas.microsoft.com/office/powerpoint/2010/main" val="25479907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7" name="Consistent + Available"/>
          <p:cNvSpPr txBox="1">
            <a:spLocks noGrp="1"/>
          </p:cNvSpPr>
          <p:nvPr>
            <p:ph type="title"/>
          </p:nvPr>
        </p:nvSpPr>
        <p:spPr>
          <a:prstGeom prst="rect">
            <a:avLst/>
          </a:prstGeom>
        </p:spPr>
        <p:txBody>
          <a:bodyPr/>
          <a:lstStyle>
            <a:lvl1pPr>
              <a:defRPr spc="-200"/>
            </a:lvl1pPr>
          </a:lstStyle>
          <a:p>
            <a:r>
              <a:rPr dirty="0"/>
              <a:t>Consistent + Available</a:t>
            </a:r>
          </a:p>
        </p:txBody>
      </p:sp>
      <p:sp>
        <p:nvSpPr>
          <p:cNvPr id="908" name="On timeout, assume node is crashed"/>
          <p:cNvSpPr txBox="1">
            <a:spLocks noGrp="1"/>
          </p:cNvSpPr>
          <p:nvPr>
            <p:ph idx="1"/>
          </p:nvPr>
        </p:nvSpPr>
        <p:spPr>
          <a:prstGeom prst="rect">
            <a:avLst/>
          </a:prstGeom>
        </p:spPr>
        <p:txBody>
          <a:bodyPr/>
          <a:lstStyle/>
          <a:p>
            <a:r>
              <a:t>On timeout, assume node is crashed</a:t>
            </a:r>
          </a:p>
        </p:txBody>
      </p:sp>
      <p:pic>
        <p:nvPicPr>
          <p:cNvPr id="910" name="Image" descr="Image"/>
          <p:cNvPicPr>
            <a:picLocks noChangeAspect="1"/>
          </p:cNvPicPr>
          <p:nvPr/>
        </p:nvPicPr>
        <p:blipFill>
          <a:blip r:embed="rId3"/>
          <a:stretch>
            <a:fillRect/>
          </a:stretch>
        </p:blipFill>
        <p:spPr>
          <a:xfrm>
            <a:off x="3270723" y="3605002"/>
            <a:ext cx="1770371" cy="1770371"/>
          </a:xfrm>
          <a:prstGeom prst="rect">
            <a:avLst/>
          </a:prstGeom>
          <a:ln w="12700">
            <a:miter lim="400000"/>
          </a:ln>
        </p:spPr>
      </p:pic>
      <p:grpSp>
        <p:nvGrpSpPr>
          <p:cNvPr id="913" name="A"/>
          <p:cNvGrpSpPr/>
          <p:nvPr/>
        </p:nvGrpSpPr>
        <p:grpSpPr>
          <a:xfrm>
            <a:off x="3447087" y="4749531"/>
            <a:ext cx="427493" cy="427493"/>
            <a:chOff x="0" y="0"/>
            <a:chExt cx="854983" cy="854983"/>
          </a:xfrm>
        </p:grpSpPr>
        <p:sp>
          <p:nvSpPr>
            <p:cNvPr id="911" name="Square"/>
            <p:cNvSpPr/>
            <p:nvPr/>
          </p:nvSpPr>
          <p:spPr>
            <a:xfrm>
              <a:off x="0" y="0"/>
              <a:ext cx="854983" cy="854983"/>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912" name="A"/>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916" name="B"/>
          <p:cNvGrpSpPr/>
          <p:nvPr/>
        </p:nvGrpSpPr>
        <p:grpSpPr>
          <a:xfrm>
            <a:off x="4371075" y="4749531"/>
            <a:ext cx="427493" cy="427493"/>
            <a:chOff x="0" y="0"/>
            <a:chExt cx="854983" cy="854983"/>
          </a:xfrm>
        </p:grpSpPr>
        <p:sp>
          <p:nvSpPr>
            <p:cNvPr id="914" name="Square"/>
            <p:cNvSpPr/>
            <p:nvPr/>
          </p:nvSpPr>
          <p:spPr>
            <a:xfrm>
              <a:off x="0" y="0"/>
              <a:ext cx="854983" cy="854983"/>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915" name="B"/>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917" name="Image" descr="Image"/>
          <p:cNvPicPr>
            <a:picLocks noChangeAspect="1"/>
          </p:cNvPicPr>
          <p:nvPr/>
        </p:nvPicPr>
        <p:blipFill>
          <a:blip r:embed="rId4"/>
          <a:stretch>
            <a:fillRect/>
          </a:stretch>
        </p:blipFill>
        <p:spPr>
          <a:xfrm>
            <a:off x="3508058" y="1766633"/>
            <a:ext cx="1295702" cy="1295702"/>
          </a:xfrm>
          <a:prstGeom prst="rect">
            <a:avLst/>
          </a:prstGeom>
          <a:ln w="12700">
            <a:miter lim="400000"/>
          </a:ln>
        </p:spPr>
      </p:pic>
      <p:pic>
        <p:nvPicPr>
          <p:cNvPr id="918" name="Image" descr="Image"/>
          <p:cNvPicPr>
            <a:picLocks noChangeAspect="1"/>
          </p:cNvPicPr>
          <p:nvPr/>
        </p:nvPicPr>
        <p:blipFill>
          <a:blip r:embed="rId3"/>
          <a:stretch>
            <a:fillRect/>
          </a:stretch>
        </p:blipFill>
        <p:spPr>
          <a:xfrm>
            <a:off x="7018341" y="3605002"/>
            <a:ext cx="1770371" cy="1770371"/>
          </a:xfrm>
          <a:prstGeom prst="rect">
            <a:avLst/>
          </a:prstGeom>
          <a:ln w="12700">
            <a:miter lim="400000"/>
          </a:ln>
        </p:spPr>
      </p:pic>
      <p:grpSp>
        <p:nvGrpSpPr>
          <p:cNvPr id="921" name="A"/>
          <p:cNvGrpSpPr/>
          <p:nvPr/>
        </p:nvGrpSpPr>
        <p:grpSpPr>
          <a:xfrm>
            <a:off x="7194705" y="4749531"/>
            <a:ext cx="427493" cy="427493"/>
            <a:chOff x="0" y="0"/>
            <a:chExt cx="854983" cy="854983"/>
          </a:xfrm>
        </p:grpSpPr>
        <p:sp>
          <p:nvSpPr>
            <p:cNvPr id="919" name="Square"/>
            <p:cNvSpPr/>
            <p:nvPr/>
          </p:nvSpPr>
          <p:spPr>
            <a:xfrm>
              <a:off x="0" y="0"/>
              <a:ext cx="854983" cy="854983"/>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920" name="A"/>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924" name="B"/>
          <p:cNvGrpSpPr/>
          <p:nvPr/>
        </p:nvGrpSpPr>
        <p:grpSpPr>
          <a:xfrm>
            <a:off x="8118693" y="4749531"/>
            <a:ext cx="427493" cy="427493"/>
            <a:chOff x="0" y="0"/>
            <a:chExt cx="854983" cy="854983"/>
          </a:xfrm>
        </p:grpSpPr>
        <p:sp>
          <p:nvSpPr>
            <p:cNvPr id="922" name="Square"/>
            <p:cNvSpPr/>
            <p:nvPr/>
          </p:nvSpPr>
          <p:spPr>
            <a:xfrm>
              <a:off x="0" y="0"/>
              <a:ext cx="854983" cy="854983"/>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923" name="B"/>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925" name="Image" descr="Image"/>
          <p:cNvPicPr>
            <a:picLocks noChangeAspect="1"/>
          </p:cNvPicPr>
          <p:nvPr/>
        </p:nvPicPr>
        <p:blipFill>
          <a:blip r:embed="rId4"/>
          <a:stretch>
            <a:fillRect/>
          </a:stretch>
        </p:blipFill>
        <p:spPr>
          <a:xfrm>
            <a:off x="7255676" y="1766633"/>
            <a:ext cx="1295702" cy="1295702"/>
          </a:xfrm>
          <a:prstGeom prst="rect">
            <a:avLst/>
          </a:prstGeom>
          <a:ln w="12700">
            <a:miter lim="400000"/>
          </a:ln>
        </p:spPr>
      </p:pic>
      <p:grpSp>
        <p:nvGrpSpPr>
          <p:cNvPr id="928" name="Group"/>
          <p:cNvGrpSpPr/>
          <p:nvPr/>
        </p:nvGrpSpPr>
        <p:grpSpPr>
          <a:xfrm>
            <a:off x="2901886" y="2894774"/>
            <a:ext cx="1067599" cy="954881"/>
            <a:chOff x="155093" y="0"/>
            <a:chExt cx="2135196" cy="1909759"/>
          </a:xfrm>
        </p:grpSpPr>
        <p:sp>
          <p:nvSpPr>
            <p:cNvPr id="926" name="Line"/>
            <p:cNvSpPr/>
            <p:nvPr/>
          </p:nvSpPr>
          <p:spPr>
            <a:xfrm flipH="1">
              <a:off x="1918686" y="0"/>
              <a:ext cx="2" cy="1909699"/>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927" name="Set A=5"/>
            <p:cNvSpPr txBox="1"/>
            <p:nvPr/>
          </p:nvSpPr>
          <p:spPr>
            <a:xfrm>
              <a:off x="155093" y="996052"/>
              <a:ext cx="2135196"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Set A=5</a:t>
              </a:r>
            </a:p>
          </p:txBody>
        </p:sp>
      </p:grpSp>
      <p:sp>
        <p:nvSpPr>
          <p:cNvPr id="929" name="6"/>
          <p:cNvSpPr txBox="1"/>
          <p:nvPr/>
        </p:nvSpPr>
        <p:spPr>
          <a:xfrm>
            <a:off x="3543815"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6</a:t>
            </a:r>
          </a:p>
        </p:txBody>
      </p:sp>
      <p:sp>
        <p:nvSpPr>
          <p:cNvPr id="930" name="7"/>
          <p:cNvSpPr txBox="1"/>
          <p:nvPr/>
        </p:nvSpPr>
        <p:spPr>
          <a:xfrm>
            <a:off x="4467803"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7</a:t>
            </a:r>
          </a:p>
        </p:txBody>
      </p:sp>
      <p:sp>
        <p:nvSpPr>
          <p:cNvPr id="931" name="7"/>
          <p:cNvSpPr txBox="1"/>
          <p:nvPr/>
        </p:nvSpPr>
        <p:spPr>
          <a:xfrm>
            <a:off x="8215421"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7</a:t>
            </a:r>
          </a:p>
        </p:txBody>
      </p:sp>
      <p:sp>
        <p:nvSpPr>
          <p:cNvPr id="932" name="6"/>
          <p:cNvSpPr txBox="1"/>
          <p:nvPr/>
        </p:nvSpPr>
        <p:spPr>
          <a:xfrm>
            <a:off x="7291433"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6</a:t>
            </a:r>
          </a:p>
        </p:txBody>
      </p:sp>
      <p:sp>
        <p:nvSpPr>
          <p:cNvPr id="933" name="5"/>
          <p:cNvSpPr txBox="1"/>
          <p:nvPr/>
        </p:nvSpPr>
        <p:spPr>
          <a:xfrm>
            <a:off x="3543815" y="5219622"/>
            <a:ext cx="234037" cy="456854"/>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A92633"/>
                </a:solidFill>
                <a:latin typeface="Helvetica Light"/>
                <a:ea typeface="Helvetica Light"/>
                <a:cs typeface="Helvetica Light"/>
                <a:sym typeface="Helvetica Light"/>
              </a:defRPr>
            </a:lvl1pPr>
          </a:lstStyle>
          <a:p>
            <a:r>
              <a:rPr sz="2500"/>
              <a:t>5</a:t>
            </a:r>
          </a:p>
        </p:txBody>
      </p:sp>
      <p:grpSp>
        <p:nvGrpSpPr>
          <p:cNvPr id="936" name="Group"/>
          <p:cNvGrpSpPr/>
          <p:nvPr/>
        </p:nvGrpSpPr>
        <p:grpSpPr>
          <a:xfrm>
            <a:off x="4482076" y="2894774"/>
            <a:ext cx="1192877" cy="1023352"/>
            <a:chOff x="0" y="0"/>
            <a:chExt cx="2385751" cy="2046703"/>
          </a:xfrm>
        </p:grpSpPr>
        <p:sp>
          <p:nvSpPr>
            <p:cNvPr id="934" name="“OK”!"/>
            <p:cNvSpPr txBox="1"/>
            <p:nvPr/>
          </p:nvSpPr>
          <p:spPr>
            <a:xfrm>
              <a:off x="737869" y="1132995"/>
              <a:ext cx="1647882" cy="913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“OK”!</a:t>
              </a:r>
            </a:p>
          </p:txBody>
        </p:sp>
        <p:sp>
          <p:nvSpPr>
            <p:cNvPr id="935" name="Line"/>
            <p:cNvSpPr/>
            <p:nvPr/>
          </p:nvSpPr>
          <p:spPr>
            <a:xfrm flipV="1">
              <a:off x="0" y="0"/>
              <a:ext cx="3" cy="1909701"/>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nvGrpSpPr>
          <p:cNvPr id="939" name="Group"/>
          <p:cNvGrpSpPr/>
          <p:nvPr/>
        </p:nvGrpSpPr>
        <p:grpSpPr>
          <a:xfrm>
            <a:off x="4859872" y="2974171"/>
            <a:ext cx="2978987" cy="1226752"/>
            <a:chOff x="0" y="-1"/>
            <a:chExt cx="5957970" cy="2453502"/>
          </a:xfrm>
        </p:grpSpPr>
        <p:sp>
          <p:nvSpPr>
            <p:cNvPr id="937" name="“5”!"/>
            <p:cNvSpPr txBox="1"/>
            <p:nvPr/>
          </p:nvSpPr>
          <p:spPr>
            <a:xfrm>
              <a:off x="4742897" y="951640"/>
              <a:ext cx="1215073"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“5”!</a:t>
              </a:r>
            </a:p>
          </p:txBody>
        </p:sp>
        <p:sp>
          <p:nvSpPr>
            <p:cNvPr id="938" name="Line"/>
            <p:cNvSpPr/>
            <p:nvPr/>
          </p:nvSpPr>
          <p:spPr>
            <a:xfrm flipV="1">
              <a:off x="0" y="-1"/>
              <a:ext cx="5320450" cy="2453502"/>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nvGrpSpPr>
          <p:cNvPr id="942" name="Group"/>
          <p:cNvGrpSpPr/>
          <p:nvPr/>
        </p:nvGrpSpPr>
        <p:grpSpPr>
          <a:xfrm>
            <a:off x="4859943" y="3816722"/>
            <a:ext cx="2295446" cy="456854"/>
            <a:chOff x="0" y="-4415"/>
            <a:chExt cx="4590890" cy="913705"/>
          </a:xfrm>
        </p:grpSpPr>
        <p:sp>
          <p:nvSpPr>
            <p:cNvPr id="940" name="Line"/>
            <p:cNvSpPr/>
            <p:nvPr/>
          </p:nvSpPr>
          <p:spPr>
            <a:xfrm>
              <a:off x="0" y="880123"/>
              <a:ext cx="4590890" cy="1"/>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941" name="Set A=5"/>
            <p:cNvSpPr txBox="1"/>
            <p:nvPr/>
          </p:nvSpPr>
          <p:spPr>
            <a:xfrm>
              <a:off x="1584987" y="-4415"/>
              <a:ext cx="2135197" cy="91370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Set A=5</a:t>
              </a:r>
            </a:p>
          </p:txBody>
        </p:sp>
      </p:grpSp>
      <p:pic>
        <p:nvPicPr>
          <p:cNvPr id="943" name="Image" descr="Image"/>
          <p:cNvPicPr>
            <a:picLocks noChangeAspect="1"/>
          </p:cNvPicPr>
          <p:nvPr/>
        </p:nvPicPr>
        <p:blipFill>
          <a:blip r:embed="rId5"/>
          <a:srcRect l="3831" t="1803" r="1953" b="2053"/>
          <a:stretch>
            <a:fillRect/>
          </a:stretch>
        </p:blipFill>
        <p:spPr>
          <a:xfrm>
            <a:off x="7477498" y="3976038"/>
            <a:ext cx="851816" cy="1117998"/>
          </a:xfrm>
          <a:custGeom>
            <a:avLst/>
            <a:gdLst/>
            <a:ahLst/>
            <a:cxnLst>
              <a:cxn ang="0">
                <a:pos x="wd2" y="hd2"/>
              </a:cxn>
              <a:cxn ang="5400000">
                <a:pos x="wd2" y="hd2"/>
              </a:cxn>
              <a:cxn ang="10800000">
                <a:pos x="wd2" y="hd2"/>
              </a:cxn>
              <a:cxn ang="16200000">
                <a:pos x="wd2" y="hd2"/>
              </a:cxn>
            </a:cxnLst>
            <a:rect l="0" t="0" r="r" b="b"/>
            <a:pathLst>
              <a:path w="21583" h="21600" extrusionOk="0">
                <a:moveTo>
                  <a:pt x="6392" y="0"/>
                </a:moveTo>
                <a:cubicBezTo>
                  <a:pt x="5847" y="2"/>
                  <a:pt x="4901" y="1"/>
                  <a:pt x="4516" y="4"/>
                </a:cubicBezTo>
                <a:cubicBezTo>
                  <a:pt x="2756" y="15"/>
                  <a:pt x="1955" y="54"/>
                  <a:pt x="1545" y="146"/>
                </a:cubicBezTo>
                <a:cubicBezTo>
                  <a:pt x="1314" y="219"/>
                  <a:pt x="1084" y="331"/>
                  <a:pt x="876" y="472"/>
                </a:cubicBezTo>
                <a:cubicBezTo>
                  <a:pt x="866" y="479"/>
                  <a:pt x="861" y="483"/>
                  <a:pt x="851" y="491"/>
                </a:cubicBezTo>
                <a:cubicBezTo>
                  <a:pt x="630" y="648"/>
                  <a:pt x="371" y="903"/>
                  <a:pt x="252" y="1074"/>
                </a:cubicBezTo>
                <a:cubicBezTo>
                  <a:pt x="248" y="1080"/>
                  <a:pt x="236" y="1090"/>
                  <a:pt x="232" y="1097"/>
                </a:cubicBezTo>
                <a:cubicBezTo>
                  <a:pt x="231" y="1099"/>
                  <a:pt x="229" y="1102"/>
                  <a:pt x="227" y="1104"/>
                </a:cubicBezTo>
                <a:lnTo>
                  <a:pt x="31" y="1407"/>
                </a:lnTo>
                <a:lnTo>
                  <a:pt x="6" y="10421"/>
                </a:lnTo>
                <a:cubicBezTo>
                  <a:pt x="6" y="10421"/>
                  <a:pt x="6" y="10424"/>
                  <a:pt x="6" y="10424"/>
                </a:cubicBezTo>
                <a:cubicBezTo>
                  <a:pt x="-6" y="15064"/>
                  <a:pt x="1" y="17692"/>
                  <a:pt x="31" y="18778"/>
                </a:cubicBezTo>
                <a:cubicBezTo>
                  <a:pt x="34" y="18834"/>
                  <a:pt x="38" y="18926"/>
                  <a:pt x="41" y="18970"/>
                </a:cubicBezTo>
                <a:cubicBezTo>
                  <a:pt x="48" y="19153"/>
                  <a:pt x="57" y="19247"/>
                  <a:pt x="66" y="19288"/>
                </a:cubicBezTo>
                <a:cubicBezTo>
                  <a:pt x="76" y="19337"/>
                  <a:pt x="90" y="19377"/>
                  <a:pt x="102" y="19392"/>
                </a:cubicBezTo>
                <a:cubicBezTo>
                  <a:pt x="156" y="19380"/>
                  <a:pt x="233" y="19392"/>
                  <a:pt x="293" y="19430"/>
                </a:cubicBezTo>
                <a:cubicBezTo>
                  <a:pt x="394" y="19494"/>
                  <a:pt x="418" y="19718"/>
                  <a:pt x="418" y="20553"/>
                </a:cubicBezTo>
                <a:lnTo>
                  <a:pt x="418" y="21600"/>
                </a:lnTo>
                <a:lnTo>
                  <a:pt x="21164" y="21600"/>
                </a:lnTo>
                <a:lnTo>
                  <a:pt x="21164" y="21493"/>
                </a:lnTo>
                <a:lnTo>
                  <a:pt x="21164" y="20557"/>
                </a:lnTo>
                <a:cubicBezTo>
                  <a:pt x="21164" y="19620"/>
                  <a:pt x="21207" y="19378"/>
                  <a:pt x="21405" y="19392"/>
                </a:cubicBezTo>
                <a:lnTo>
                  <a:pt x="21506" y="19361"/>
                </a:lnTo>
                <a:cubicBezTo>
                  <a:pt x="21584" y="19122"/>
                  <a:pt x="21594" y="17405"/>
                  <a:pt x="21576" y="10424"/>
                </a:cubicBezTo>
                <a:lnTo>
                  <a:pt x="21576" y="10401"/>
                </a:lnTo>
                <a:lnTo>
                  <a:pt x="21556" y="1472"/>
                </a:lnTo>
                <a:lnTo>
                  <a:pt x="21355" y="1135"/>
                </a:lnTo>
                <a:cubicBezTo>
                  <a:pt x="21125" y="748"/>
                  <a:pt x="20687" y="405"/>
                  <a:pt x="20153" y="188"/>
                </a:cubicBezTo>
                <a:cubicBezTo>
                  <a:pt x="20095" y="166"/>
                  <a:pt x="20036" y="140"/>
                  <a:pt x="19977" y="123"/>
                </a:cubicBezTo>
                <a:cubicBezTo>
                  <a:pt x="19793" y="70"/>
                  <a:pt x="19514" y="38"/>
                  <a:pt x="18821" y="19"/>
                </a:cubicBezTo>
                <a:lnTo>
                  <a:pt x="10972" y="4"/>
                </a:lnTo>
                <a:cubicBezTo>
                  <a:pt x="8966" y="0"/>
                  <a:pt x="7640" y="0"/>
                  <a:pt x="6392" y="0"/>
                </a:cubicBezTo>
                <a:close/>
              </a:path>
            </a:pathLst>
          </a:custGeom>
          <a:ln w="12700">
            <a:miter lim="400000"/>
          </a:ln>
        </p:spPr>
      </p:pic>
      <p:grpSp>
        <p:nvGrpSpPr>
          <p:cNvPr id="946" name="Group"/>
          <p:cNvGrpSpPr/>
          <p:nvPr/>
        </p:nvGrpSpPr>
        <p:grpSpPr>
          <a:xfrm>
            <a:off x="4934273" y="2629973"/>
            <a:ext cx="2326598" cy="1298028"/>
            <a:chOff x="0" y="-4418"/>
            <a:chExt cx="4653194" cy="2596055"/>
          </a:xfrm>
        </p:grpSpPr>
        <p:sp>
          <p:nvSpPr>
            <p:cNvPr id="944" name="Line"/>
            <p:cNvSpPr/>
            <p:nvPr/>
          </p:nvSpPr>
          <p:spPr>
            <a:xfrm flipH="1">
              <a:off x="0" y="525185"/>
              <a:ext cx="4653194" cy="2066452"/>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945" name="Read A"/>
            <p:cNvSpPr txBox="1"/>
            <p:nvPr/>
          </p:nvSpPr>
          <p:spPr>
            <a:xfrm>
              <a:off x="1804385" y="-4418"/>
              <a:ext cx="2438289" cy="913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Read A</a:t>
              </a:r>
            </a:p>
          </p:txBody>
        </p:sp>
      </p:grpSp>
      <p:pic>
        <p:nvPicPr>
          <p:cNvPr id="947" name="Image" descr="Image"/>
          <p:cNvPicPr>
            <a:picLocks noChangeAspect="1"/>
          </p:cNvPicPr>
          <p:nvPr/>
        </p:nvPicPr>
        <p:blipFill>
          <a:blip r:embed="rId6"/>
          <a:stretch>
            <a:fillRect/>
          </a:stretch>
        </p:blipFill>
        <p:spPr>
          <a:xfrm>
            <a:off x="5773901" y="4307399"/>
            <a:ext cx="644198" cy="644198"/>
          </a:xfrm>
          <a:prstGeom prst="rect">
            <a:avLst/>
          </a:prstGeom>
          <a:ln w="12700">
            <a:miter lim="400000"/>
          </a:ln>
        </p:spPr>
      </p:pic>
      <p:sp>
        <p:nvSpPr>
          <p:cNvPr id="948" name="Assume replica failed"/>
          <p:cNvSpPr txBox="1"/>
          <p:nvPr/>
        </p:nvSpPr>
        <p:spPr>
          <a:xfrm>
            <a:off x="5099879" y="4350206"/>
            <a:ext cx="199224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Assume replica failed</a:t>
            </a:r>
          </a:p>
        </p:txBody>
      </p:sp>
    </p:spTree>
    <p:extLst>
      <p:ext uri="{BB962C8B-B14F-4D97-AF65-F5344CB8AC3E}">
        <p14:creationId xmlns:p14="http://schemas.microsoft.com/office/powerpoint/2010/main" val="1532858565"/>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9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9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94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942"/>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947"/>
                                        </p:tgtEl>
                                        <p:attrNameLst>
                                          <p:attrName>style.visibility</p:attrName>
                                        </p:attrNameLst>
                                      </p:cBhvr>
                                      <p:to>
                                        <p:strVal val="visible"/>
                                      </p:to>
                                    </p:set>
                                  </p:childTnLst>
                                </p:cTn>
                              </p:par>
                            </p:childTnLst>
                          </p:cTn>
                        </p:par>
                        <p:par>
                          <p:cTn id="22" fill="hold">
                            <p:stCondLst>
                              <p:cond delay="0"/>
                            </p:stCondLst>
                            <p:childTnLst>
                              <p:par>
                                <p:cTn id="23" presetID="8" presetClass="emph" presetSubtype="0" accel="50000" decel="50000" fill="hold" grpId="1" nodeType="afterEffect">
                                  <p:stCondLst>
                                    <p:cond delay="0"/>
                                  </p:stCondLst>
                                  <p:childTnLst>
                                    <p:animRot by="64740000">
                                      <p:cBhvr>
                                        <p:cTn id="24" dur="2000" fill="hold"/>
                                        <p:tgtEl>
                                          <p:spTgt spid="947"/>
                                        </p:tgtEl>
                                        <p:attrNameLst>
                                          <p:attrName>r</p:attrName>
                                        </p:attrNameLst>
                                      </p:cBhvr>
                                    </p:animRo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grpId="2" nodeType="clickEffect">
                                  <p:stCondLst>
                                    <p:cond delay="0"/>
                                  </p:stCondLst>
                                  <p:iterate>
                                    <p:tmAbs val="0"/>
                                  </p:iterate>
                                  <p:childTnLst>
                                    <p:set>
                                      <p:cBhvr>
                                        <p:cTn id="28" fill="hold">
                                          <p:stCondLst>
                                            <p:cond delay="0"/>
                                          </p:stCondLst>
                                        </p:cTn>
                                        <p:tgtEl>
                                          <p:spTgt spid="947"/>
                                        </p:tgtEl>
                                        <p:attrNameLst>
                                          <p:attrName>style.visibility</p:attrName>
                                        </p:attrNameLst>
                                      </p:cBhvr>
                                      <p:to>
                                        <p:strVal val="hidden"/>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948"/>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iterate>
                                    <p:tmAbs val="0"/>
                                  </p:iterate>
                                  <p:childTnLst>
                                    <p:set>
                                      <p:cBhvr>
                                        <p:cTn id="35" fill="hold"/>
                                        <p:tgtEl>
                                          <p:spTgt spid="936"/>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iterate>
                                    <p:tmAbs val="0"/>
                                  </p:iterate>
                                  <p:childTnLst>
                                    <p:set>
                                      <p:cBhvr>
                                        <p:cTn id="39" fill="hold"/>
                                        <p:tgtEl>
                                          <p:spTgt spid="946"/>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iterate>
                                    <p:tmAbs val="0"/>
                                  </p:iterate>
                                  <p:childTnLst>
                                    <p:set>
                                      <p:cBhvr>
                                        <p:cTn id="43" fill="hold"/>
                                        <p:tgtEl>
                                          <p:spTgt spid="9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8" grpId="0" animBg="1" advAuto="0"/>
      <p:bldP spid="933" grpId="0" animBg="1" advAuto="0"/>
      <p:bldP spid="936" grpId="0" animBg="1" advAuto="0"/>
      <p:bldP spid="939" grpId="0" animBg="1" advAuto="0"/>
      <p:bldP spid="942" grpId="0" animBg="1" advAuto="0"/>
      <p:bldP spid="943" grpId="0" animBg="1" advAuto="0"/>
      <p:bldP spid="946" grpId="0" animBg="1" advAuto="0"/>
      <p:bldP spid="947" grpId="0" animBg="1" advAuto="0"/>
      <p:bldP spid="947" grpId="1" animBg="1" advAuto="0"/>
      <p:bldP spid="947" grpId="2" animBg="1" advAuto="0"/>
      <p:bldP spid="948" grpId="0" animBg="1" advAuto="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 name="Recall: Fallacies of Distributed Systems"/>
          <p:cNvSpPr txBox="1">
            <a:spLocks noGrp="1"/>
          </p:cNvSpPr>
          <p:nvPr>
            <p:ph type="title"/>
          </p:nvPr>
        </p:nvSpPr>
        <p:spPr>
          <a:prstGeom prst="rect">
            <a:avLst/>
          </a:prstGeom>
        </p:spPr>
        <p:txBody>
          <a:bodyPr>
            <a:noAutofit/>
          </a:bodyPr>
          <a:lstStyle/>
          <a:p>
            <a:pPr>
              <a:defRPr sz="7600" spc="-200"/>
            </a:pPr>
            <a:r>
              <a:rPr lang="en-US" sz="4000" dirty="0"/>
              <a:t>What if the</a:t>
            </a:r>
            <a:r>
              <a:rPr lang="en-US" sz="4000" i="1" dirty="0"/>
              <a:t> network </a:t>
            </a:r>
            <a:r>
              <a:rPr lang="en-US" sz="4000" dirty="0"/>
              <a:t>fails?</a:t>
            </a:r>
            <a:endParaRPr sz="4000" dirty="0"/>
          </a:p>
        </p:txBody>
      </p:sp>
      <p:sp>
        <p:nvSpPr>
          <p:cNvPr id="3" name="Content Placeholder 2">
            <a:extLst>
              <a:ext uri="{FF2B5EF4-FFF2-40B4-BE49-F238E27FC236}">
                <a16:creationId xmlns:a16="http://schemas.microsoft.com/office/drawing/2014/main" id="{00C8B66E-88C6-5BF2-CC68-0F1C0E958A60}"/>
              </a:ext>
            </a:extLst>
          </p:cNvPr>
          <p:cNvSpPr>
            <a:spLocks noGrp="1"/>
          </p:cNvSpPr>
          <p:nvPr>
            <p:ph idx="1"/>
          </p:nvPr>
        </p:nvSpPr>
        <p:spPr>
          <a:xfrm>
            <a:off x="838200" y="1500160"/>
            <a:ext cx="4475432" cy="4351338"/>
          </a:xfrm>
        </p:spPr>
        <p:txBody>
          <a:bodyPr/>
          <a:lstStyle/>
          <a:p>
            <a:r>
              <a:rPr lang="en-US" dirty="0"/>
              <a:t>No way to tell whether it’s the network or the remote machine.</a:t>
            </a:r>
          </a:p>
        </p:txBody>
      </p:sp>
      <p:grpSp>
        <p:nvGrpSpPr>
          <p:cNvPr id="7" name="Group 6">
            <a:extLst>
              <a:ext uri="{FF2B5EF4-FFF2-40B4-BE49-F238E27FC236}">
                <a16:creationId xmlns:a16="http://schemas.microsoft.com/office/drawing/2014/main" id="{444CD3BF-D08F-9E02-B7FF-C487FF6B6392}"/>
              </a:ext>
            </a:extLst>
          </p:cNvPr>
          <p:cNvGrpSpPr/>
          <p:nvPr/>
        </p:nvGrpSpPr>
        <p:grpSpPr>
          <a:xfrm>
            <a:off x="5099879" y="2364629"/>
            <a:ext cx="6279245" cy="3909843"/>
            <a:chOff x="2901886" y="1766633"/>
            <a:chExt cx="6279245" cy="3909843"/>
          </a:xfrm>
        </p:grpSpPr>
        <p:sp>
          <p:nvSpPr>
            <p:cNvPr id="973" name="6"/>
            <p:cNvSpPr txBox="1"/>
            <p:nvPr/>
          </p:nvSpPr>
          <p:spPr>
            <a:xfrm>
              <a:off x="3543815"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6</a:t>
              </a:r>
            </a:p>
          </p:txBody>
        </p:sp>
        <p:sp>
          <p:nvSpPr>
            <p:cNvPr id="974" name="7"/>
            <p:cNvSpPr txBox="1"/>
            <p:nvPr/>
          </p:nvSpPr>
          <p:spPr>
            <a:xfrm>
              <a:off x="4467803"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7</a:t>
              </a:r>
            </a:p>
          </p:txBody>
        </p:sp>
        <p:sp>
          <p:nvSpPr>
            <p:cNvPr id="975" name="7"/>
            <p:cNvSpPr txBox="1"/>
            <p:nvPr/>
          </p:nvSpPr>
          <p:spPr>
            <a:xfrm>
              <a:off x="8215421"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7</a:t>
              </a:r>
            </a:p>
          </p:txBody>
        </p:sp>
        <p:sp>
          <p:nvSpPr>
            <p:cNvPr id="976" name="6"/>
            <p:cNvSpPr txBox="1"/>
            <p:nvPr/>
          </p:nvSpPr>
          <p:spPr>
            <a:xfrm>
              <a:off x="7291433" y="5219622"/>
              <a:ext cx="234037"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6</a:t>
              </a:r>
            </a:p>
          </p:txBody>
        </p:sp>
        <p:sp>
          <p:nvSpPr>
            <p:cNvPr id="977" name="5"/>
            <p:cNvSpPr txBox="1"/>
            <p:nvPr/>
          </p:nvSpPr>
          <p:spPr>
            <a:xfrm>
              <a:off x="3543815" y="5219622"/>
              <a:ext cx="234037" cy="456854"/>
            </a:xfrm>
            <a:prstGeom prst="rect">
              <a:avLst/>
            </a:prstGeom>
            <a:solidFill>
              <a:srgbClr val="FFFFFF"/>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A92633"/>
                  </a:solidFill>
                  <a:latin typeface="Helvetica Light"/>
                  <a:ea typeface="Helvetica Light"/>
                  <a:cs typeface="Helvetica Light"/>
                  <a:sym typeface="Helvetica Light"/>
                </a:defRPr>
              </a:lvl1pPr>
            </a:lstStyle>
            <a:p>
              <a:r>
                <a:rPr sz="2500"/>
                <a:t>5</a:t>
              </a:r>
            </a:p>
          </p:txBody>
        </p:sp>
        <p:grpSp>
          <p:nvGrpSpPr>
            <p:cNvPr id="6" name="Group 5">
              <a:extLst>
                <a:ext uri="{FF2B5EF4-FFF2-40B4-BE49-F238E27FC236}">
                  <a16:creationId xmlns:a16="http://schemas.microsoft.com/office/drawing/2014/main" id="{CB970289-CE81-345F-6ECF-4095C1732F54}"/>
                </a:ext>
              </a:extLst>
            </p:cNvPr>
            <p:cNvGrpSpPr/>
            <p:nvPr/>
          </p:nvGrpSpPr>
          <p:grpSpPr>
            <a:xfrm>
              <a:off x="2901886" y="1766633"/>
              <a:ext cx="6279245" cy="3608740"/>
              <a:chOff x="2901886" y="1766633"/>
              <a:chExt cx="6279245" cy="3608740"/>
            </a:xfrm>
          </p:grpSpPr>
          <p:pic>
            <p:nvPicPr>
              <p:cNvPr id="954" name="Image" descr="Image"/>
              <p:cNvPicPr>
                <a:picLocks noChangeAspect="1"/>
              </p:cNvPicPr>
              <p:nvPr/>
            </p:nvPicPr>
            <p:blipFill>
              <a:blip r:embed="rId3"/>
              <a:stretch>
                <a:fillRect/>
              </a:stretch>
            </p:blipFill>
            <p:spPr>
              <a:xfrm>
                <a:off x="3270723" y="3605002"/>
                <a:ext cx="1770371" cy="1770371"/>
              </a:xfrm>
              <a:prstGeom prst="rect">
                <a:avLst/>
              </a:prstGeom>
              <a:ln w="12700">
                <a:miter lim="400000"/>
              </a:ln>
            </p:spPr>
          </p:pic>
          <p:grpSp>
            <p:nvGrpSpPr>
              <p:cNvPr id="957" name="A"/>
              <p:cNvGrpSpPr/>
              <p:nvPr/>
            </p:nvGrpSpPr>
            <p:grpSpPr>
              <a:xfrm>
                <a:off x="3447087" y="4749531"/>
                <a:ext cx="427493" cy="427493"/>
                <a:chOff x="0" y="0"/>
                <a:chExt cx="854983" cy="854983"/>
              </a:xfrm>
            </p:grpSpPr>
            <p:sp>
              <p:nvSpPr>
                <p:cNvPr id="955" name="Square"/>
                <p:cNvSpPr/>
                <p:nvPr/>
              </p:nvSpPr>
              <p:spPr>
                <a:xfrm>
                  <a:off x="0" y="0"/>
                  <a:ext cx="854983" cy="854983"/>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956" name="A"/>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960" name="B"/>
              <p:cNvGrpSpPr/>
              <p:nvPr/>
            </p:nvGrpSpPr>
            <p:grpSpPr>
              <a:xfrm>
                <a:off x="4371075" y="4749531"/>
                <a:ext cx="427493" cy="427493"/>
                <a:chOff x="0" y="0"/>
                <a:chExt cx="854983" cy="854983"/>
              </a:xfrm>
            </p:grpSpPr>
            <p:sp>
              <p:nvSpPr>
                <p:cNvPr id="958" name="Square"/>
                <p:cNvSpPr/>
                <p:nvPr/>
              </p:nvSpPr>
              <p:spPr>
                <a:xfrm>
                  <a:off x="0" y="0"/>
                  <a:ext cx="854983" cy="854983"/>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959" name="B"/>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961" name="Image" descr="Image"/>
              <p:cNvPicPr>
                <a:picLocks noChangeAspect="1"/>
              </p:cNvPicPr>
              <p:nvPr/>
            </p:nvPicPr>
            <p:blipFill>
              <a:blip r:embed="rId4"/>
              <a:stretch>
                <a:fillRect/>
              </a:stretch>
            </p:blipFill>
            <p:spPr>
              <a:xfrm>
                <a:off x="3508058" y="1766633"/>
                <a:ext cx="1295702" cy="1295702"/>
              </a:xfrm>
              <a:prstGeom prst="rect">
                <a:avLst/>
              </a:prstGeom>
              <a:ln w="12700">
                <a:miter lim="400000"/>
              </a:ln>
            </p:spPr>
          </p:pic>
          <p:pic>
            <p:nvPicPr>
              <p:cNvPr id="962" name="Image" descr="Image"/>
              <p:cNvPicPr>
                <a:picLocks noChangeAspect="1"/>
              </p:cNvPicPr>
              <p:nvPr/>
            </p:nvPicPr>
            <p:blipFill>
              <a:blip r:embed="rId3"/>
              <a:stretch>
                <a:fillRect/>
              </a:stretch>
            </p:blipFill>
            <p:spPr>
              <a:xfrm>
                <a:off x="7018341" y="3605002"/>
                <a:ext cx="1770371" cy="1770371"/>
              </a:xfrm>
              <a:prstGeom prst="rect">
                <a:avLst/>
              </a:prstGeom>
              <a:ln w="12700">
                <a:miter lim="400000"/>
              </a:ln>
            </p:spPr>
          </p:pic>
          <p:grpSp>
            <p:nvGrpSpPr>
              <p:cNvPr id="965" name="A"/>
              <p:cNvGrpSpPr/>
              <p:nvPr/>
            </p:nvGrpSpPr>
            <p:grpSpPr>
              <a:xfrm>
                <a:off x="7194705" y="4749531"/>
                <a:ext cx="427493" cy="427493"/>
                <a:chOff x="0" y="0"/>
                <a:chExt cx="854983" cy="854983"/>
              </a:xfrm>
            </p:grpSpPr>
            <p:sp>
              <p:nvSpPr>
                <p:cNvPr id="963" name="Square"/>
                <p:cNvSpPr/>
                <p:nvPr/>
              </p:nvSpPr>
              <p:spPr>
                <a:xfrm>
                  <a:off x="0" y="0"/>
                  <a:ext cx="854983" cy="854983"/>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964" name="A"/>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968" name="B"/>
              <p:cNvGrpSpPr/>
              <p:nvPr/>
            </p:nvGrpSpPr>
            <p:grpSpPr>
              <a:xfrm>
                <a:off x="8118693" y="4749531"/>
                <a:ext cx="427493" cy="427493"/>
                <a:chOff x="0" y="0"/>
                <a:chExt cx="854983" cy="854983"/>
              </a:xfrm>
            </p:grpSpPr>
            <p:sp>
              <p:nvSpPr>
                <p:cNvPr id="966" name="Square"/>
                <p:cNvSpPr/>
                <p:nvPr/>
              </p:nvSpPr>
              <p:spPr>
                <a:xfrm>
                  <a:off x="0" y="0"/>
                  <a:ext cx="854983" cy="854983"/>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967" name="B"/>
                <p:cNvSpPr txBox="1"/>
                <p:nvPr/>
              </p:nvSpPr>
              <p:spPr>
                <a:xfrm>
                  <a:off x="0" y="109138"/>
                  <a:ext cx="854983" cy="636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969" name="Image" descr="Image"/>
              <p:cNvPicPr>
                <a:picLocks noChangeAspect="1"/>
              </p:cNvPicPr>
              <p:nvPr/>
            </p:nvPicPr>
            <p:blipFill>
              <a:blip r:embed="rId4"/>
              <a:stretch>
                <a:fillRect/>
              </a:stretch>
            </p:blipFill>
            <p:spPr>
              <a:xfrm>
                <a:off x="7255676" y="1766633"/>
                <a:ext cx="1295702" cy="1295702"/>
              </a:xfrm>
              <a:prstGeom prst="rect">
                <a:avLst/>
              </a:prstGeom>
              <a:ln w="12700">
                <a:miter lim="400000"/>
              </a:ln>
            </p:spPr>
          </p:pic>
          <p:grpSp>
            <p:nvGrpSpPr>
              <p:cNvPr id="972" name="Group"/>
              <p:cNvGrpSpPr/>
              <p:nvPr/>
            </p:nvGrpSpPr>
            <p:grpSpPr>
              <a:xfrm>
                <a:off x="2901886" y="2894774"/>
                <a:ext cx="1067599" cy="954881"/>
                <a:chOff x="155093" y="0"/>
                <a:chExt cx="2135196" cy="1909759"/>
              </a:xfrm>
            </p:grpSpPr>
            <p:sp>
              <p:nvSpPr>
                <p:cNvPr id="970" name="Line"/>
                <p:cNvSpPr/>
                <p:nvPr/>
              </p:nvSpPr>
              <p:spPr>
                <a:xfrm flipH="1">
                  <a:off x="1918686" y="0"/>
                  <a:ext cx="2" cy="1909699"/>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971" name="Set A=5"/>
                <p:cNvSpPr txBox="1"/>
                <p:nvPr/>
              </p:nvSpPr>
              <p:spPr>
                <a:xfrm>
                  <a:off x="155093" y="996052"/>
                  <a:ext cx="2135196"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Set A=5</a:t>
                  </a:r>
                </a:p>
              </p:txBody>
            </p:sp>
          </p:grpSp>
          <p:grpSp>
            <p:nvGrpSpPr>
              <p:cNvPr id="980" name="Group"/>
              <p:cNvGrpSpPr/>
              <p:nvPr/>
            </p:nvGrpSpPr>
            <p:grpSpPr>
              <a:xfrm>
                <a:off x="4482076" y="2894774"/>
                <a:ext cx="1192877" cy="1023352"/>
                <a:chOff x="0" y="0"/>
                <a:chExt cx="2385751" cy="2046703"/>
              </a:xfrm>
            </p:grpSpPr>
            <p:sp>
              <p:nvSpPr>
                <p:cNvPr id="978" name="“OK”!"/>
                <p:cNvSpPr txBox="1"/>
                <p:nvPr/>
              </p:nvSpPr>
              <p:spPr>
                <a:xfrm>
                  <a:off x="737869" y="1132995"/>
                  <a:ext cx="1647882" cy="913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“OK”!</a:t>
                  </a:r>
                </a:p>
              </p:txBody>
            </p:sp>
            <p:sp>
              <p:nvSpPr>
                <p:cNvPr id="979" name="Line"/>
                <p:cNvSpPr/>
                <p:nvPr/>
              </p:nvSpPr>
              <p:spPr>
                <a:xfrm flipV="1">
                  <a:off x="0" y="0"/>
                  <a:ext cx="3" cy="1909701"/>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sp>
            <p:nvSpPr>
              <p:cNvPr id="981" name="Line"/>
              <p:cNvSpPr/>
              <p:nvPr/>
            </p:nvSpPr>
            <p:spPr>
              <a:xfrm>
                <a:off x="4859943" y="4258991"/>
                <a:ext cx="2295446" cy="1"/>
              </a:xfrm>
              <a:prstGeom prst="line">
                <a:avLst/>
              </a:prstGeom>
              <a:ln w="25400">
                <a:solidFill>
                  <a:srgbClr val="000000"/>
                </a:solidFill>
                <a:miter lim="400000"/>
                <a:tailEnd type="triangle"/>
              </a:ln>
            </p:spPr>
            <p:txBody>
              <a:bodyPr lIns="22859" tIns="22859" rIns="22859" bIns="22859"/>
              <a:lstStyle/>
              <a:p>
                <a:endParaRPr sz="600"/>
              </a:p>
            </p:txBody>
          </p:sp>
          <p:sp>
            <p:nvSpPr>
              <p:cNvPr id="982" name="Set A=5"/>
              <p:cNvSpPr txBox="1"/>
              <p:nvPr/>
            </p:nvSpPr>
            <p:spPr>
              <a:xfrm>
                <a:off x="5652437" y="3816721"/>
                <a:ext cx="1067599" cy="45685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Set A=5</a:t>
                </a:r>
              </a:p>
            </p:txBody>
          </p:sp>
          <p:pic>
            <p:nvPicPr>
              <p:cNvPr id="983" name="Image" descr="Image"/>
              <p:cNvPicPr>
                <a:picLocks noChangeAspect="1"/>
              </p:cNvPicPr>
              <p:nvPr/>
            </p:nvPicPr>
            <p:blipFill>
              <a:blip r:embed="rId5"/>
              <a:stretch>
                <a:fillRect/>
              </a:stretch>
            </p:blipFill>
            <p:spPr>
              <a:xfrm>
                <a:off x="5773901" y="4307399"/>
                <a:ext cx="644198" cy="644198"/>
              </a:xfrm>
              <a:prstGeom prst="rect">
                <a:avLst/>
              </a:prstGeom>
              <a:ln w="12700">
                <a:miter lim="400000"/>
              </a:ln>
            </p:spPr>
          </p:pic>
          <p:sp>
            <p:nvSpPr>
              <p:cNvPr id="984" name="Assume replica failed"/>
              <p:cNvSpPr txBox="1"/>
              <p:nvPr/>
            </p:nvSpPr>
            <p:spPr>
              <a:xfrm>
                <a:off x="5099879" y="4319551"/>
                <a:ext cx="199224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Assume replica failed</a:t>
                </a:r>
              </a:p>
            </p:txBody>
          </p:sp>
          <p:grpSp>
            <p:nvGrpSpPr>
              <p:cNvPr id="987" name="Group"/>
              <p:cNvGrpSpPr/>
              <p:nvPr/>
            </p:nvGrpSpPr>
            <p:grpSpPr>
              <a:xfrm>
                <a:off x="6765616" y="2951575"/>
                <a:ext cx="987449" cy="954881"/>
                <a:chOff x="149202" y="0"/>
                <a:chExt cx="1974895" cy="1909759"/>
              </a:xfrm>
            </p:grpSpPr>
            <p:sp>
              <p:nvSpPr>
                <p:cNvPr id="985" name="Line"/>
                <p:cNvSpPr/>
                <p:nvPr/>
              </p:nvSpPr>
              <p:spPr>
                <a:xfrm flipH="1">
                  <a:off x="1832643" y="0"/>
                  <a:ext cx="2" cy="1909699"/>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986" name="Read A"/>
                <p:cNvSpPr txBox="1"/>
                <p:nvPr/>
              </p:nvSpPr>
              <p:spPr>
                <a:xfrm>
                  <a:off x="149202" y="996052"/>
                  <a:ext cx="1974895"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Read A</a:t>
                  </a:r>
                </a:p>
              </p:txBody>
            </p:sp>
          </p:grpSp>
          <p:grpSp>
            <p:nvGrpSpPr>
              <p:cNvPr id="990" name="Group"/>
              <p:cNvGrpSpPr/>
              <p:nvPr/>
            </p:nvGrpSpPr>
            <p:grpSpPr>
              <a:xfrm>
                <a:off x="8096457" y="2951575"/>
                <a:ext cx="1084674" cy="1023354"/>
                <a:chOff x="0" y="0"/>
                <a:chExt cx="2169346" cy="2046705"/>
              </a:xfrm>
            </p:grpSpPr>
            <p:sp>
              <p:nvSpPr>
                <p:cNvPr id="988" name="“6”!"/>
                <p:cNvSpPr txBox="1"/>
                <p:nvPr/>
              </p:nvSpPr>
              <p:spPr>
                <a:xfrm>
                  <a:off x="954273" y="1132998"/>
                  <a:ext cx="1215073"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“6”!</a:t>
                  </a:r>
                </a:p>
              </p:txBody>
            </p:sp>
            <p:sp>
              <p:nvSpPr>
                <p:cNvPr id="989" name="Line"/>
                <p:cNvSpPr/>
                <p:nvPr/>
              </p:nvSpPr>
              <p:spPr>
                <a:xfrm flipV="1">
                  <a:off x="0" y="0"/>
                  <a:ext cx="3" cy="1909701"/>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grpSp>
    </p:spTree>
    <p:extLst>
      <p:ext uri="{BB962C8B-B14F-4D97-AF65-F5344CB8AC3E}">
        <p14:creationId xmlns:p14="http://schemas.microsoft.com/office/powerpoint/2010/main" val="15566516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What is a distributed system?"/>
          <p:cNvSpPr txBox="1">
            <a:spLocks noGrp="1"/>
          </p:cNvSpPr>
          <p:nvPr>
            <p:ph type="title"/>
          </p:nvPr>
        </p:nvSpPr>
        <p:spPr>
          <a:prstGeom prst="rect">
            <a:avLst/>
          </a:prstGeom>
        </p:spPr>
        <p:txBody>
          <a:bodyPr/>
          <a:lstStyle>
            <a:lvl1pPr>
              <a:defRPr spc="-200"/>
            </a:lvl1pPr>
          </a:lstStyle>
          <a:p>
            <a:r>
              <a:t>What is a distributed system?</a:t>
            </a:r>
          </a:p>
        </p:txBody>
      </p:sp>
      <p:pic>
        <p:nvPicPr>
          <p:cNvPr id="164" name="Image" descr="Image"/>
          <p:cNvPicPr>
            <a:picLocks noChangeAspect="1"/>
          </p:cNvPicPr>
          <p:nvPr/>
        </p:nvPicPr>
        <p:blipFill>
          <a:blip r:embed="rId3"/>
          <a:stretch>
            <a:fillRect/>
          </a:stretch>
        </p:blipFill>
        <p:spPr>
          <a:xfrm>
            <a:off x="1776704" y="3160437"/>
            <a:ext cx="3181017" cy="1632145"/>
          </a:xfrm>
          <a:prstGeom prst="rect">
            <a:avLst/>
          </a:prstGeom>
          <a:ln w="12700">
            <a:miter lim="400000"/>
          </a:ln>
        </p:spPr>
      </p:pic>
      <p:sp>
        <p:nvSpPr>
          <p:cNvPr id="165" name="Connection Line"/>
          <p:cNvSpPr/>
          <p:nvPr/>
        </p:nvSpPr>
        <p:spPr>
          <a:xfrm>
            <a:off x="3663840" y="2685788"/>
            <a:ext cx="1556085" cy="12907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505" y="11813"/>
                  <a:pt x="9705" y="19013"/>
                  <a:pt x="21600" y="21600"/>
                </a:cubicBezTo>
              </a:path>
            </a:pathLst>
          </a:custGeom>
          <a:ln w="25400">
            <a:solidFill>
              <a:srgbClr val="000000"/>
            </a:solidFill>
            <a:miter lim="400000"/>
          </a:ln>
        </p:spPr>
        <p:txBody>
          <a:bodyPr lIns="25400" tIns="25400" rIns="25400" bIns="25400"/>
          <a:lstStyle/>
          <a:p>
            <a:endParaRPr sz="600"/>
          </a:p>
        </p:txBody>
      </p:sp>
      <p:sp>
        <p:nvSpPr>
          <p:cNvPr id="166" name="Connection Line"/>
          <p:cNvSpPr/>
          <p:nvPr/>
        </p:nvSpPr>
        <p:spPr>
          <a:xfrm>
            <a:off x="1643202" y="3976509"/>
            <a:ext cx="3576723" cy="10668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580" y="7430"/>
                  <a:pt x="13780" y="230"/>
                  <a:pt x="21600" y="0"/>
                </a:cubicBezTo>
              </a:path>
            </a:pathLst>
          </a:custGeom>
          <a:ln w="25400">
            <a:solidFill>
              <a:srgbClr val="000000"/>
            </a:solidFill>
            <a:miter lim="400000"/>
          </a:ln>
        </p:spPr>
        <p:txBody>
          <a:bodyPr lIns="25400" tIns="25400" rIns="25400" bIns="25400"/>
          <a:lstStyle/>
          <a:p>
            <a:endParaRPr sz="600"/>
          </a:p>
        </p:txBody>
      </p:sp>
      <p:sp>
        <p:nvSpPr>
          <p:cNvPr id="167" name="Connection Line"/>
          <p:cNvSpPr/>
          <p:nvPr/>
        </p:nvSpPr>
        <p:spPr>
          <a:xfrm>
            <a:off x="3768113" y="3976509"/>
            <a:ext cx="1451812" cy="129139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648" y="9911"/>
                  <a:pt x="10848" y="2711"/>
                  <a:pt x="21600" y="0"/>
                </a:cubicBezTo>
              </a:path>
            </a:pathLst>
          </a:custGeom>
          <a:ln w="25400">
            <a:solidFill>
              <a:srgbClr val="000000"/>
            </a:solidFill>
            <a:miter lim="400000"/>
          </a:ln>
        </p:spPr>
        <p:txBody>
          <a:bodyPr lIns="25400" tIns="25400" rIns="25400" bIns="25400"/>
          <a:lstStyle/>
          <a:p>
            <a:endParaRPr sz="600"/>
          </a:p>
        </p:txBody>
      </p:sp>
      <p:sp>
        <p:nvSpPr>
          <p:cNvPr id="168" name="Connection Line"/>
          <p:cNvSpPr/>
          <p:nvPr/>
        </p:nvSpPr>
        <p:spPr>
          <a:xfrm>
            <a:off x="1562992" y="2846209"/>
            <a:ext cx="3656933" cy="11303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397" y="13172"/>
                  <a:pt x="13597" y="20372"/>
                  <a:pt x="21600" y="21600"/>
                </a:cubicBezTo>
              </a:path>
            </a:pathLst>
          </a:custGeom>
          <a:ln w="25400">
            <a:solidFill>
              <a:srgbClr val="000000"/>
            </a:solidFill>
            <a:miter lim="400000"/>
          </a:ln>
        </p:spPr>
        <p:txBody>
          <a:bodyPr lIns="25400" tIns="25400" rIns="25400" bIns="25400"/>
          <a:lstStyle/>
          <a:p>
            <a:endParaRPr sz="600"/>
          </a:p>
        </p:txBody>
      </p:sp>
      <p:sp>
        <p:nvSpPr>
          <p:cNvPr id="169" name="Connection Line"/>
          <p:cNvSpPr/>
          <p:nvPr/>
        </p:nvSpPr>
        <p:spPr>
          <a:xfrm>
            <a:off x="1643202" y="4739527"/>
            <a:ext cx="2124912" cy="528373"/>
          </a:xfrm>
          <a:custGeom>
            <a:avLst/>
            <a:gdLst/>
            <a:ahLst/>
            <a:cxnLst>
              <a:cxn ang="0">
                <a:pos x="wd2" y="hd2"/>
              </a:cxn>
              <a:cxn ang="5400000">
                <a:pos x="wd2" y="hd2"/>
              </a:cxn>
              <a:cxn ang="10800000">
                <a:pos x="wd2" y="hd2"/>
              </a:cxn>
              <a:cxn ang="16200000">
                <a:pos x="wd2" y="hd2"/>
              </a:cxn>
            </a:cxnLst>
            <a:rect l="0" t="0" r="r" b="b"/>
            <a:pathLst>
              <a:path w="21600" h="16440" extrusionOk="0">
                <a:moveTo>
                  <a:pt x="0" y="9452"/>
                </a:moveTo>
                <a:cubicBezTo>
                  <a:pt x="10350" y="-5160"/>
                  <a:pt x="17550" y="-2831"/>
                  <a:pt x="21600" y="16440"/>
                </a:cubicBezTo>
              </a:path>
            </a:pathLst>
          </a:custGeom>
          <a:ln w="25400">
            <a:solidFill>
              <a:srgbClr val="000000"/>
            </a:solidFill>
            <a:miter lim="400000"/>
          </a:ln>
        </p:spPr>
        <p:txBody>
          <a:bodyPr lIns="25400" tIns="25400" rIns="25400" bIns="25400"/>
          <a:lstStyle/>
          <a:p>
            <a:endParaRPr sz="600"/>
          </a:p>
        </p:txBody>
      </p:sp>
      <p:sp>
        <p:nvSpPr>
          <p:cNvPr id="170" name="Connection Line"/>
          <p:cNvSpPr/>
          <p:nvPr/>
        </p:nvSpPr>
        <p:spPr>
          <a:xfrm>
            <a:off x="1562992" y="2846209"/>
            <a:ext cx="956548" cy="2197101"/>
          </a:xfrm>
          <a:custGeom>
            <a:avLst/>
            <a:gdLst/>
            <a:ahLst/>
            <a:cxnLst>
              <a:cxn ang="0">
                <a:pos x="wd2" y="hd2"/>
              </a:cxn>
              <a:cxn ang="5400000">
                <a:pos x="wd2" y="hd2"/>
              </a:cxn>
              <a:cxn ang="10800000">
                <a:pos x="wd2" y="hd2"/>
              </a:cxn>
              <a:cxn ang="16200000">
                <a:pos x="wd2" y="hd2"/>
              </a:cxn>
            </a:cxnLst>
            <a:rect l="0" t="0" r="r" b="b"/>
            <a:pathLst>
              <a:path w="16207" h="21600" extrusionOk="0">
                <a:moveTo>
                  <a:pt x="1359" y="21600"/>
                </a:moveTo>
                <a:cubicBezTo>
                  <a:pt x="21600" y="13532"/>
                  <a:pt x="21147" y="6332"/>
                  <a:pt x="0" y="0"/>
                </a:cubicBezTo>
              </a:path>
            </a:pathLst>
          </a:custGeom>
          <a:ln w="25400">
            <a:solidFill>
              <a:srgbClr val="000000"/>
            </a:solidFill>
            <a:miter lim="400000"/>
          </a:ln>
        </p:spPr>
        <p:txBody>
          <a:bodyPr lIns="25400" tIns="25400" rIns="25400" bIns="25400"/>
          <a:lstStyle/>
          <a:p>
            <a:endParaRPr sz="600"/>
          </a:p>
        </p:txBody>
      </p:sp>
      <p:pic>
        <p:nvPicPr>
          <p:cNvPr id="171" name="Image" descr="Image"/>
          <p:cNvPicPr>
            <a:picLocks noChangeAspect="1"/>
          </p:cNvPicPr>
          <p:nvPr/>
        </p:nvPicPr>
        <p:blipFill>
          <a:blip r:embed="rId4"/>
          <a:stretch>
            <a:fillRect/>
          </a:stretch>
        </p:blipFill>
        <p:spPr>
          <a:xfrm>
            <a:off x="5192002" y="3350216"/>
            <a:ext cx="1078494" cy="1078494"/>
          </a:xfrm>
          <a:prstGeom prst="rect">
            <a:avLst/>
          </a:prstGeom>
          <a:ln w="12700">
            <a:miter lim="400000"/>
          </a:ln>
        </p:spPr>
      </p:pic>
      <p:pic>
        <p:nvPicPr>
          <p:cNvPr id="172" name="Image" descr="Image"/>
          <p:cNvPicPr>
            <a:picLocks noChangeAspect="1"/>
          </p:cNvPicPr>
          <p:nvPr/>
        </p:nvPicPr>
        <p:blipFill>
          <a:blip r:embed="rId4"/>
          <a:stretch>
            <a:fillRect/>
          </a:stretch>
        </p:blipFill>
        <p:spPr>
          <a:xfrm>
            <a:off x="3129923" y="1937843"/>
            <a:ext cx="1078494" cy="1078494"/>
          </a:xfrm>
          <a:prstGeom prst="rect">
            <a:avLst/>
          </a:prstGeom>
          <a:ln w="12700">
            <a:miter lim="400000"/>
          </a:ln>
        </p:spPr>
      </p:pic>
      <p:pic>
        <p:nvPicPr>
          <p:cNvPr id="173" name="Image" descr="Image"/>
          <p:cNvPicPr>
            <a:picLocks noChangeAspect="1"/>
          </p:cNvPicPr>
          <p:nvPr/>
        </p:nvPicPr>
        <p:blipFill>
          <a:blip r:embed="rId4"/>
          <a:stretch>
            <a:fillRect/>
          </a:stretch>
        </p:blipFill>
        <p:spPr>
          <a:xfrm>
            <a:off x="763712" y="2090243"/>
            <a:ext cx="1078493" cy="1078494"/>
          </a:xfrm>
          <a:prstGeom prst="rect">
            <a:avLst/>
          </a:prstGeom>
          <a:ln w="12700">
            <a:miter lim="400000"/>
          </a:ln>
        </p:spPr>
      </p:pic>
      <p:pic>
        <p:nvPicPr>
          <p:cNvPr id="174" name="Image" descr="Image"/>
          <p:cNvPicPr>
            <a:picLocks noChangeAspect="1"/>
          </p:cNvPicPr>
          <p:nvPr/>
        </p:nvPicPr>
        <p:blipFill>
          <a:blip r:embed="rId4"/>
          <a:stretch>
            <a:fillRect/>
          </a:stretch>
        </p:blipFill>
        <p:spPr>
          <a:xfrm>
            <a:off x="3129923" y="4936682"/>
            <a:ext cx="1078494" cy="1078494"/>
          </a:xfrm>
          <a:prstGeom prst="rect">
            <a:avLst/>
          </a:prstGeom>
          <a:ln w="12700">
            <a:miter lim="400000"/>
          </a:ln>
        </p:spPr>
      </p:pic>
      <p:pic>
        <p:nvPicPr>
          <p:cNvPr id="175" name="Image" descr="Image"/>
          <p:cNvPicPr>
            <a:picLocks noChangeAspect="1"/>
          </p:cNvPicPr>
          <p:nvPr/>
        </p:nvPicPr>
        <p:blipFill>
          <a:blip r:embed="rId4"/>
          <a:stretch>
            <a:fillRect/>
          </a:stretch>
        </p:blipFill>
        <p:spPr>
          <a:xfrm>
            <a:off x="900070" y="4713127"/>
            <a:ext cx="1078494" cy="1078494"/>
          </a:xfrm>
          <a:prstGeom prst="rect">
            <a:avLst/>
          </a:prstGeom>
          <a:ln w="12700">
            <a:miter lim="400000"/>
          </a:ln>
        </p:spPr>
      </p:pic>
      <p:grpSp>
        <p:nvGrpSpPr>
          <p:cNvPr id="178" name="Model:…"/>
          <p:cNvGrpSpPr/>
          <p:nvPr/>
        </p:nvGrpSpPr>
        <p:grpSpPr>
          <a:xfrm>
            <a:off x="1302958" y="6081230"/>
            <a:ext cx="4296081" cy="889002"/>
            <a:chOff x="102566" y="118934"/>
            <a:chExt cx="8592161" cy="1778001"/>
          </a:xfrm>
        </p:grpSpPr>
        <p:sp>
          <p:nvSpPr>
            <p:cNvPr id="176" name="Model:…"/>
            <p:cNvSpPr txBox="1"/>
            <p:nvPr/>
          </p:nvSpPr>
          <p:spPr>
            <a:xfrm>
              <a:off x="349488" y="144008"/>
              <a:ext cx="7893187" cy="1210586"/>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defTabSz="292100">
                <a:defRPr sz="3600">
                  <a:solidFill>
                    <a:srgbClr val="000000"/>
                  </a:solidFill>
                  <a:latin typeface="Helvetica Light"/>
                  <a:ea typeface="Helvetica Light"/>
                  <a:cs typeface="Helvetica Light"/>
                  <a:sym typeface="Helvetica Light"/>
                </a:defRPr>
              </a:pPr>
              <a:r>
                <a:rPr sz="1800" dirty="0"/>
                <a:t>Model</a:t>
              </a:r>
              <a:r>
                <a:rPr lang="en-US" sz="1800" dirty="0"/>
                <a:t> One</a:t>
              </a:r>
              <a:r>
                <a:rPr sz="1800" dirty="0"/>
                <a:t>:</a:t>
              </a:r>
            </a:p>
            <a:p>
              <a:pPr defTabSz="292100">
                <a:defRPr sz="3600">
                  <a:solidFill>
                    <a:srgbClr val="000000"/>
                  </a:solidFill>
                  <a:latin typeface="Helvetica Light"/>
                  <a:ea typeface="Helvetica Light"/>
                  <a:cs typeface="Helvetica Light"/>
                  <a:sym typeface="Helvetica Light"/>
                </a:defRPr>
              </a:pPr>
              <a:r>
                <a:rPr sz="1800" dirty="0"/>
                <a:t>Many servers talking through a network</a:t>
              </a:r>
            </a:p>
          </p:txBody>
        </p:sp>
        <p:pic>
          <p:nvPicPr>
            <p:cNvPr id="177" name="Model:… Model:Many servers talking through a network" descr="Model:… Model:Many servers talking through a network"/>
            <p:cNvPicPr>
              <a:picLocks noChangeAspect="1"/>
            </p:cNvPicPr>
            <p:nvPr/>
          </p:nvPicPr>
          <p:blipFill>
            <a:blip r:embed="rId5"/>
            <a:stretch>
              <a:fillRect/>
            </a:stretch>
          </p:blipFill>
          <p:spPr>
            <a:xfrm>
              <a:off x="102566" y="118934"/>
              <a:ext cx="8592161" cy="1778001"/>
            </a:xfrm>
            <a:prstGeom prst="rect">
              <a:avLst/>
            </a:prstGeom>
            <a:ln w="12700" cap="flat">
              <a:noFill/>
              <a:miter lim="400000"/>
            </a:ln>
            <a:effectLst/>
          </p:spPr>
        </p:pic>
      </p:grpSp>
      <p:pic>
        <p:nvPicPr>
          <p:cNvPr id="179" name="Image" descr="Image"/>
          <p:cNvPicPr>
            <a:picLocks noChangeAspect="1"/>
          </p:cNvPicPr>
          <p:nvPr/>
        </p:nvPicPr>
        <p:blipFill>
          <a:blip r:embed="rId3"/>
          <a:stretch>
            <a:fillRect/>
          </a:stretch>
        </p:blipFill>
        <p:spPr>
          <a:xfrm>
            <a:off x="7300779" y="3160437"/>
            <a:ext cx="3181017" cy="1632145"/>
          </a:xfrm>
          <a:prstGeom prst="rect">
            <a:avLst/>
          </a:prstGeom>
          <a:ln w="12700">
            <a:miter lim="400000"/>
          </a:ln>
        </p:spPr>
      </p:pic>
      <p:sp>
        <p:nvSpPr>
          <p:cNvPr id="180" name="Connection Line"/>
          <p:cNvSpPr/>
          <p:nvPr/>
        </p:nvSpPr>
        <p:spPr>
          <a:xfrm>
            <a:off x="9187915" y="2685788"/>
            <a:ext cx="1556085" cy="1290722"/>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2505" y="11813"/>
                  <a:pt x="9705" y="19013"/>
                  <a:pt x="21600" y="21600"/>
                </a:cubicBezTo>
              </a:path>
            </a:pathLst>
          </a:custGeom>
          <a:ln w="25400">
            <a:solidFill>
              <a:srgbClr val="000000"/>
            </a:solidFill>
            <a:miter lim="400000"/>
          </a:ln>
        </p:spPr>
        <p:txBody>
          <a:bodyPr lIns="25400" tIns="25400" rIns="25400" bIns="25400"/>
          <a:lstStyle/>
          <a:p>
            <a:endParaRPr sz="600"/>
          </a:p>
        </p:txBody>
      </p:sp>
      <p:sp>
        <p:nvSpPr>
          <p:cNvPr id="181" name="Connection Line"/>
          <p:cNvSpPr/>
          <p:nvPr/>
        </p:nvSpPr>
        <p:spPr>
          <a:xfrm>
            <a:off x="7167278" y="3976509"/>
            <a:ext cx="3576722" cy="10668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580" y="7430"/>
                  <a:pt x="13780" y="230"/>
                  <a:pt x="21600" y="0"/>
                </a:cubicBezTo>
              </a:path>
            </a:pathLst>
          </a:custGeom>
          <a:ln w="25400">
            <a:solidFill>
              <a:srgbClr val="000000"/>
            </a:solidFill>
            <a:miter lim="400000"/>
          </a:ln>
        </p:spPr>
        <p:txBody>
          <a:bodyPr lIns="25400" tIns="25400" rIns="25400" bIns="25400"/>
          <a:lstStyle/>
          <a:p>
            <a:endParaRPr sz="600"/>
          </a:p>
        </p:txBody>
      </p:sp>
      <p:sp>
        <p:nvSpPr>
          <p:cNvPr id="182" name="Connection Line"/>
          <p:cNvSpPr/>
          <p:nvPr/>
        </p:nvSpPr>
        <p:spPr>
          <a:xfrm>
            <a:off x="9292189" y="3976509"/>
            <a:ext cx="1451812" cy="129139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3648" y="9911"/>
                  <a:pt x="10848" y="2711"/>
                  <a:pt x="21600" y="0"/>
                </a:cubicBezTo>
              </a:path>
            </a:pathLst>
          </a:custGeom>
          <a:ln w="25400">
            <a:solidFill>
              <a:srgbClr val="000000"/>
            </a:solidFill>
            <a:miter lim="400000"/>
          </a:ln>
        </p:spPr>
        <p:txBody>
          <a:bodyPr lIns="25400" tIns="25400" rIns="25400" bIns="25400"/>
          <a:lstStyle/>
          <a:p>
            <a:endParaRPr sz="600"/>
          </a:p>
        </p:txBody>
      </p:sp>
      <p:sp>
        <p:nvSpPr>
          <p:cNvPr id="183" name="Connection Line"/>
          <p:cNvSpPr/>
          <p:nvPr/>
        </p:nvSpPr>
        <p:spPr>
          <a:xfrm>
            <a:off x="7087067" y="2846209"/>
            <a:ext cx="3656932" cy="11303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6397" y="13172"/>
                  <a:pt x="13597" y="20372"/>
                  <a:pt x="21600" y="21600"/>
                </a:cubicBezTo>
              </a:path>
            </a:pathLst>
          </a:custGeom>
          <a:ln w="25400">
            <a:solidFill>
              <a:srgbClr val="000000"/>
            </a:solidFill>
            <a:miter lim="400000"/>
          </a:ln>
        </p:spPr>
        <p:txBody>
          <a:bodyPr lIns="25400" tIns="25400" rIns="25400" bIns="25400"/>
          <a:lstStyle/>
          <a:p>
            <a:endParaRPr sz="600"/>
          </a:p>
        </p:txBody>
      </p:sp>
      <p:sp>
        <p:nvSpPr>
          <p:cNvPr id="184" name="Connection Line"/>
          <p:cNvSpPr/>
          <p:nvPr/>
        </p:nvSpPr>
        <p:spPr>
          <a:xfrm>
            <a:off x="7167278" y="4739527"/>
            <a:ext cx="2124912" cy="528373"/>
          </a:xfrm>
          <a:custGeom>
            <a:avLst/>
            <a:gdLst/>
            <a:ahLst/>
            <a:cxnLst>
              <a:cxn ang="0">
                <a:pos x="wd2" y="hd2"/>
              </a:cxn>
              <a:cxn ang="5400000">
                <a:pos x="wd2" y="hd2"/>
              </a:cxn>
              <a:cxn ang="10800000">
                <a:pos x="wd2" y="hd2"/>
              </a:cxn>
              <a:cxn ang="16200000">
                <a:pos x="wd2" y="hd2"/>
              </a:cxn>
            </a:cxnLst>
            <a:rect l="0" t="0" r="r" b="b"/>
            <a:pathLst>
              <a:path w="21600" h="16440" extrusionOk="0">
                <a:moveTo>
                  <a:pt x="0" y="9452"/>
                </a:moveTo>
                <a:cubicBezTo>
                  <a:pt x="10350" y="-5160"/>
                  <a:pt x="17550" y="-2831"/>
                  <a:pt x="21600" y="16440"/>
                </a:cubicBezTo>
              </a:path>
            </a:pathLst>
          </a:custGeom>
          <a:ln w="25400">
            <a:solidFill>
              <a:srgbClr val="000000"/>
            </a:solidFill>
            <a:miter lim="400000"/>
          </a:ln>
        </p:spPr>
        <p:txBody>
          <a:bodyPr lIns="25400" tIns="25400" rIns="25400" bIns="25400"/>
          <a:lstStyle/>
          <a:p>
            <a:endParaRPr sz="600"/>
          </a:p>
        </p:txBody>
      </p:sp>
      <p:sp>
        <p:nvSpPr>
          <p:cNvPr id="185" name="Connection Line"/>
          <p:cNvSpPr/>
          <p:nvPr/>
        </p:nvSpPr>
        <p:spPr>
          <a:xfrm>
            <a:off x="7087067" y="2846209"/>
            <a:ext cx="956547" cy="2197101"/>
          </a:xfrm>
          <a:custGeom>
            <a:avLst/>
            <a:gdLst/>
            <a:ahLst/>
            <a:cxnLst>
              <a:cxn ang="0">
                <a:pos x="wd2" y="hd2"/>
              </a:cxn>
              <a:cxn ang="5400000">
                <a:pos x="wd2" y="hd2"/>
              </a:cxn>
              <a:cxn ang="10800000">
                <a:pos x="wd2" y="hd2"/>
              </a:cxn>
              <a:cxn ang="16200000">
                <a:pos x="wd2" y="hd2"/>
              </a:cxn>
            </a:cxnLst>
            <a:rect l="0" t="0" r="r" b="b"/>
            <a:pathLst>
              <a:path w="16207" h="21600" extrusionOk="0">
                <a:moveTo>
                  <a:pt x="1359" y="21600"/>
                </a:moveTo>
                <a:cubicBezTo>
                  <a:pt x="21600" y="13532"/>
                  <a:pt x="21147" y="6332"/>
                  <a:pt x="0" y="0"/>
                </a:cubicBezTo>
              </a:path>
            </a:pathLst>
          </a:custGeom>
          <a:ln w="25400">
            <a:solidFill>
              <a:srgbClr val="000000"/>
            </a:solidFill>
            <a:miter lim="400000"/>
          </a:ln>
        </p:spPr>
        <p:txBody>
          <a:bodyPr lIns="25400" tIns="25400" rIns="25400" bIns="25400"/>
          <a:lstStyle/>
          <a:p>
            <a:endParaRPr sz="600"/>
          </a:p>
        </p:txBody>
      </p:sp>
      <p:pic>
        <p:nvPicPr>
          <p:cNvPr id="186" name="Image" descr="Image"/>
          <p:cNvPicPr>
            <a:picLocks noChangeAspect="1"/>
          </p:cNvPicPr>
          <p:nvPr/>
        </p:nvPicPr>
        <p:blipFill>
          <a:blip r:embed="rId4"/>
          <a:stretch>
            <a:fillRect/>
          </a:stretch>
        </p:blipFill>
        <p:spPr>
          <a:xfrm>
            <a:off x="10716076" y="3350216"/>
            <a:ext cx="1078494" cy="1078494"/>
          </a:xfrm>
          <a:prstGeom prst="rect">
            <a:avLst/>
          </a:prstGeom>
          <a:ln w="12700">
            <a:miter lim="400000"/>
          </a:ln>
        </p:spPr>
      </p:pic>
      <p:pic>
        <p:nvPicPr>
          <p:cNvPr id="187" name="Image" descr="Image"/>
          <p:cNvPicPr>
            <a:picLocks noChangeAspect="1"/>
          </p:cNvPicPr>
          <p:nvPr/>
        </p:nvPicPr>
        <p:blipFill>
          <a:blip r:embed="rId4"/>
          <a:stretch>
            <a:fillRect/>
          </a:stretch>
        </p:blipFill>
        <p:spPr>
          <a:xfrm>
            <a:off x="8653998" y="4936682"/>
            <a:ext cx="1078494" cy="1078494"/>
          </a:xfrm>
          <a:prstGeom prst="rect">
            <a:avLst/>
          </a:prstGeom>
          <a:ln w="12700">
            <a:miter lim="400000"/>
          </a:ln>
        </p:spPr>
      </p:pic>
      <p:pic>
        <p:nvPicPr>
          <p:cNvPr id="188" name="Image" descr="Image"/>
          <p:cNvPicPr>
            <a:picLocks noChangeAspect="1"/>
          </p:cNvPicPr>
          <p:nvPr/>
        </p:nvPicPr>
        <p:blipFill>
          <a:blip r:embed="rId6"/>
          <a:stretch>
            <a:fillRect/>
          </a:stretch>
        </p:blipFill>
        <p:spPr>
          <a:xfrm>
            <a:off x="6626374" y="2385515"/>
            <a:ext cx="921388" cy="921388"/>
          </a:xfrm>
          <a:prstGeom prst="rect">
            <a:avLst/>
          </a:prstGeom>
          <a:ln w="12700">
            <a:miter lim="400000"/>
          </a:ln>
        </p:spPr>
      </p:pic>
      <p:pic>
        <p:nvPicPr>
          <p:cNvPr id="189" name="Image" descr="Image"/>
          <p:cNvPicPr>
            <a:picLocks noChangeAspect="1"/>
          </p:cNvPicPr>
          <p:nvPr/>
        </p:nvPicPr>
        <p:blipFill>
          <a:blip r:embed="rId6"/>
          <a:stretch>
            <a:fillRect/>
          </a:stretch>
        </p:blipFill>
        <p:spPr>
          <a:xfrm>
            <a:off x="8732551" y="2203608"/>
            <a:ext cx="921389" cy="921388"/>
          </a:xfrm>
          <a:prstGeom prst="rect">
            <a:avLst/>
          </a:prstGeom>
          <a:ln w="12700">
            <a:miter lim="400000"/>
          </a:ln>
        </p:spPr>
      </p:pic>
      <p:pic>
        <p:nvPicPr>
          <p:cNvPr id="190" name="Image" descr="Image"/>
          <p:cNvPicPr>
            <a:picLocks noChangeAspect="1"/>
          </p:cNvPicPr>
          <p:nvPr/>
        </p:nvPicPr>
        <p:blipFill>
          <a:blip r:embed="rId6"/>
          <a:stretch>
            <a:fillRect/>
          </a:stretch>
        </p:blipFill>
        <p:spPr>
          <a:xfrm>
            <a:off x="6553516" y="4655252"/>
            <a:ext cx="921388" cy="921388"/>
          </a:xfrm>
          <a:prstGeom prst="rect">
            <a:avLst/>
          </a:prstGeom>
          <a:ln w="12700">
            <a:miter lim="400000"/>
          </a:ln>
        </p:spPr>
      </p:pic>
      <p:grpSp>
        <p:nvGrpSpPr>
          <p:cNvPr id="193" name="Model:…"/>
          <p:cNvGrpSpPr/>
          <p:nvPr/>
        </p:nvGrpSpPr>
        <p:grpSpPr>
          <a:xfrm>
            <a:off x="6307901" y="6021763"/>
            <a:ext cx="5477715" cy="889002"/>
            <a:chOff x="-1" y="0"/>
            <a:chExt cx="10955429" cy="1778001"/>
          </a:xfrm>
        </p:grpSpPr>
        <p:pic>
          <p:nvPicPr>
            <p:cNvPr id="192" name="Model:… Model:Many servers and clients talking through a network" descr="Model:… Model:Many servers and clients talking through a network"/>
            <p:cNvPicPr>
              <a:picLocks noChangeAspect="1"/>
            </p:cNvPicPr>
            <p:nvPr/>
          </p:nvPicPr>
          <p:blipFill>
            <a:blip r:embed="rId7"/>
            <a:stretch>
              <a:fillRect/>
            </a:stretch>
          </p:blipFill>
          <p:spPr>
            <a:xfrm>
              <a:off x="-1" y="0"/>
              <a:ext cx="10955429" cy="1778001"/>
            </a:xfrm>
            <a:prstGeom prst="rect">
              <a:avLst/>
            </a:prstGeom>
            <a:ln w="12700" cap="flat">
              <a:noFill/>
              <a:miter lim="400000"/>
            </a:ln>
            <a:effectLst/>
          </p:spPr>
        </p:pic>
        <p:sp>
          <p:nvSpPr>
            <p:cNvPr id="191" name="Model:…"/>
            <p:cNvSpPr txBox="1"/>
            <p:nvPr/>
          </p:nvSpPr>
          <p:spPr>
            <a:xfrm>
              <a:off x="401005" y="144008"/>
              <a:ext cx="10153421" cy="1210586"/>
            </a:xfrm>
            <a:prstGeom prst="rect">
              <a:avLst/>
            </a:prstGeom>
            <a:solidFill>
              <a:srgbClr val="FFFFFF"/>
            </a:solid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numCol="1" anchor="ctr">
              <a:spAutoFit/>
            </a:bodyPr>
            <a:lstStyle/>
            <a:p>
              <a:pPr defTabSz="292100">
                <a:defRPr sz="3600">
                  <a:solidFill>
                    <a:srgbClr val="000000"/>
                  </a:solidFill>
                  <a:latin typeface="Helvetica Light"/>
                  <a:ea typeface="Helvetica Light"/>
                  <a:cs typeface="Helvetica Light"/>
                  <a:sym typeface="Helvetica Light"/>
                </a:defRPr>
              </a:pPr>
              <a:r>
                <a:rPr sz="1800" dirty="0"/>
                <a:t>Model</a:t>
              </a:r>
              <a:r>
                <a:rPr lang="en-US" sz="1800" dirty="0"/>
                <a:t> Two</a:t>
              </a:r>
              <a:r>
                <a:rPr sz="1800" dirty="0"/>
                <a:t>:</a:t>
              </a:r>
            </a:p>
            <a:p>
              <a:pPr defTabSz="292100">
                <a:defRPr sz="3600">
                  <a:solidFill>
                    <a:srgbClr val="000000"/>
                  </a:solidFill>
                  <a:latin typeface="Helvetica Light"/>
                  <a:ea typeface="Helvetica Light"/>
                  <a:cs typeface="Helvetica Light"/>
                  <a:sym typeface="Helvetica Light"/>
                </a:defRPr>
              </a:pPr>
              <a:r>
                <a:rPr sz="1800" dirty="0"/>
                <a:t>Many servers and clients talking through a network</a:t>
              </a: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9" name="CAP Theorem"/>
          <p:cNvSpPr txBox="1">
            <a:spLocks noGrp="1"/>
          </p:cNvSpPr>
          <p:nvPr>
            <p:ph type="title"/>
          </p:nvPr>
        </p:nvSpPr>
        <p:spPr>
          <a:prstGeom prst="rect">
            <a:avLst/>
          </a:prstGeom>
        </p:spPr>
        <p:txBody>
          <a:bodyPr/>
          <a:lstStyle/>
          <a:p>
            <a:pPr>
              <a:defRPr spc="-200"/>
            </a:pPr>
            <a:r>
              <a:rPr dirty="0"/>
              <a:t>CAP Theorem: Consistency or Availability</a:t>
            </a:r>
          </a:p>
        </p:txBody>
      </p:sp>
      <p:sp>
        <p:nvSpPr>
          <p:cNvPr id="1001" name="Pick two of thre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Pick two of three:</a:t>
            </a:r>
          </a:p>
          <a:p>
            <a:pPr lvl="1"/>
            <a:r>
              <a:t>Consistency: All nodes see the same data at the same time (strong consistency)</a:t>
            </a:r>
          </a:p>
          <a:p>
            <a:pPr lvl="1"/>
            <a:r>
              <a:t>Availability: Individual node failures do not prevent survivors from continuing to operate</a:t>
            </a:r>
          </a:p>
          <a:p>
            <a:pPr lvl="1"/>
            <a:r>
              <a:t>Partition tolerance: The system continues to operate despite message loss (from network and/or node failure)</a:t>
            </a:r>
          </a:p>
          <a:p>
            <a:pPr lvl="2"/>
            <a:r>
              <a:t>Can’t drop this for a DS - networks can always fail</a:t>
            </a:r>
          </a:p>
        </p:txBody>
      </p:sp>
    </p:spTree>
    <p:extLst>
      <p:ext uri="{BB962C8B-B14F-4D97-AF65-F5344CB8AC3E}">
        <p14:creationId xmlns:p14="http://schemas.microsoft.com/office/powerpoint/2010/main" val="27064528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F2994-3490-0EF2-7EE8-D135E2197822}"/>
              </a:ext>
            </a:extLst>
          </p:cNvPr>
          <p:cNvSpPr>
            <a:spLocks noGrp="1"/>
          </p:cNvSpPr>
          <p:nvPr>
            <p:ph type="title"/>
          </p:nvPr>
        </p:nvSpPr>
        <p:spPr/>
        <p:txBody>
          <a:bodyPr/>
          <a:lstStyle/>
          <a:p>
            <a:r>
              <a:rPr lang="en-US" dirty="0"/>
              <a:t>Luckily, there are possible compromises</a:t>
            </a:r>
          </a:p>
        </p:txBody>
      </p:sp>
      <p:sp>
        <p:nvSpPr>
          <p:cNvPr id="3" name="Content Placeholder 2">
            <a:extLst>
              <a:ext uri="{FF2B5EF4-FFF2-40B4-BE49-F238E27FC236}">
                <a16:creationId xmlns:a16="http://schemas.microsoft.com/office/drawing/2014/main" id="{4FAC48C7-892A-052C-69F5-B82B308982AF}"/>
              </a:ext>
            </a:extLst>
          </p:cNvPr>
          <p:cNvSpPr>
            <a:spLocks noGrp="1"/>
          </p:cNvSpPr>
          <p:nvPr>
            <p:ph idx="1"/>
          </p:nvPr>
        </p:nvSpPr>
        <p:spPr/>
        <p:txBody>
          <a:bodyPr/>
          <a:lstStyle/>
          <a:p>
            <a:r>
              <a:rPr lang="en-US" dirty="0"/>
              <a:t>Sacrifice some availability for consistency (</a:t>
            </a:r>
            <a:r>
              <a:rPr lang="en-US" dirty="0" err="1"/>
              <a:t>eg</a:t>
            </a:r>
            <a:r>
              <a:rPr lang="en-US" dirty="0"/>
              <a:t> in a chat system: you want the chats to appear in order)</a:t>
            </a:r>
          </a:p>
          <a:p>
            <a:r>
              <a:rPr lang="en-US" dirty="0"/>
              <a:t>Sacrifice some consistency for availability (</a:t>
            </a:r>
            <a:r>
              <a:rPr lang="en-US" dirty="0" err="1"/>
              <a:t>eg</a:t>
            </a:r>
            <a:r>
              <a:rPr lang="en-US" dirty="0"/>
              <a:t> you may not care in what order the cats appear)</a:t>
            </a:r>
          </a:p>
          <a:p>
            <a:r>
              <a:rPr lang="en-US" dirty="0"/>
              <a:t>Or you may want different policies for reads vs. writes.</a:t>
            </a:r>
          </a:p>
          <a:p>
            <a:r>
              <a:rPr lang="en-US" dirty="0"/>
              <a:t>Doing this is beyond the limits of this course (whew!)</a:t>
            </a:r>
          </a:p>
        </p:txBody>
      </p:sp>
      <p:sp>
        <p:nvSpPr>
          <p:cNvPr id="4" name="Slide Number Placeholder 3">
            <a:extLst>
              <a:ext uri="{FF2B5EF4-FFF2-40B4-BE49-F238E27FC236}">
                <a16:creationId xmlns:a16="http://schemas.microsoft.com/office/drawing/2014/main" id="{53AA947B-FBF0-FE07-78A1-C9182B2AF8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226046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0" name="Partitioning + Replication"/>
          <p:cNvSpPr txBox="1">
            <a:spLocks noGrp="1"/>
          </p:cNvSpPr>
          <p:nvPr>
            <p:ph type="title"/>
          </p:nvPr>
        </p:nvSpPr>
        <p:spPr>
          <a:prstGeom prst="rect">
            <a:avLst/>
          </a:prstGeom>
        </p:spPr>
        <p:txBody>
          <a:bodyPr>
            <a:normAutofit/>
          </a:bodyPr>
          <a:lstStyle>
            <a:lvl1pPr>
              <a:defRPr spc="-200"/>
            </a:lvl1pPr>
          </a:lstStyle>
          <a:p>
            <a:r>
              <a:rPr lang="en-US" dirty="0"/>
              <a:t>Most distributed systems combine both partitioning and replication</a:t>
            </a:r>
            <a:endParaRPr dirty="0"/>
          </a:p>
        </p:txBody>
      </p:sp>
      <p:grpSp>
        <p:nvGrpSpPr>
          <p:cNvPr id="2" name="Group 1">
            <a:extLst>
              <a:ext uri="{FF2B5EF4-FFF2-40B4-BE49-F238E27FC236}">
                <a16:creationId xmlns:a16="http://schemas.microsoft.com/office/drawing/2014/main" id="{3B1EA4F2-26DB-28EC-F1B2-4D9397F5C8A9}"/>
              </a:ext>
            </a:extLst>
          </p:cNvPr>
          <p:cNvGrpSpPr/>
          <p:nvPr/>
        </p:nvGrpSpPr>
        <p:grpSpPr>
          <a:xfrm>
            <a:off x="463868" y="2370294"/>
            <a:ext cx="11264264" cy="2459926"/>
            <a:chOff x="781463" y="3645507"/>
            <a:chExt cx="11264264" cy="2459926"/>
          </a:xfrm>
        </p:grpSpPr>
        <p:grpSp>
          <p:nvGrpSpPr>
            <p:cNvPr id="767" name="Group 1"/>
            <p:cNvGrpSpPr/>
            <p:nvPr/>
          </p:nvGrpSpPr>
          <p:grpSpPr>
            <a:xfrm>
              <a:off x="3716242" y="3645507"/>
              <a:ext cx="2459925" cy="2459926"/>
              <a:chOff x="0" y="0"/>
              <a:chExt cx="4919849" cy="4919849"/>
            </a:xfrm>
          </p:grpSpPr>
          <p:pic>
            <p:nvPicPr>
              <p:cNvPr id="763" name="Image" descr="Image"/>
              <p:cNvPicPr>
                <a:picLocks noChangeAspect="1"/>
              </p:cNvPicPr>
              <p:nvPr/>
            </p:nvPicPr>
            <p:blipFill>
              <a:blip r:embed="rId3"/>
              <a:stretch>
                <a:fillRect/>
              </a:stretch>
            </p:blipFill>
            <p:spPr>
              <a:xfrm>
                <a:off x="0" y="0"/>
                <a:ext cx="4919849" cy="4919849"/>
              </a:xfrm>
              <a:prstGeom prst="rect">
                <a:avLst/>
              </a:prstGeom>
              <a:ln w="12700" cap="flat">
                <a:noFill/>
                <a:miter lim="400000"/>
              </a:ln>
              <a:effectLst/>
            </p:spPr>
          </p:pic>
          <p:grpSp>
            <p:nvGrpSpPr>
              <p:cNvPr id="766" name="A"/>
              <p:cNvGrpSpPr/>
              <p:nvPr/>
            </p:nvGrpSpPr>
            <p:grpSpPr>
              <a:xfrm>
                <a:off x="1566953" y="2913873"/>
                <a:ext cx="1785942" cy="1785942"/>
                <a:chOff x="-1" y="-1"/>
                <a:chExt cx="1785941" cy="1785941"/>
              </a:xfrm>
            </p:grpSpPr>
            <p:sp>
              <p:nvSpPr>
                <p:cNvPr id="764" name="Square"/>
                <p:cNvSpPr/>
                <p:nvPr/>
              </p:nvSpPr>
              <p:spPr>
                <a:xfrm>
                  <a:off x="-1" y="-1"/>
                  <a:ext cx="1785941" cy="1785941"/>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765" name="A"/>
                <p:cNvSpPr txBox="1"/>
                <p:nvPr/>
              </p:nvSpPr>
              <p:spPr>
                <a:xfrm>
                  <a:off x="-1" y="574616"/>
                  <a:ext cx="1785941" cy="636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grpSp>
          <p:nvGrpSpPr>
            <p:cNvPr id="772" name="Group 1"/>
            <p:cNvGrpSpPr/>
            <p:nvPr/>
          </p:nvGrpSpPr>
          <p:grpSpPr>
            <a:xfrm>
              <a:off x="781463" y="3645507"/>
              <a:ext cx="2459925" cy="2459926"/>
              <a:chOff x="0" y="0"/>
              <a:chExt cx="4919849" cy="4919849"/>
            </a:xfrm>
          </p:grpSpPr>
          <p:pic>
            <p:nvPicPr>
              <p:cNvPr id="768" name="Image" descr="Image"/>
              <p:cNvPicPr>
                <a:picLocks noChangeAspect="1"/>
              </p:cNvPicPr>
              <p:nvPr/>
            </p:nvPicPr>
            <p:blipFill>
              <a:blip r:embed="rId3"/>
              <a:stretch>
                <a:fillRect/>
              </a:stretch>
            </p:blipFill>
            <p:spPr>
              <a:xfrm>
                <a:off x="0" y="0"/>
                <a:ext cx="4919849" cy="4919849"/>
              </a:xfrm>
              <a:prstGeom prst="rect">
                <a:avLst/>
              </a:prstGeom>
              <a:ln w="12700" cap="flat">
                <a:noFill/>
                <a:miter lim="400000"/>
              </a:ln>
              <a:effectLst/>
            </p:spPr>
          </p:pic>
          <p:grpSp>
            <p:nvGrpSpPr>
              <p:cNvPr id="771" name="A"/>
              <p:cNvGrpSpPr/>
              <p:nvPr/>
            </p:nvGrpSpPr>
            <p:grpSpPr>
              <a:xfrm>
                <a:off x="1566953" y="2979110"/>
                <a:ext cx="1785942" cy="1785942"/>
                <a:chOff x="-1" y="-1"/>
                <a:chExt cx="1785941" cy="1785941"/>
              </a:xfrm>
            </p:grpSpPr>
            <p:sp>
              <p:nvSpPr>
                <p:cNvPr id="769" name="Square"/>
                <p:cNvSpPr/>
                <p:nvPr/>
              </p:nvSpPr>
              <p:spPr>
                <a:xfrm>
                  <a:off x="-1" y="-1"/>
                  <a:ext cx="1785941" cy="1785941"/>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770" name="A"/>
                <p:cNvSpPr txBox="1"/>
                <p:nvPr/>
              </p:nvSpPr>
              <p:spPr>
                <a:xfrm>
                  <a:off x="-1" y="574616"/>
                  <a:ext cx="1785941" cy="636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grpSp>
          <p:nvGrpSpPr>
            <p:cNvPr id="777" name="Group 1"/>
            <p:cNvGrpSpPr/>
            <p:nvPr/>
          </p:nvGrpSpPr>
          <p:grpSpPr>
            <a:xfrm>
              <a:off x="9585802" y="3645507"/>
              <a:ext cx="2459925" cy="2459926"/>
              <a:chOff x="0" y="0"/>
              <a:chExt cx="4919849" cy="4919849"/>
            </a:xfrm>
          </p:grpSpPr>
          <p:pic>
            <p:nvPicPr>
              <p:cNvPr id="773" name="Image" descr="Image"/>
              <p:cNvPicPr>
                <a:picLocks noChangeAspect="1"/>
              </p:cNvPicPr>
              <p:nvPr/>
            </p:nvPicPr>
            <p:blipFill>
              <a:blip r:embed="rId3"/>
              <a:stretch>
                <a:fillRect/>
              </a:stretch>
            </p:blipFill>
            <p:spPr>
              <a:xfrm>
                <a:off x="0" y="0"/>
                <a:ext cx="4919849" cy="4919849"/>
              </a:xfrm>
              <a:prstGeom prst="rect">
                <a:avLst/>
              </a:prstGeom>
              <a:ln w="12700" cap="flat">
                <a:noFill/>
                <a:miter lim="400000"/>
              </a:ln>
              <a:effectLst/>
            </p:spPr>
          </p:pic>
          <p:grpSp>
            <p:nvGrpSpPr>
              <p:cNvPr id="776" name="B"/>
              <p:cNvGrpSpPr/>
              <p:nvPr/>
            </p:nvGrpSpPr>
            <p:grpSpPr>
              <a:xfrm>
                <a:off x="1566953" y="2832327"/>
                <a:ext cx="1785942" cy="1785942"/>
                <a:chOff x="-1" y="-1"/>
                <a:chExt cx="1785941" cy="1785941"/>
              </a:xfrm>
            </p:grpSpPr>
            <p:sp>
              <p:nvSpPr>
                <p:cNvPr id="774" name="Square"/>
                <p:cNvSpPr/>
                <p:nvPr/>
              </p:nvSpPr>
              <p:spPr>
                <a:xfrm>
                  <a:off x="-1" y="-1"/>
                  <a:ext cx="1785941" cy="1785941"/>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775" name="B"/>
                <p:cNvSpPr txBox="1"/>
                <p:nvPr/>
              </p:nvSpPr>
              <p:spPr>
                <a:xfrm>
                  <a:off x="-1" y="574616"/>
                  <a:ext cx="1785941" cy="636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grpSp>
        <p:grpSp>
          <p:nvGrpSpPr>
            <p:cNvPr id="782" name="Group 1"/>
            <p:cNvGrpSpPr/>
            <p:nvPr/>
          </p:nvGrpSpPr>
          <p:grpSpPr>
            <a:xfrm>
              <a:off x="6651022" y="3645507"/>
              <a:ext cx="2459925" cy="2459926"/>
              <a:chOff x="0" y="0"/>
              <a:chExt cx="4919849" cy="4919849"/>
            </a:xfrm>
          </p:grpSpPr>
          <p:pic>
            <p:nvPicPr>
              <p:cNvPr id="778" name="Image" descr="Image"/>
              <p:cNvPicPr>
                <a:picLocks noChangeAspect="1"/>
              </p:cNvPicPr>
              <p:nvPr/>
            </p:nvPicPr>
            <p:blipFill>
              <a:blip r:embed="rId3"/>
              <a:stretch>
                <a:fillRect/>
              </a:stretch>
            </p:blipFill>
            <p:spPr>
              <a:xfrm>
                <a:off x="0" y="0"/>
                <a:ext cx="4919849" cy="4919849"/>
              </a:xfrm>
              <a:prstGeom prst="rect">
                <a:avLst/>
              </a:prstGeom>
              <a:ln w="12700" cap="flat">
                <a:noFill/>
                <a:miter lim="400000"/>
              </a:ln>
              <a:effectLst/>
            </p:spPr>
          </p:pic>
          <p:grpSp>
            <p:nvGrpSpPr>
              <p:cNvPr id="781" name="B"/>
              <p:cNvGrpSpPr/>
              <p:nvPr/>
            </p:nvGrpSpPr>
            <p:grpSpPr>
              <a:xfrm>
                <a:off x="1566953" y="2946491"/>
                <a:ext cx="1785942" cy="1785942"/>
                <a:chOff x="-1" y="-1"/>
                <a:chExt cx="1785941" cy="1785941"/>
              </a:xfrm>
            </p:grpSpPr>
            <p:sp>
              <p:nvSpPr>
                <p:cNvPr id="779" name="Square"/>
                <p:cNvSpPr/>
                <p:nvPr/>
              </p:nvSpPr>
              <p:spPr>
                <a:xfrm>
                  <a:off x="-1" y="-1"/>
                  <a:ext cx="1785941" cy="1785941"/>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780" name="B"/>
                <p:cNvSpPr txBox="1"/>
                <p:nvPr/>
              </p:nvSpPr>
              <p:spPr>
                <a:xfrm>
                  <a:off x="-1" y="574616"/>
                  <a:ext cx="1785941" cy="63670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grpSp>
      </p:grpSp>
    </p:spTree>
    <p:extLst>
      <p:ext uri="{BB962C8B-B14F-4D97-AF65-F5344CB8AC3E}">
        <p14:creationId xmlns:p14="http://schemas.microsoft.com/office/powerpoint/2010/main" val="2314535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Lesson 9.3: Distributing Processing</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33</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6102461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t>Learning Objectives for this Lesson</a:t>
            </a:r>
          </a:p>
        </p:txBody>
      </p:sp>
      <p:sp>
        <p:nvSpPr>
          <p:cNvPr id="190" name="By the end of this lesson, you should be able to…"/>
          <p:cNvSpPr txBox="1">
            <a:spLocks noGrp="1"/>
          </p:cNvSpPr>
          <p:nvPr>
            <p:ph idx="1"/>
          </p:nvPr>
        </p:nvSpPr>
        <p:spPr>
          <a:prstGeom prst="rect">
            <a:avLst/>
          </a:prstGeom>
        </p:spPr>
        <p:txBody>
          <a:bodyPr/>
          <a:lstStyle/>
          <a:p>
            <a:r>
              <a:rPr dirty="0"/>
              <a:t>By the end of this lesson, you should be able to…</a:t>
            </a:r>
            <a:endParaRPr lang="en-US" dirty="0"/>
          </a:p>
          <a:p>
            <a:pPr marL="800100" lvl="1" indent="-342900">
              <a:buSzPct val="100000"/>
              <a:buFont typeface="Arial"/>
              <a:buChar char="•"/>
            </a:pPr>
            <a:r>
              <a:rPr lang="en-US" dirty="0"/>
              <a:t>Recognize common software architectures</a:t>
            </a:r>
          </a:p>
          <a:p>
            <a:pPr marL="800100" lvl="1" indent="-342900">
              <a:buSzPct val="100000"/>
              <a:buFont typeface="Arial"/>
              <a:buChar char="•"/>
            </a:pPr>
            <a:r>
              <a:rPr lang="en-US" dirty="0"/>
              <a:t>Understand tradeoffs of scalability, performance, and fault tolerance between these architectures</a:t>
            </a:r>
          </a:p>
          <a:p>
            <a:endParaRPr dirty="0"/>
          </a:p>
        </p:txBody>
      </p:sp>
    </p:spTree>
    <p:extLst>
      <p:ext uri="{BB962C8B-B14F-4D97-AF65-F5344CB8AC3E}">
        <p14:creationId xmlns:p14="http://schemas.microsoft.com/office/powerpoint/2010/main" val="35107618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3" name="Distributed Software Architectures"/>
          <p:cNvSpPr txBox="1">
            <a:spLocks noGrp="1"/>
          </p:cNvSpPr>
          <p:nvPr>
            <p:ph type="title"/>
          </p:nvPr>
        </p:nvSpPr>
        <p:spPr>
          <a:prstGeom prst="rect">
            <a:avLst/>
          </a:prstGeom>
        </p:spPr>
        <p:txBody>
          <a:bodyPr/>
          <a:lstStyle/>
          <a:p>
            <a:r>
              <a:rPr dirty="0"/>
              <a:t>Distributed Software Architectures</a:t>
            </a:r>
          </a:p>
        </p:txBody>
      </p:sp>
      <p:sp>
        <p:nvSpPr>
          <p:cNvPr id="195"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Goal: abstract details away into reusable components</a:t>
            </a:r>
          </a:p>
          <a:p>
            <a:r>
              <a:t>Enables exploration of design alternatives</a:t>
            </a:r>
          </a:p>
          <a:p>
            <a:r>
              <a:t>Allows for analysis of high-level design before implementation</a:t>
            </a:r>
          </a:p>
          <a:p>
            <a:r>
              <a:t>Match system requirements to quality attributes of common architectural patterns</a:t>
            </a:r>
          </a:p>
        </p:txBody>
      </p:sp>
      <p:pic>
        <p:nvPicPr>
          <p:cNvPr id="196" name="NORTHEASTERN-UNIVERSITY-WEST-VILLAGE-RESIDENCES.png" descr="NORTHEASTERN-UNIVERSITY-WEST-VILLAGE-RESIDENCES.png"/>
          <p:cNvPicPr>
            <a:picLocks noChangeAspect="1"/>
          </p:cNvPicPr>
          <p:nvPr/>
        </p:nvPicPr>
        <p:blipFill>
          <a:blip r:embed="rId3"/>
          <a:stretch>
            <a:fillRect/>
          </a:stretch>
        </p:blipFill>
        <p:spPr>
          <a:xfrm>
            <a:off x="8378372" y="4321468"/>
            <a:ext cx="3559990" cy="2450306"/>
          </a:xfrm>
          <a:prstGeom prst="rect">
            <a:avLst/>
          </a:prstGeom>
          <a:ln w="12700">
            <a:miter lim="400000"/>
          </a:ln>
        </p:spPr>
      </p:pic>
    </p:spTree>
    <p:extLst>
      <p:ext uri="{BB962C8B-B14F-4D97-AF65-F5344CB8AC3E}">
        <p14:creationId xmlns:p14="http://schemas.microsoft.com/office/powerpoint/2010/main" val="8290406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Rectangle"/>
          <p:cNvSpPr/>
          <p:nvPr/>
        </p:nvSpPr>
        <p:spPr>
          <a:xfrm>
            <a:off x="2091020" y="4528538"/>
            <a:ext cx="2827995" cy="1569923"/>
          </a:xfrm>
          <a:prstGeom prst="rect">
            <a:avLst/>
          </a:prstGeom>
          <a:blipFill>
            <a:blip r:embed="rId3"/>
          </a:blipFill>
          <a:ln w="12700">
            <a:miter lim="400000"/>
          </a:ln>
          <a:effectLst>
            <a:outerShdw blurRad="50800" dist="25400" dir="5400000" rotWithShape="0">
              <a:srgbClr val="000000">
                <a:alpha val="50000"/>
              </a:srgbClr>
            </a:outerShdw>
          </a:effectLst>
        </p:spPr>
        <p:txBody>
          <a:bodyPr lIns="25400" tIns="25400" rIns="25400" bIns="25400" anchor="ctr"/>
          <a:lstStyle/>
          <a:p>
            <a:pPr defTabSz="410765">
              <a:defRPr sz="3200">
                <a:solidFill>
                  <a:srgbClr val="FFFFFF"/>
                </a:solidFill>
                <a:latin typeface="Helvetica Light"/>
                <a:ea typeface="Helvetica Light"/>
                <a:cs typeface="Helvetica Light"/>
                <a:sym typeface="Helvetica Light"/>
              </a:defRPr>
            </a:pPr>
            <a:endParaRPr sz="1600"/>
          </a:p>
        </p:txBody>
      </p:sp>
      <p:sp>
        <p:nvSpPr>
          <p:cNvPr id="201" name="Rectangle"/>
          <p:cNvSpPr/>
          <p:nvPr/>
        </p:nvSpPr>
        <p:spPr>
          <a:xfrm>
            <a:off x="7595050" y="2053532"/>
            <a:ext cx="2827995" cy="1569923"/>
          </a:xfrm>
          <a:prstGeom prst="rect">
            <a:avLst/>
          </a:prstGeom>
          <a:blipFill>
            <a:blip r:embed="rId3"/>
          </a:blipFill>
          <a:ln w="12700">
            <a:miter lim="400000"/>
          </a:ln>
          <a:effectLst>
            <a:outerShdw blurRad="50800" dist="25400" dir="5400000" rotWithShape="0">
              <a:srgbClr val="000000">
                <a:alpha val="50000"/>
              </a:srgbClr>
            </a:outerShdw>
          </a:effectLst>
        </p:spPr>
        <p:txBody>
          <a:bodyPr lIns="25400" tIns="25400" rIns="25400" bIns="25400" anchor="ctr"/>
          <a:lstStyle/>
          <a:p>
            <a:pPr defTabSz="410765">
              <a:defRPr sz="3200">
                <a:solidFill>
                  <a:srgbClr val="FFFFFF"/>
                </a:solidFill>
                <a:latin typeface="Helvetica Light"/>
                <a:ea typeface="Helvetica Light"/>
                <a:cs typeface="Helvetica Light"/>
                <a:sym typeface="Helvetica Light"/>
              </a:defRPr>
            </a:pPr>
            <a:endParaRPr sz="1600"/>
          </a:p>
        </p:txBody>
      </p:sp>
      <p:sp>
        <p:nvSpPr>
          <p:cNvPr id="202" name="Rectangle"/>
          <p:cNvSpPr/>
          <p:nvPr/>
        </p:nvSpPr>
        <p:spPr>
          <a:xfrm>
            <a:off x="7595050" y="4667128"/>
            <a:ext cx="2827995" cy="1569923"/>
          </a:xfrm>
          <a:prstGeom prst="rect">
            <a:avLst/>
          </a:prstGeom>
          <a:blipFill>
            <a:blip r:embed="rId3"/>
          </a:blipFill>
          <a:ln w="12700">
            <a:miter lim="400000"/>
          </a:ln>
          <a:effectLst>
            <a:outerShdw blurRad="50800" dist="25400" dir="5400000" rotWithShape="0">
              <a:srgbClr val="000000">
                <a:alpha val="50000"/>
              </a:srgbClr>
            </a:outerShdw>
          </a:effectLst>
        </p:spPr>
        <p:txBody>
          <a:bodyPr lIns="25400" tIns="25400" rIns="25400" bIns="25400" anchor="ctr"/>
          <a:lstStyle/>
          <a:p>
            <a:pPr defTabSz="410765">
              <a:defRPr sz="3200">
                <a:solidFill>
                  <a:srgbClr val="FFFFFF"/>
                </a:solidFill>
                <a:latin typeface="Helvetica Light"/>
                <a:ea typeface="Helvetica Light"/>
                <a:cs typeface="Helvetica Light"/>
                <a:sym typeface="Helvetica Light"/>
              </a:defRPr>
            </a:pPr>
            <a:endParaRPr sz="1600"/>
          </a:p>
        </p:txBody>
      </p:sp>
      <p:sp>
        <p:nvSpPr>
          <p:cNvPr id="203" name="Rectangle"/>
          <p:cNvSpPr/>
          <p:nvPr/>
        </p:nvSpPr>
        <p:spPr>
          <a:xfrm>
            <a:off x="2091020" y="1984954"/>
            <a:ext cx="2827995" cy="1569922"/>
          </a:xfrm>
          <a:prstGeom prst="rect">
            <a:avLst/>
          </a:prstGeom>
          <a:blipFill>
            <a:blip r:embed="rId3"/>
          </a:blipFill>
          <a:ln w="12700">
            <a:miter lim="400000"/>
          </a:ln>
          <a:effectLst>
            <a:outerShdw blurRad="50800" dist="25400" dir="5400000" rotWithShape="0">
              <a:srgbClr val="000000">
                <a:alpha val="50000"/>
              </a:srgbClr>
            </a:outerShdw>
          </a:effectLst>
        </p:spPr>
        <p:txBody>
          <a:bodyPr lIns="25400" tIns="25400" rIns="25400" bIns="25400" anchor="ctr"/>
          <a:lstStyle/>
          <a:p>
            <a:pPr defTabSz="410765">
              <a:defRPr sz="3200">
                <a:solidFill>
                  <a:srgbClr val="FFFFFF"/>
                </a:solidFill>
                <a:latin typeface="Helvetica Light"/>
                <a:ea typeface="Helvetica Light"/>
                <a:cs typeface="Helvetica Light"/>
                <a:sym typeface="Helvetica Light"/>
              </a:defRPr>
            </a:pPr>
            <a:endParaRPr sz="1600"/>
          </a:p>
        </p:txBody>
      </p:sp>
      <p:sp>
        <p:nvSpPr>
          <p:cNvPr id="204" name="Distributed Systems Challenges"/>
          <p:cNvSpPr txBox="1">
            <a:spLocks noGrp="1"/>
          </p:cNvSpPr>
          <p:nvPr>
            <p:ph type="title"/>
          </p:nvPr>
        </p:nvSpPr>
        <p:spPr>
          <a:prstGeom prst="rect">
            <a:avLst/>
          </a:prstGeom>
        </p:spPr>
        <p:txBody>
          <a:bodyPr>
            <a:normAutofit/>
          </a:bodyPr>
          <a:lstStyle>
            <a:lvl1pPr defTabSz="2267654">
              <a:defRPr sz="7905" spc="-186"/>
            </a:lvl1pPr>
          </a:lstStyle>
          <a:p>
            <a:r>
              <a:rPr sz="4400" dirty="0"/>
              <a:t>Review: Distributed Systems Must Compromise</a:t>
            </a:r>
          </a:p>
        </p:txBody>
      </p:sp>
      <p:sp>
        <p:nvSpPr>
          <p:cNvPr id="205" name="Number of nodes + distance between them"/>
          <p:cNvSpPr txBox="1">
            <a:spLocks noGrp="1"/>
          </p:cNvSpPr>
          <p:nvPr>
            <p:ph idx="1"/>
          </p:nvPr>
        </p:nvSpPr>
        <p:spPr>
          <a:prstGeom prst="rect">
            <a:avLst/>
          </a:prstGeom>
        </p:spPr>
        <p:txBody>
          <a:bodyPr/>
          <a:lstStyle/>
          <a:p>
            <a:r>
              <a:t>Constraints: number of nodes, network links</a:t>
            </a:r>
          </a:p>
        </p:txBody>
      </p:sp>
      <p:grpSp>
        <p:nvGrpSpPr>
          <p:cNvPr id="216" name="Group"/>
          <p:cNvGrpSpPr/>
          <p:nvPr/>
        </p:nvGrpSpPr>
        <p:grpSpPr>
          <a:xfrm>
            <a:off x="2127118" y="1984954"/>
            <a:ext cx="2644048" cy="1567059"/>
            <a:chOff x="0" y="0"/>
            <a:chExt cx="5288094" cy="3134116"/>
          </a:xfrm>
        </p:grpSpPr>
        <p:pic>
          <p:nvPicPr>
            <p:cNvPr id="206" name="Image" descr="Image"/>
            <p:cNvPicPr>
              <a:picLocks noChangeAspect="1"/>
            </p:cNvPicPr>
            <p:nvPr/>
          </p:nvPicPr>
          <p:blipFill>
            <a:blip r:embed="rId4"/>
            <a:stretch>
              <a:fillRect/>
            </a:stretch>
          </p:blipFill>
          <p:spPr>
            <a:xfrm>
              <a:off x="988880" y="686330"/>
              <a:ext cx="3364223" cy="1726147"/>
            </a:xfrm>
            <a:prstGeom prst="rect">
              <a:avLst/>
            </a:prstGeom>
            <a:ln w="12700" cap="flat">
              <a:noFill/>
              <a:miter lim="400000"/>
            </a:ln>
            <a:effectLst/>
          </p:spPr>
        </p:pic>
        <p:pic>
          <p:nvPicPr>
            <p:cNvPr id="207" name="Image" descr="Image"/>
            <p:cNvPicPr>
              <a:picLocks noChangeAspect="1"/>
            </p:cNvPicPr>
            <p:nvPr/>
          </p:nvPicPr>
          <p:blipFill>
            <a:blip r:embed="rId5"/>
            <a:stretch>
              <a:fillRect/>
            </a:stretch>
          </p:blipFill>
          <p:spPr>
            <a:xfrm>
              <a:off x="0" y="348510"/>
              <a:ext cx="1140608" cy="1140608"/>
            </a:xfrm>
            <a:prstGeom prst="rect">
              <a:avLst/>
            </a:prstGeom>
            <a:ln w="12700" cap="flat">
              <a:noFill/>
              <a:miter lim="400000"/>
            </a:ln>
            <a:effectLst/>
          </p:spPr>
        </p:pic>
        <p:pic>
          <p:nvPicPr>
            <p:cNvPr id="208" name="Image" descr="Image"/>
            <p:cNvPicPr>
              <a:picLocks noChangeAspect="1"/>
            </p:cNvPicPr>
            <p:nvPr/>
          </p:nvPicPr>
          <p:blipFill>
            <a:blip r:embed="rId5"/>
            <a:stretch>
              <a:fillRect/>
            </a:stretch>
          </p:blipFill>
          <p:spPr>
            <a:xfrm>
              <a:off x="3943893" y="5042"/>
              <a:ext cx="1140608" cy="1140610"/>
            </a:xfrm>
            <a:prstGeom prst="rect">
              <a:avLst/>
            </a:prstGeom>
            <a:ln w="12700" cap="flat">
              <a:noFill/>
              <a:miter lim="400000"/>
            </a:ln>
            <a:effectLst/>
          </p:spPr>
        </p:pic>
        <p:pic>
          <p:nvPicPr>
            <p:cNvPr id="209" name="Image" descr="Image"/>
            <p:cNvPicPr>
              <a:picLocks noChangeAspect="1"/>
            </p:cNvPicPr>
            <p:nvPr/>
          </p:nvPicPr>
          <p:blipFill>
            <a:blip r:embed="rId5"/>
            <a:stretch>
              <a:fillRect/>
            </a:stretch>
          </p:blipFill>
          <p:spPr>
            <a:xfrm>
              <a:off x="4006102" y="1885107"/>
              <a:ext cx="1140609" cy="1140610"/>
            </a:xfrm>
            <a:prstGeom prst="rect">
              <a:avLst/>
            </a:prstGeom>
            <a:ln w="12700" cap="flat">
              <a:noFill/>
              <a:miter lim="400000"/>
            </a:ln>
            <a:effectLst/>
          </p:spPr>
        </p:pic>
        <p:pic>
          <p:nvPicPr>
            <p:cNvPr id="210" name="Image" descr="Image"/>
            <p:cNvPicPr>
              <a:picLocks noChangeAspect="1"/>
            </p:cNvPicPr>
            <p:nvPr/>
          </p:nvPicPr>
          <p:blipFill>
            <a:blip r:embed="rId5"/>
            <a:stretch>
              <a:fillRect/>
            </a:stretch>
          </p:blipFill>
          <p:spPr>
            <a:xfrm>
              <a:off x="2670735" y="-1"/>
              <a:ext cx="1140608" cy="1140609"/>
            </a:xfrm>
            <a:prstGeom prst="rect">
              <a:avLst/>
            </a:prstGeom>
            <a:ln w="12700" cap="flat">
              <a:noFill/>
              <a:miter lim="400000"/>
            </a:ln>
            <a:effectLst/>
          </p:spPr>
        </p:pic>
        <p:pic>
          <p:nvPicPr>
            <p:cNvPr id="211" name="Image" descr="Image"/>
            <p:cNvPicPr>
              <a:picLocks noChangeAspect="1"/>
            </p:cNvPicPr>
            <p:nvPr/>
          </p:nvPicPr>
          <p:blipFill>
            <a:blip r:embed="rId5"/>
            <a:stretch>
              <a:fillRect/>
            </a:stretch>
          </p:blipFill>
          <p:spPr>
            <a:xfrm>
              <a:off x="1335367" y="5042"/>
              <a:ext cx="1140608" cy="1140610"/>
            </a:xfrm>
            <a:prstGeom prst="rect">
              <a:avLst/>
            </a:prstGeom>
            <a:ln w="12700" cap="flat">
              <a:noFill/>
              <a:miter lim="400000"/>
            </a:ln>
            <a:effectLst/>
          </p:spPr>
        </p:pic>
        <p:pic>
          <p:nvPicPr>
            <p:cNvPr id="212" name="Image" descr="Image"/>
            <p:cNvPicPr>
              <a:picLocks noChangeAspect="1"/>
            </p:cNvPicPr>
            <p:nvPr/>
          </p:nvPicPr>
          <p:blipFill>
            <a:blip r:embed="rId5"/>
            <a:stretch>
              <a:fillRect/>
            </a:stretch>
          </p:blipFill>
          <p:spPr>
            <a:xfrm>
              <a:off x="2670735" y="1750159"/>
              <a:ext cx="1140608" cy="1140609"/>
            </a:xfrm>
            <a:prstGeom prst="rect">
              <a:avLst/>
            </a:prstGeom>
            <a:ln w="12700" cap="flat">
              <a:noFill/>
              <a:miter lim="400000"/>
            </a:ln>
            <a:effectLst/>
          </p:spPr>
        </p:pic>
        <p:pic>
          <p:nvPicPr>
            <p:cNvPr id="213" name="Image" descr="Image"/>
            <p:cNvPicPr>
              <a:picLocks noChangeAspect="1"/>
            </p:cNvPicPr>
            <p:nvPr/>
          </p:nvPicPr>
          <p:blipFill>
            <a:blip r:embed="rId5"/>
            <a:stretch>
              <a:fillRect/>
            </a:stretch>
          </p:blipFill>
          <p:spPr>
            <a:xfrm>
              <a:off x="1335367" y="1993507"/>
              <a:ext cx="1140608" cy="1140610"/>
            </a:xfrm>
            <a:prstGeom prst="rect">
              <a:avLst/>
            </a:prstGeom>
            <a:ln w="12700" cap="flat">
              <a:noFill/>
              <a:miter lim="400000"/>
            </a:ln>
            <a:effectLst/>
          </p:spPr>
        </p:pic>
        <p:pic>
          <p:nvPicPr>
            <p:cNvPr id="214" name="Image" descr="Image"/>
            <p:cNvPicPr>
              <a:picLocks noChangeAspect="1"/>
            </p:cNvPicPr>
            <p:nvPr/>
          </p:nvPicPr>
          <p:blipFill>
            <a:blip r:embed="rId5"/>
            <a:stretch>
              <a:fillRect/>
            </a:stretch>
          </p:blipFill>
          <p:spPr>
            <a:xfrm>
              <a:off x="66450" y="1331832"/>
              <a:ext cx="1140608" cy="1140609"/>
            </a:xfrm>
            <a:prstGeom prst="rect">
              <a:avLst/>
            </a:prstGeom>
            <a:ln w="12700" cap="flat">
              <a:noFill/>
              <a:miter lim="400000"/>
            </a:ln>
            <a:effectLst/>
          </p:spPr>
        </p:pic>
        <p:pic>
          <p:nvPicPr>
            <p:cNvPr id="215" name="Image" descr="Image"/>
            <p:cNvPicPr>
              <a:picLocks noChangeAspect="1"/>
            </p:cNvPicPr>
            <p:nvPr/>
          </p:nvPicPr>
          <p:blipFill>
            <a:blip r:embed="rId5"/>
            <a:stretch>
              <a:fillRect/>
            </a:stretch>
          </p:blipFill>
          <p:spPr>
            <a:xfrm>
              <a:off x="4147486" y="823558"/>
              <a:ext cx="1140609" cy="1140609"/>
            </a:xfrm>
            <a:prstGeom prst="rect">
              <a:avLst/>
            </a:prstGeom>
            <a:ln w="12700" cap="flat">
              <a:noFill/>
              <a:miter lim="400000"/>
            </a:ln>
            <a:effectLst/>
          </p:spPr>
        </p:pic>
      </p:grpSp>
      <p:grpSp>
        <p:nvGrpSpPr>
          <p:cNvPr id="227" name="Group"/>
          <p:cNvGrpSpPr/>
          <p:nvPr/>
        </p:nvGrpSpPr>
        <p:grpSpPr>
          <a:xfrm>
            <a:off x="7687024" y="1984954"/>
            <a:ext cx="2644048" cy="1567059"/>
            <a:chOff x="0" y="0"/>
            <a:chExt cx="5288094" cy="3134116"/>
          </a:xfrm>
        </p:grpSpPr>
        <p:pic>
          <p:nvPicPr>
            <p:cNvPr id="217" name="Image" descr="Image"/>
            <p:cNvPicPr>
              <a:picLocks noChangeAspect="1"/>
            </p:cNvPicPr>
            <p:nvPr/>
          </p:nvPicPr>
          <p:blipFill>
            <a:blip r:embed="rId4"/>
            <a:stretch>
              <a:fillRect/>
            </a:stretch>
          </p:blipFill>
          <p:spPr>
            <a:xfrm>
              <a:off x="988880" y="686330"/>
              <a:ext cx="3364223" cy="1726147"/>
            </a:xfrm>
            <a:prstGeom prst="rect">
              <a:avLst/>
            </a:prstGeom>
            <a:ln w="12700" cap="flat">
              <a:noFill/>
              <a:miter lim="400000"/>
            </a:ln>
            <a:effectLst/>
          </p:spPr>
        </p:pic>
        <p:pic>
          <p:nvPicPr>
            <p:cNvPr id="218" name="Image" descr="Image"/>
            <p:cNvPicPr>
              <a:picLocks noChangeAspect="1"/>
            </p:cNvPicPr>
            <p:nvPr/>
          </p:nvPicPr>
          <p:blipFill>
            <a:blip r:embed="rId5"/>
            <a:stretch>
              <a:fillRect/>
            </a:stretch>
          </p:blipFill>
          <p:spPr>
            <a:xfrm>
              <a:off x="0" y="348510"/>
              <a:ext cx="1140608" cy="1140608"/>
            </a:xfrm>
            <a:prstGeom prst="rect">
              <a:avLst/>
            </a:prstGeom>
            <a:ln w="12700" cap="flat">
              <a:noFill/>
              <a:miter lim="400000"/>
            </a:ln>
            <a:effectLst/>
          </p:spPr>
        </p:pic>
        <p:pic>
          <p:nvPicPr>
            <p:cNvPr id="219" name="Image" descr="Image"/>
            <p:cNvPicPr>
              <a:picLocks noChangeAspect="1"/>
            </p:cNvPicPr>
            <p:nvPr/>
          </p:nvPicPr>
          <p:blipFill>
            <a:blip r:embed="rId5"/>
            <a:stretch>
              <a:fillRect/>
            </a:stretch>
          </p:blipFill>
          <p:spPr>
            <a:xfrm>
              <a:off x="3943893" y="5042"/>
              <a:ext cx="1140608" cy="1140610"/>
            </a:xfrm>
            <a:prstGeom prst="rect">
              <a:avLst/>
            </a:prstGeom>
            <a:ln w="12700" cap="flat">
              <a:noFill/>
              <a:miter lim="400000"/>
            </a:ln>
            <a:effectLst/>
          </p:spPr>
        </p:pic>
        <p:pic>
          <p:nvPicPr>
            <p:cNvPr id="220" name="Image" descr="Image"/>
            <p:cNvPicPr>
              <a:picLocks noChangeAspect="1"/>
            </p:cNvPicPr>
            <p:nvPr/>
          </p:nvPicPr>
          <p:blipFill>
            <a:blip r:embed="rId5"/>
            <a:stretch>
              <a:fillRect/>
            </a:stretch>
          </p:blipFill>
          <p:spPr>
            <a:xfrm>
              <a:off x="4006102" y="1885107"/>
              <a:ext cx="1140609" cy="1140610"/>
            </a:xfrm>
            <a:prstGeom prst="rect">
              <a:avLst/>
            </a:prstGeom>
            <a:ln w="12700" cap="flat">
              <a:noFill/>
              <a:miter lim="400000"/>
            </a:ln>
            <a:effectLst/>
          </p:spPr>
        </p:pic>
        <p:pic>
          <p:nvPicPr>
            <p:cNvPr id="221" name="Image" descr="Image"/>
            <p:cNvPicPr>
              <a:picLocks noChangeAspect="1"/>
            </p:cNvPicPr>
            <p:nvPr/>
          </p:nvPicPr>
          <p:blipFill>
            <a:blip r:embed="rId5"/>
            <a:stretch>
              <a:fillRect/>
            </a:stretch>
          </p:blipFill>
          <p:spPr>
            <a:xfrm>
              <a:off x="2670735" y="-1"/>
              <a:ext cx="1140608" cy="1140609"/>
            </a:xfrm>
            <a:prstGeom prst="rect">
              <a:avLst/>
            </a:prstGeom>
            <a:ln w="12700" cap="flat">
              <a:noFill/>
              <a:miter lim="400000"/>
            </a:ln>
            <a:effectLst/>
          </p:spPr>
        </p:pic>
        <p:pic>
          <p:nvPicPr>
            <p:cNvPr id="222" name="Image" descr="Image"/>
            <p:cNvPicPr>
              <a:picLocks noChangeAspect="1"/>
            </p:cNvPicPr>
            <p:nvPr/>
          </p:nvPicPr>
          <p:blipFill>
            <a:blip r:embed="rId5"/>
            <a:stretch>
              <a:fillRect/>
            </a:stretch>
          </p:blipFill>
          <p:spPr>
            <a:xfrm>
              <a:off x="1335367" y="5042"/>
              <a:ext cx="1140608" cy="1140610"/>
            </a:xfrm>
            <a:prstGeom prst="rect">
              <a:avLst/>
            </a:prstGeom>
            <a:ln w="12700" cap="flat">
              <a:noFill/>
              <a:miter lim="400000"/>
            </a:ln>
            <a:effectLst/>
          </p:spPr>
        </p:pic>
        <p:pic>
          <p:nvPicPr>
            <p:cNvPr id="223" name="Image" descr="Image"/>
            <p:cNvPicPr>
              <a:picLocks noChangeAspect="1"/>
            </p:cNvPicPr>
            <p:nvPr/>
          </p:nvPicPr>
          <p:blipFill>
            <a:blip r:embed="rId5"/>
            <a:stretch>
              <a:fillRect/>
            </a:stretch>
          </p:blipFill>
          <p:spPr>
            <a:xfrm>
              <a:off x="2670735" y="1750159"/>
              <a:ext cx="1140608" cy="1140609"/>
            </a:xfrm>
            <a:prstGeom prst="rect">
              <a:avLst/>
            </a:prstGeom>
            <a:ln w="12700" cap="flat">
              <a:noFill/>
              <a:miter lim="400000"/>
            </a:ln>
            <a:effectLst/>
          </p:spPr>
        </p:pic>
        <p:pic>
          <p:nvPicPr>
            <p:cNvPr id="224" name="Image" descr="Image"/>
            <p:cNvPicPr>
              <a:picLocks noChangeAspect="1"/>
            </p:cNvPicPr>
            <p:nvPr/>
          </p:nvPicPr>
          <p:blipFill>
            <a:blip r:embed="rId5"/>
            <a:stretch>
              <a:fillRect/>
            </a:stretch>
          </p:blipFill>
          <p:spPr>
            <a:xfrm>
              <a:off x="1335367" y="1993507"/>
              <a:ext cx="1140608" cy="1140610"/>
            </a:xfrm>
            <a:prstGeom prst="rect">
              <a:avLst/>
            </a:prstGeom>
            <a:ln w="12700" cap="flat">
              <a:noFill/>
              <a:miter lim="400000"/>
            </a:ln>
            <a:effectLst/>
          </p:spPr>
        </p:pic>
        <p:pic>
          <p:nvPicPr>
            <p:cNvPr id="225" name="Image" descr="Image"/>
            <p:cNvPicPr>
              <a:picLocks noChangeAspect="1"/>
            </p:cNvPicPr>
            <p:nvPr/>
          </p:nvPicPr>
          <p:blipFill>
            <a:blip r:embed="rId5"/>
            <a:stretch>
              <a:fillRect/>
            </a:stretch>
          </p:blipFill>
          <p:spPr>
            <a:xfrm>
              <a:off x="66450" y="1331832"/>
              <a:ext cx="1140608" cy="1140609"/>
            </a:xfrm>
            <a:prstGeom prst="rect">
              <a:avLst/>
            </a:prstGeom>
            <a:ln w="12700" cap="flat">
              <a:noFill/>
              <a:miter lim="400000"/>
            </a:ln>
            <a:effectLst/>
          </p:spPr>
        </p:pic>
        <p:pic>
          <p:nvPicPr>
            <p:cNvPr id="226" name="Image" descr="Image"/>
            <p:cNvPicPr>
              <a:picLocks noChangeAspect="1"/>
            </p:cNvPicPr>
            <p:nvPr/>
          </p:nvPicPr>
          <p:blipFill>
            <a:blip r:embed="rId5"/>
            <a:stretch>
              <a:fillRect/>
            </a:stretch>
          </p:blipFill>
          <p:spPr>
            <a:xfrm>
              <a:off x="4147486" y="823558"/>
              <a:ext cx="1140609" cy="1140609"/>
            </a:xfrm>
            <a:prstGeom prst="rect">
              <a:avLst/>
            </a:prstGeom>
            <a:ln w="12700" cap="flat">
              <a:noFill/>
              <a:miter lim="400000"/>
            </a:ln>
            <a:effectLst/>
          </p:spPr>
        </p:pic>
      </p:grpSp>
      <p:grpSp>
        <p:nvGrpSpPr>
          <p:cNvPr id="238" name="Group"/>
          <p:cNvGrpSpPr/>
          <p:nvPr/>
        </p:nvGrpSpPr>
        <p:grpSpPr>
          <a:xfrm>
            <a:off x="2127118" y="4528538"/>
            <a:ext cx="2644048" cy="1567059"/>
            <a:chOff x="0" y="0"/>
            <a:chExt cx="5288094" cy="3134116"/>
          </a:xfrm>
        </p:grpSpPr>
        <p:pic>
          <p:nvPicPr>
            <p:cNvPr id="228" name="Image" descr="Image"/>
            <p:cNvPicPr>
              <a:picLocks noChangeAspect="1"/>
            </p:cNvPicPr>
            <p:nvPr/>
          </p:nvPicPr>
          <p:blipFill>
            <a:blip r:embed="rId4"/>
            <a:stretch>
              <a:fillRect/>
            </a:stretch>
          </p:blipFill>
          <p:spPr>
            <a:xfrm>
              <a:off x="988880" y="686330"/>
              <a:ext cx="3364223" cy="1726147"/>
            </a:xfrm>
            <a:prstGeom prst="rect">
              <a:avLst/>
            </a:prstGeom>
            <a:ln w="12700" cap="flat">
              <a:noFill/>
              <a:miter lim="400000"/>
            </a:ln>
            <a:effectLst/>
          </p:spPr>
        </p:pic>
        <p:pic>
          <p:nvPicPr>
            <p:cNvPr id="229" name="Image" descr="Image"/>
            <p:cNvPicPr>
              <a:picLocks noChangeAspect="1"/>
            </p:cNvPicPr>
            <p:nvPr/>
          </p:nvPicPr>
          <p:blipFill>
            <a:blip r:embed="rId5"/>
            <a:stretch>
              <a:fillRect/>
            </a:stretch>
          </p:blipFill>
          <p:spPr>
            <a:xfrm>
              <a:off x="0" y="348510"/>
              <a:ext cx="1140608" cy="1140608"/>
            </a:xfrm>
            <a:prstGeom prst="rect">
              <a:avLst/>
            </a:prstGeom>
            <a:ln w="12700" cap="flat">
              <a:noFill/>
              <a:miter lim="400000"/>
            </a:ln>
            <a:effectLst/>
          </p:spPr>
        </p:pic>
        <p:pic>
          <p:nvPicPr>
            <p:cNvPr id="230" name="Image" descr="Image"/>
            <p:cNvPicPr>
              <a:picLocks noChangeAspect="1"/>
            </p:cNvPicPr>
            <p:nvPr/>
          </p:nvPicPr>
          <p:blipFill>
            <a:blip r:embed="rId5"/>
            <a:stretch>
              <a:fillRect/>
            </a:stretch>
          </p:blipFill>
          <p:spPr>
            <a:xfrm>
              <a:off x="3943893" y="5042"/>
              <a:ext cx="1140608" cy="1140610"/>
            </a:xfrm>
            <a:prstGeom prst="rect">
              <a:avLst/>
            </a:prstGeom>
            <a:ln w="12700" cap="flat">
              <a:noFill/>
              <a:miter lim="400000"/>
            </a:ln>
            <a:effectLst/>
          </p:spPr>
        </p:pic>
        <p:pic>
          <p:nvPicPr>
            <p:cNvPr id="231" name="Image" descr="Image"/>
            <p:cNvPicPr>
              <a:picLocks noChangeAspect="1"/>
            </p:cNvPicPr>
            <p:nvPr/>
          </p:nvPicPr>
          <p:blipFill>
            <a:blip r:embed="rId5"/>
            <a:stretch>
              <a:fillRect/>
            </a:stretch>
          </p:blipFill>
          <p:spPr>
            <a:xfrm>
              <a:off x="4006102" y="1885107"/>
              <a:ext cx="1140609" cy="1140610"/>
            </a:xfrm>
            <a:prstGeom prst="rect">
              <a:avLst/>
            </a:prstGeom>
            <a:ln w="12700" cap="flat">
              <a:noFill/>
              <a:miter lim="400000"/>
            </a:ln>
            <a:effectLst/>
          </p:spPr>
        </p:pic>
        <p:pic>
          <p:nvPicPr>
            <p:cNvPr id="232" name="Image" descr="Image"/>
            <p:cNvPicPr>
              <a:picLocks noChangeAspect="1"/>
            </p:cNvPicPr>
            <p:nvPr/>
          </p:nvPicPr>
          <p:blipFill>
            <a:blip r:embed="rId5"/>
            <a:stretch>
              <a:fillRect/>
            </a:stretch>
          </p:blipFill>
          <p:spPr>
            <a:xfrm>
              <a:off x="2670735" y="-1"/>
              <a:ext cx="1140608" cy="1140609"/>
            </a:xfrm>
            <a:prstGeom prst="rect">
              <a:avLst/>
            </a:prstGeom>
            <a:ln w="12700" cap="flat">
              <a:noFill/>
              <a:miter lim="400000"/>
            </a:ln>
            <a:effectLst/>
          </p:spPr>
        </p:pic>
        <p:pic>
          <p:nvPicPr>
            <p:cNvPr id="233" name="Image" descr="Image"/>
            <p:cNvPicPr>
              <a:picLocks noChangeAspect="1"/>
            </p:cNvPicPr>
            <p:nvPr/>
          </p:nvPicPr>
          <p:blipFill>
            <a:blip r:embed="rId5"/>
            <a:stretch>
              <a:fillRect/>
            </a:stretch>
          </p:blipFill>
          <p:spPr>
            <a:xfrm>
              <a:off x="1335367" y="5042"/>
              <a:ext cx="1140608" cy="1140610"/>
            </a:xfrm>
            <a:prstGeom prst="rect">
              <a:avLst/>
            </a:prstGeom>
            <a:ln w="12700" cap="flat">
              <a:noFill/>
              <a:miter lim="400000"/>
            </a:ln>
            <a:effectLst/>
          </p:spPr>
        </p:pic>
        <p:pic>
          <p:nvPicPr>
            <p:cNvPr id="234" name="Image" descr="Image"/>
            <p:cNvPicPr>
              <a:picLocks noChangeAspect="1"/>
            </p:cNvPicPr>
            <p:nvPr/>
          </p:nvPicPr>
          <p:blipFill>
            <a:blip r:embed="rId5"/>
            <a:stretch>
              <a:fillRect/>
            </a:stretch>
          </p:blipFill>
          <p:spPr>
            <a:xfrm>
              <a:off x="2670735" y="1750159"/>
              <a:ext cx="1140608" cy="1140609"/>
            </a:xfrm>
            <a:prstGeom prst="rect">
              <a:avLst/>
            </a:prstGeom>
            <a:ln w="12700" cap="flat">
              <a:noFill/>
              <a:miter lim="400000"/>
            </a:ln>
            <a:effectLst/>
          </p:spPr>
        </p:pic>
        <p:pic>
          <p:nvPicPr>
            <p:cNvPr id="235" name="Image" descr="Image"/>
            <p:cNvPicPr>
              <a:picLocks noChangeAspect="1"/>
            </p:cNvPicPr>
            <p:nvPr/>
          </p:nvPicPr>
          <p:blipFill>
            <a:blip r:embed="rId5"/>
            <a:stretch>
              <a:fillRect/>
            </a:stretch>
          </p:blipFill>
          <p:spPr>
            <a:xfrm>
              <a:off x="1335367" y="1993507"/>
              <a:ext cx="1140608" cy="1140610"/>
            </a:xfrm>
            <a:prstGeom prst="rect">
              <a:avLst/>
            </a:prstGeom>
            <a:ln w="12700" cap="flat">
              <a:noFill/>
              <a:miter lim="400000"/>
            </a:ln>
            <a:effectLst/>
          </p:spPr>
        </p:pic>
        <p:pic>
          <p:nvPicPr>
            <p:cNvPr id="236" name="Image" descr="Image"/>
            <p:cNvPicPr>
              <a:picLocks noChangeAspect="1"/>
            </p:cNvPicPr>
            <p:nvPr/>
          </p:nvPicPr>
          <p:blipFill>
            <a:blip r:embed="rId5"/>
            <a:stretch>
              <a:fillRect/>
            </a:stretch>
          </p:blipFill>
          <p:spPr>
            <a:xfrm>
              <a:off x="66450" y="1331832"/>
              <a:ext cx="1140608" cy="1140609"/>
            </a:xfrm>
            <a:prstGeom prst="rect">
              <a:avLst/>
            </a:prstGeom>
            <a:ln w="12700" cap="flat">
              <a:noFill/>
              <a:miter lim="400000"/>
            </a:ln>
            <a:effectLst/>
          </p:spPr>
        </p:pic>
        <p:pic>
          <p:nvPicPr>
            <p:cNvPr id="237" name="Image" descr="Image"/>
            <p:cNvPicPr>
              <a:picLocks noChangeAspect="1"/>
            </p:cNvPicPr>
            <p:nvPr/>
          </p:nvPicPr>
          <p:blipFill>
            <a:blip r:embed="rId5"/>
            <a:stretch>
              <a:fillRect/>
            </a:stretch>
          </p:blipFill>
          <p:spPr>
            <a:xfrm>
              <a:off x="4147486" y="823558"/>
              <a:ext cx="1140609" cy="1140609"/>
            </a:xfrm>
            <a:prstGeom prst="rect">
              <a:avLst/>
            </a:prstGeom>
            <a:ln w="12700" cap="flat">
              <a:noFill/>
              <a:miter lim="400000"/>
            </a:ln>
            <a:effectLst/>
          </p:spPr>
        </p:pic>
      </p:grpSp>
      <p:grpSp>
        <p:nvGrpSpPr>
          <p:cNvPr id="249" name="Group"/>
          <p:cNvGrpSpPr/>
          <p:nvPr/>
        </p:nvGrpSpPr>
        <p:grpSpPr>
          <a:xfrm>
            <a:off x="7687024" y="4668560"/>
            <a:ext cx="2644048" cy="1567059"/>
            <a:chOff x="0" y="0"/>
            <a:chExt cx="5288094" cy="3134117"/>
          </a:xfrm>
        </p:grpSpPr>
        <p:pic>
          <p:nvPicPr>
            <p:cNvPr id="239" name="Image" descr="Image"/>
            <p:cNvPicPr>
              <a:picLocks noChangeAspect="1"/>
            </p:cNvPicPr>
            <p:nvPr/>
          </p:nvPicPr>
          <p:blipFill>
            <a:blip r:embed="rId4"/>
            <a:stretch>
              <a:fillRect/>
            </a:stretch>
          </p:blipFill>
          <p:spPr>
            <a:xfrm>
              <a:off x="988880" y="686330"/>
              <a:ext cx="3364223" cy="1726148"/>
            </a:xfrm>
            <a:prstGeom prst="rect">
              <a:avLst/>
            </a:prstGeom>
            <a:ln w="12700" cap="flat">
              <a:noFill/>
              <a:miter lim="400000"/>
            </a:ln>
            <a:effectLst/>
          </p:spPr>
        </p:pic>
        <p:pic>
          <p:nvPicPr>
            <p:cNvPr id="240" name="Image" descr="Image"/>
            <p:cNvPicPr>
              <a:picLocks noChangeAspect="1"/>
            </p:cNvPicPr>
            <p:nvPr/>
          </p:nvPicPr>
          <p:blipFill>
            <a:blip r:embed="rId5"/>
            <a:stretch>
              <a:fillRect/>
            </a:stretch>
          </p:blipFill>
          <p:spPr>
            <a:xfrm>
              <a:off x="0" y="348510"/>
              <a:ext cx="1140608" cy="1140608"/>
            </a:xfrm>
            <a:prstGeom prst="rect">
              <a:avLst/>
            </a:prstGeom>
            <a:ln w="12700" cap="flat">
              <a:noFill/>
              <a:miter lim="400000"/>
            </a:ln>
            <a:effectLst/>
          </p:spPr>
        </p:pic>
        <p:pic>
          <p:nvPicPr>
            <p:cNvPr id="241" name="Image" descr="Image"/>
            <p:cNvPicPr>
              <a:picLocks noChangeAspect="1"/>
            </p:cNvPicPr>
            <p:nvPr/>
          </p:nvPicPr>
          <p:blipFill>
            <a:blip r:embed="rId5"/>
            <a:stretch>
              <a:fillRect/>
            </a:stretch>
          </p:blipFill>
          <p:spPr>
            <a:xfrm>
              <a:off x="3943893" y="5042"/>
              <a:ext cx="1140608" cy="1140610"/>
            </a:xfrm>
            <a:prstGeom prst="rect">
              <a:avLst/>
            </a:prstGeom>
            <a:ln w="12700" cap="flat">
              <a:noFill/>
              <a:miter lim="400000"/>
            </a:ln>
            <a:effectLst/>
          </p:spPr>
        </p:pic>
        <p:pic>
          <p:nvPicPr>
            <p:cNvPr id="242" name="Image" descr="Image"/>
            <p:cNvPicPr>
              <a:picLocks noChangeAspect="1"/>
            </p:cNvPicPr>
            <p:nvPr/>
          </p:nvPicPr>
          <p:blipFill>
            <a:blip r:embed="rId5"/>
            <a:stretch>
              <a:fillRect/>
            </a:stretch>
          </p:blipFill>
          <p:spPr>
            <a:xfrm>
              <a:off x="4006102" y="1885108"/>
              <a:ext cx="1140609" cy="1140609"/>
            </a:xfrm>
            <a:prstGeom prst="rect">
              <a:avLst/>
            </a:prstGeom>
            <a:ln w="12700" cap="flat">
              <a:noFill/>
              <a:miter lim="400000"/>
            </a:ln>
            <a:effectLst/>
          </p:spPr>
        </p:pic>
        <p:pic>
          <p:nvPicPr>
            <p:cNvPr id="243" name="Image" descr="Image"/>
            <p:cNvPicPr>
              <a:picLocks noChangeAspect="1"/>
            </p:cNvPicPr>
            <p:nvPr/>
          </p:nvPicPr>
          <p:blipFill>
            <a:blip r:embed="rId5"/>
            <a:stretch>
              <a:fillRect/>
            </a:stretch>
          </p:blipFill>
          <p:spPr>
            <a:xfrm>
              <a:off x="2670735" y="-1"/>
              <a:ext cx="1140608" cy="1140609"/>
            </a:xfrm>
            <a:prstGeom prst="rect">
              <a:avLst/>
            </a:prstGeom>
            <a:ln w="12700" cap="flat">
              <a:noFill/>
              <a:miter lim="400000"/>
            </a:ln>
            <a:effectLst/>
          </p:spPr>
        </p:pic>
        <p:pic>
          <p:nvPicPr>
            <p:cNvPr id="244" name="Image" descr="Image"/>
            <p:cNvPicPr>
              <a:picLocks noChangeAspect="1"/>
            </p:cNvPicPr>
            <p:nvPr/>
          </p:nvPicPr>
          <p:blipFill>
            <a:blip r:embed="rId5"/>
            <a:stretch>
              <a:fillRect/>
            </a:stretch>
          </p:blipFill>
          <p:spPr>
            <a:xfrm>
              <a:off x="1335367" y="5042"/>
              <a:ext cx="1140608" cy="1140610"/>
            </a:xfrm>
            <a:prstGeom prst="rect">
              <a:avLst/>
            </a:prstGeom>
            <a:ln w="12700" cap="flat">
              <a:noFill/>
              <a:miter lim="400000"/>
            </a:ln>
            <a:effectLst/>
          </p:spPr>
        </p:pic>
        <p:pic>
          <p:nvPicPr>
            <p:cNvPr id="245" name="Image" descr="Image"/>
            <p:cNvPicPr>
              <a:picLocks noChangeAspect="1"/>
            </p:cNvPicPr>
            <p:nvPr/>
          </p:nvPicPr>
          <p:blipFill>
            <a:blip r:embed="rId5"/>
            <a:stretch>
              <a:fillRect/>
            </a:stretch>
          </p:blipFill>
          <p:spPr>
            <a:xfrm>
              <a:off x="2670735" y="1750160"/>
              <a:ext cx="1140608" cy="1140608"/>
            </a:xfrm>
            <a:prstGeom prst="rect">
              <a:avLst/>
            </a:prstGeom>
            <a:ln w="12700" cap="flat">
              <a:noFill/>
              <a:miter lim="400000"/>
            </a:ln>
            <a:effectLst/>
          </p:spPr>
        </p:pic>
        <p:pic>
          <p:nvPicPr>
            <p:cNvPr id="246" name="Image" descr="Image"/>
            <p:cNvPicPr>
              <a:picLocks noChangeAspect="1"/>
            </p:cNvPicPr>
            <p:nvPr/>
          </p:nvPicPr>
          <p:blipFill>
            <a:blip r:embed="rId5"/>
            <a:stretch>
              <a:fillRect/>
            </a:stretch>
          </p:blipFill>
          <p:spPr>
            <a:xfrm>
              <a:off x="1335367" y="1993508"/>
              <a:ext cx="1140608" cy="1140610"/>
            </a:xfrm>
            <a:prstGeom prst="rect">
              <a:avLst/>
            </a:prstGeom>
            <a:ln w="12700" cap="flat">
              <a:noFill/>
              <a:miter lim="400000"/>
            </a:ln>
            <a:effectLst/>
          </p:spPr>
        </p:pic>
        <p:pic>
          <p:nvPicPr>
            <p:cNvPr id="247" name="Image" descr="Image"/>
            <p:cNvPicPr>
              <a:picLocks noChangeAspect="1"/>
            </p:cNvPicPr>
            <p:nvPr/>
          </p:nvPicPr>
          <p:blipFill>
            <a:blip r:embed="rId5"/>
            <a:stretch>
              <a:fillRect/>
            </a:stretch>
          </p:blipFill>
          <p:spPr>
            <a:xfrm>
              <a:off x="66450" y="1331832"/>
              <a:ext cx="1140608" cy="1140610"/>
            </a:xfrm>
            <a:prstGeom prst="rect">
              <a:avLst/>
            </a:prstGeom>
            <a:ln w="12700" cap="flat">
              <a:noFill/>
              <a:miter lim="400000"/>
            </a:ln>
            <a:effectLst/>
          </p:spPr>
        </p:pic>
        <p:pic>
          <p:nvPicPr>
            <p:cNvPr id="248" name="Image" descr="Image"/>
            <p:cNvPicPr>
              <a:picLocks noChangeAspect="1"/>
            </p:cNvPicPr>
            <p:nvPr/>
          </p:nvPicPr>
          <p:blipFill>
            <a:blip r:embed="rId5"/>
            <a:stretch>
              <a:fillRect/>
            </a:stretch>
          </p:blipFill>
          <p:spPr>
            <a:xfrm>
              <a:off x="4147486" y="823558"/>
              <a:ext cx="1140609" cy="1140610"/>
            </a:xfrm>
            <a:prstGeom prst="rect">
              <a:avLst/>
            </a:prstGeom>
            <a:ln w="12700" cap="flat">
              <a:noFill/>
              <a:miter lim="400000"/>
            </a:ln>
            <a:effectLst/>
          </p:spPr>
        </p:pic>
      </p:grpSp>
      <p:sp>
        <p:nvSpPr>
          <p:cNvPr id="250" name="DC"/>
          <p:cNvSpPr txBox="1"/>
          <p:nvPr/>
        </p:nvSpPr>
        <p:spPr>
          <a:xfrm>
            <a:off x="3228728" y="6210348"/>
            <a:ext cx="440825"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DC</a:t>
            </a:r>
          </a:p>
        </p:txBody>
      </p:sp>
      <p:sp>
        <p:nvSpPr>
          <p:cNvPr id="251" name="NY"/>
          <p:cNvSpPr txBox="1"/>
          <p:nvPr/>
        </p:nvSpPr>
        <p:spPr>
          <a:xfrm>
            <a:off x="8791842" y="3616978"/>
            <a:ext cx="434412"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NY</a:t>
            </a:r>
          </a:p>
        </p:txBody>
      </p:sp>
      <p:sp>
        <p:nvSpPr>
          <p:cNvPr id="252" name="LONDON"/>
          <p:cNvSpPr txBox="1"/>
          <p:nvPr/>
        </p:nvSpPr>
        <p:spPr>
          <a:xfrm>
            <a:off x="8388685" y="6210348"/>
            <a:ext cx="1240723"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LONDON</a:t>
            </a:r>
          </a:p>
        </p:txBody>
      </p:sp>
      <p:sp>
        <p:nvSpPr>
          <p:cNvPr id="253" name="SF"/>
          <p:cNvSpPr txBox="1"/>
          <p:nvPr/>
        </p:nvSpPr>
        <p:spPr>
          <a:xfrm>
            <a:off x="3265598" y="3616978"/>
            <a:ext cx="367087" cy="456854"/>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anchor="ctr">
            <a:spAutoFit/>
          </a:bodyPr>
          <a:lstStyle>
            <a:lvl1pPr defTabSz="821530">
              <a:defRPr sz="5000">
                <a:solidFill>
                  <a:srgbClr val="000000"/>
                </a:solidFill>
                <a:latin typeface="Helvetica Light"/>
                <a:ea typeface="Helvetica Light"/>
                <a:cs typeface="Helvetica Light"/>
                <a:sym typeface="Helvetica Light"/>
              </a:defRPr>
            </a:lvl1pPr>
          </a:lstStyle>
          <a:p>
            <a:r>
              <a:rPr sz="2500"/>
              <a:t>SF</a:t>
            </a:r>
          </a:p>
        </p:txBody>
      </p:sp>
      <p:cxnSp>
        <p:nvCxnSpPr>
          <p:cNvPr id="254" name="Connection Line"/>
          <p:cNvCxnSpPr>
            <a:stCxn id="203" idx="0"/>
            <a:endCxn id="201" idx="0"/>
          </p:cNvCxnSpPr>
          <p:nvPr/>
        </p:nvCxnSpPr>
        <p:spPr>
          <a:xfrm>
            <a:off x="3505017" y="2769915"/>
            <a:ext cx="5504030" cy="68579"/>
          </a:xfrm>
          <a:prstGeom prst="straightConnector1">
            <a:avLst/>
          </a:prstGeom>
          <a:ln w="25400">
            <a:solidFill>
              <a:srgbClr val="000000"/>
            </a:solidFill>
            <a:miter lim="400000"/>
          </a:ln>
        </p:spPr>
      </p:cxnSp>
      <p:cxnSp>
        <p:nvCxnSpPr>
          <p:cNvPr id="255" name="Connection Line"/>
          <p:cNvCxnSpPr>
            <a:stCxn id="200" idx="0"/>
            <a:endCxn id="201" idx="0"/>
          </p:cNvCxnSpPr>
          <p:nvPr/>
        </p:nvCxnSpPr>
        <p:spPr>
          <a:xfrm flipV="1">
            <a:off x="3505017" y="2838493"/>
            <a:ext cx="5504030" cy="2475006"/>
          </a:xfrm>
          <a:prstGeom prst="straightConnector1">
            <a:avLst/>
          </a:prstGeom>
          <a:ln w="25400">
            <a:solidFill>
              <a:srgbClr val="000000"/>
            </a:solidFill>
            <a:miter lim="400000"/>
          </a:ln>
        </p:spPr>
      </p:cxnSp>
      <p:cxnSp>
        <p:nvCxnSpPr>
          <p:cNvPr id="256" name="Connection Line"/>
          <p:cNvCxnSpPr>
            <a:stCxn id="202" idx="0"/>
            <a:endCxn id="201" idx="0"/>
          </p:cNvCxnSpPr>
          <p:nvPr/>
        </p:nvCxnSpPr>
        <p:spPr>
          <a:xfrm flipV="1">
            <a:off x="9009047" y="2838493"/>
            <a:ext cx="1" cy="2613596"/>
          </a:xfrm>
          <a:prstGeom prst="straightConnector1">
            <a:avLst/>
          </a:prstGeom>
          <a:ln w="25400">
            <a:solidFill>
              <a:srgbClr val="000000"/>
            </a:solidFill>
            <a:miter lim="400000"/>
          </a:ln>
        </p:spPr>
      </p:cxnSp>
      <p:grpSp>
        <p:nvGrpSpPr>
          <p:cNvPr id="259" name="Even if cross-city links are fast and cheap (are they?)…"/>
          <p:cNvGrpSpPr/>
          <p:nvPr/>
        </p:nvGrpSpPr>
        <p:grpSpPr>
          <a:xfrm>
            <a:off x="2192971" y="3577291"/>
            <a:ext cx="7806058" cy="1125539"/>
            <a:chOff x="-1" y="0"/>
            <a:chExt cx="15612114" cy="2251076"/>
          </a:xfrm>
        </p:grpSpPr>
        <p:sp>
          <p:nvSpPr>
            <p:cNvPr id="257" name="Even if cross-city links are fast and cheap (are they?)…"/>
            <p:cNvSpPr txBox="1"/>
            <p:nvPr/>
          </p:nvSpPr>
          <p:spPr>
            <a:xfrm>
              <a:off x="927571" y="144264"/>
              <a:ext cx="13756968" cy="1683149"/>
            </a:xfrm>
            <a:prstGeom prst="rect">
              <a:avLst/>
            </a:prstGeom>
            <a:solidFill>
              <a:srgbClr val="FFFFFF"/>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numCol="1" anchor="ctr">
              <a:spAutoFit/>
            </a:bodyPr>
            <a:lstStyle/>
            <a:p>
              <a:pPr defTabSz="410765">
                <a:defRPr sz="5000">
                  <a:solidFill>
                    <a:srgbClr val="000000"/>
                  </a:solidFill>
                  <a:latin typeface="Helvetica Light"/>
                  <a:ea typeface="Helvetica Light"/>
                  <a:cs typeface="Helvetica Light"/>
                  <a:sym typeface="Helvetica Light"/>
                </a:defRPr>
              </a:pPr>
              <a:r>
                <a:rPr sz="2500"/>
                <a:t>Even if cross-city links are fast and cheap (are they?)</a:t>
              </a:r>
            </a:p>
            <a:p>
              <a:pPr defTabSz="410765">
                <a:defRPr sz="5000">
                  <a:solidFill>
                    <a:srgbClr val="000000"/>
                  </a:solidFill>
                  <a:latin typeface="Helvetica Light"/>
                  <a:ea typeface="Helvetica Light"/>
                  <a:cs typeface="Helvetica Light"/>
                  <a:sym typeface="Helvetica Light"/>
                </a:defRPr>
              </a:pPr>
              <a:r>
                <a:rPr sz="2500"/>
                <a:t>Still that pesky speed of light…</a:t>
              </a:r>
            </a:p>
          </p:txBody>
        </p:sp>
        <p:pic>
          <p:nvPicPr>
            <p:cNvPr id="258" name="Even if cross-city links are fast and cheap (are they?)… Even if cross-city links are fast and cheap (are they?)Still that pesky speed of light…" descr="Even if cross-city links are fast and cheap (are they?)… Even if cross-city links are fast and cheap (are they?)Still that pesky speed of light…"/>
            <p:cNvPicPr>
              <a:picLocks noChangeAspect="1"/>
            </p:cNvPicPr>
            <p:nvPr/>
          </p:nvPicPr>
          <p:blipFill>
            <a:blip r:embed="rId6"/>
            <a:stretch>
              <a:fillRect/>
            </a:stretch>
          </p:blipFill>
          <p:spPr>
            <a:xfrm>
              <a:off x="-1" y="0"/>
              <a:ext cx="15612114" cy="2251076"/>
            </a:xfrm>
            <a:prstGeom prst="rect">
              <a:avLst/>
            </a:prstGeom>
            <a:ln w="12700" cap="flat">
              <a:noFill/>
              <a:miter lim="400000"/>
            </a:ln>
            <a:effectLst/>
          </p:spPr>
        </p:pic>
      </p:grpSp>
      <p:pic>
        <p:nvPicPr>
          <p:cNvPr id="260" name="Image" descr="Image"/>
          <p:cNvPicPr>
            <a:picLocks noChangeAspect="1"/>
          </p:cNvPicPr>
          <p:nvPr/>
        </p:nvPicPr>
        <p:blipFill>
          <a:blip r:embed="rId7"/>
          <a:srcRect l="3795" t="1804" r="1979" b="2051"/>
          <a:stretch>
            <a:fillRect/>
          </a:stretch>
        </p:blipFill>
        <p:spPr>
          <a:xfrm>
            <a:off x="4276785" y="4667127"/>
            <a:ext cx="284712" cy="373659"/>
          </a:xfrm>
          <a:custGeom>
            <a:avLst/>
            <a:gdLst/>
            <a:ahLst/>
            <a:cxnLst>
              <a:cxn ang="0">
                <a:pos x="wd2" y="hd2"/>
              </a:cxn>
              <a:cxn ang="5400000">
                <a:pos x="wd2" y="hd2"/>
              </a:cxn>
              <a:cxn ang="10800000">
                <a:pos x="wd2" y="hd2"/>
              </a:cxn>
              <a:cxn ang="16200000">
                <a:pos x="wd2" y="hd2"/>
              </a:cxn>
            </a:cxnLst>
            <a:rect l="0" t="0" r="r" b="b"/>
            <a:pathLst>
              <a:path w="21582" h="21600" extrusionOk="0">
                <a:moveTo>
                  <a:pt x="4518" y="0"/>
                </a:moveTo>
                <a:cubicBezTo>
                  <a:pt x="2759"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4" y="1136"/>
                </a:lnTo>
                <a:cubicBezTo>
                  <a:pt x="21134" y="748"/>
                  <a:pt x="20695" y="412"/>
                  <a:pt x="20161" y="195"/>
                </a:cubicBezTo>
                <a:cubicBezTo>
                  <a:pt x="20103" y="173"/>
                  <a:pt x="20040" y="143"/>
                  <a:pt x="19981" y="126"/>
                </a:cubicBezTo>
                <a:cubicBezTo>
                  <a:pt x="19796" y="74"/>
                  <a:pt x="19516" y="42"/>
                  <a:pt x="18822" y="23"/>
                </a:cubicBezTo>
                <a:lnTo>
                  <a:pt x="10971" y="0"/>
                </a:lnTo>
                <a:lnTo>
                  <a:pt x="6398" y="0"/>
                </a:lnTo>
                <a:lnTo>
                  <a:pt x="4518" y="0"/>
                </a:lnTo>
                <a:close/>
              </a:path>
            </a:pathLst>
          </a:custGeom>
          <a:ln w="12700">
            <a:miter lim="400000"/>
          </a:ln>
        </p:spPr>
      </p:pic>
      <p:pic>
        <p:nvPicPr>
          <p:cNvPr id="261" name="Image" descr="Image"/>
          <p:cNvPicPr>
            <a:picLocks noChangeAspect="1"/>
          </p:cNvPicPr>
          <p:nvPr/>
        </p:nvPicPr>
        <p:blipFill>
          <a:blip r:embed="rId7"/>
          <a:srcRect l="3795" t="1804" r="1979" b="2051"/>
          <a:stretch>
            <a:fillRect/>
          </a:stretch>
        </p:blipFill>
        <p:spPr>
          <a:xfrm>
            <a:off x="2973051" y="3115431"/>
            <a:ext cx="284712" cy="373658"/>
          </a:xfrm>
          <a:custGeom>
            <a:avLst/>
            <a:gdLst/>
            <a:ahLst/>
            <a:cxnLst>
              <a:cxn ang="0">
                <a:pos x="wd2" y="hd2"/>
              </a:cxn>
              <a:cxn ang="5400000">
                <a:pos x="wd2" y="hd2"/>
              </a:cxn>
              <a:cxn ang="10800000">
                <a:pos x="wd2" y="hd2"/>
              </a:cxn>
              <a:cxn ang="16200000">
                <a:pos x="wd2" y="hd2"/>
              </a:cxn>
            </a:cxnLst>
            <a:rect l="0" t="0" r="r" b="b"/>
            <a:pathLst>
              <a:path w="21582" h="21600" extrusionOk="0">
                <a:moveTo>
                  <a:pt x="4518" y="0"/>
                </a:moveTo>
                <a:cubicBezTo>
                  <a:pt x="2759"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4" y="1136"/>
                </a:lnTo>
                <a:cubicBezTo>
                  <a:pt x="21134" y="748"/>
                  <a:pt x="20695" y="412"/>
                  <a:pt x="20161" y="195"/>
                </a:cubicBezTo>
                <a:cubicBezTo>
                  <a:pt x="20103" y="173"/>
                  <a:pt x="20040" y="143"/>
                  <a:pt x="19981" y="126"/>
                </a:cubicBezTo>
                <a:cubicBezTo>
                  <a:pt x="19796" y="74"/>
                  <a:pt x="19516" y="42"/>
                  <a:pt x="18822" y="23"/>
                </a:cubicBezTo>
                <a:lnTo>
                  <a:pt x="10971" y="0"/>
                </a:lnTo>
                <a:lnTo>
                  <a:pt x="6398" y="0"/>
                </a:lnTo>
                <a:lnTo>
                  <a:pt x="4518" y="0"/>
                </a:lnTo>
                <a:close/>
              </a:path>
            </a:pathLst>
          </a:custGeom>
          <a:ln w="12700">
            <a:miter lim="400000"/>
          </a:ln>
        </p:spPr>
      </p:pic>
      <p:pic>
        <p:nvPicPr>
          <p:cNvPr id="262" name="Image" descr="Image"/>
          <p:cNvPicPr>
            <a:picLocks noChangeAspect="1"/>
          </p:cNvPicPr>
          <p:nvPr/>
        </p:nvPicPr>
        <p:blipFill>
          <a:blip r:embed="rId7"/>
          <a:srcRect l="3795" t="1804" r="1979" b="2051"/>
          <a:stretch>
            <a:fillRect/>
          </a:stretch>
        </p:blipFill>
        <p:spPr>
          <a:xfrm>
            <a:off x="7857590" y="5435081"/>
            <a:ext cx="284712" cy="373658"/>
          </a:xfrm>
          <a:custGeom>
            <a:avLst/>
            <a:gdLst/>
            <a:ahLst/>
            <a:cxnLst>
              <a:cxn ang="0">
                <a:pos x="wd2" y="hd2"/>
              </a:cxn>
              <a:cxn ang="5400000">
                <a:pos x="wd2" y="hd2"/>
              </a:cxn>
              <a:cxn ang="10800000">
                <a:pos x="wd2" y="hd2"/>
              </a:cxn>
              <a:cxn ang="16200000">
                <a:pos x="wd2" y="hd2"/>
              </a:cxn>
            </a:cxnLst>
            <a:rect l="0" t="0" r="r" b="b"/>
            <a:pathLst>
              <a:path w="21582" h="21600" extrusionOk="0">
                <a:moveTo>
                  <a:pt x="4518" y="0"/>
                </a:moveTo>
                <a:cubicBezTo>
                  <a:pt x="2759"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4" y="1136"/>
                </a:lnTo>
                <a:cubicBezTo>
                  <a:pt x="21134" y="748"/>
                  <a:pt x="20695" y="412"/>
                  <a:pt x="20161" y="195"/>
                </a:cubicBezTo>
                <a:cubicBezTo>
                  <a:pt x="20103" y="173"/>
                  <a:pt x="20040" y="143"/>
                  <a:pt x="19981" y="126"/>
                </a:cubicBezTo>
                <a:cubicBezTo>
                  <a:pt x="19796" y="74"/>
                  <a:pt x="19516" y="42"/>
                  <a:pt x="18822" y="23"/>
                </a:cubicBezTo>
                <a:lnTo>
                  <a:pt x="10971" y="0"/>
                </a:lnTo>
                <a:lnTo>
                  <a:pt x="6398" y="0"/>
                </a:lnTo>
                <a:lnTo>
                  <a:pt x="4518" y="0"/>
                </a:lnTo>
                <a:close/>
              </a:path>
            </a:pathLst>
          </a:custGeom>
          <a:ln w="12700">
            <a:miter lim="400000"/>
          </a:ln>
        </p:spPr>
      </p:pic>
      <p:pic>
        <p:nvPicPr>
          <p:cNvPr id="263" name="Image" descr="Image"/>
          <p:cNvPicPr>
            <a:picLocks noChangeAspect="1"/>
          </p:cNvPicPr>
          <p:nvPr/>
        </p:nvPicPr>
        <p:blipFill>
          <a:blip r:embed="rId7"/>
          <a:srcRect l="3795" t="1804" r="1979" b="2051"/>
          <a:stretch>
            <a:fillRect/>
          </a:stretch>
        </p:blipFill>
        <p:spPr>
          <a:xfrm>
            <a:off x="4276785" y="5588954"/>
            <a:ext cx="284712" cy="373659"/>
          </a:xfrm>
          <a:custGeom>
            <a:avLst/>
            <a:gdLst/>
            <a:ahLst/>
            <a:cxnLst>
              <a:cxn ang="0">
                <a:pos x="wd2" y="hd2"/>
              </a:cxn>
              <a:cxn ang="5400000">
                <a:pos x="wd2" y="hd2"/>
              </a:cxn>
              <a:cxn ang="10800000">
                <a:pos x="wd2" y="hd2"/>
              </a:cxn>
              <a:cxn ang="16200000">
                <a:pos x="wd2" y="hd2"/>
              </a:cxn>
            </a:cxnLst>
            <a:rect l="0" t="0" r="r" b="b"/>
            <a:pathLst>
              <a:path w="21582" h="21600" extrusionOk="0">
                <a:moveTo>
                  <a:pt x="4518" y="0"/>
                </a:moveTo>
                <a:cubicBezTo>
                  <a:pt x="2759"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4" y="1136"/>
                </a:lnTo>
                <a:cubicBezTo>
                  <a:pt x="21134" y="748"/>
                  <a:pt x="20695" y="412"/>
                  <a:pt x="20161" y="195"/>
                </a:cubicBezTo>
                <a:cubicBezTo>
                  <a:pt x="20103" y="173"/>
                  <a:pt x="20040" y="143"/>
                  <a:pt x="19981" y="126"/>
                </a:cubicBezTo>
                <a:cubicBezTo>
                  <a:pt x="19796" y="74"/>
                  <a:pt x="19516" y="42"/>
                  <a:pt x="18822" y="23"/>
                </a:cubicBezTo>
                <a:lnTo>
                  <a:pt x="10971" y="0"/>
                </a:lnTo>
                <a:lnTo>
                  <a:pt x="6398" y="0"/>
                </a:lnTo>
                <a:lnTo>
                  <a:pt x="4518" y="0"/>
                </a:lnTo>
                <a:close/>
              </a:path>
            </a:pathLst>
          </a:custGeom>
          <a:ln w="12700">
            <a:miter lim="400000"/>
          </a:ln>
        </p:spPr>
      </p:pic>
      <p:pic>
        <p:nvPicPr>
          <p:cNvPr id="264" name="Image" descr="Image"/>
          <p:cNvPicPr>
            <a:picLocks noChangeAspect="1"/>
          </p:cNvPicPr>
          <p:nvPr/>
        </p:nvPicPr>
        <p:blipFill>
          <a:blip r:embed="rId7"/>
          <a:srcRect l="3795" t="1804" r="1979" b="2051"/>
          <a:stretch>
            <a:fillRect/>
          </a:stretch>
        </p:blipFill>
        <p:spPr>
          <a:xfrm>
            <a:off x="8482668" y="3115813"/>
            <a:ext cx="284712" cy="373659"/>
          </a:xfrm>
          <a:custGeom>
            <a:avLst/>
            <a:gdLst/>
            <a:ahLst/>
            <a:cxnLst>
              <a:cxn ang="0">
                <a:pos x="wd2" y="hd2"/>
              </a:cxn>
              <a:cxn ang="5400000">
                <a:pos x="wd2" y="hd2"/>
              </a:cxn>
              <a:cxn ang="10800000">
                <a:pos x="wd2" y="hd2"/>
              </a:cxn>
              <a:cxn ang="16200000">
                <a:pos x="wd2" y="hd2"/>
              </a:cxn>
            </a:cxnLst>
            <a:rect l="0" t="0" r="r" b="b"/>
            <a:pathLst>
              <a:path w="21582" h="21600" extrusionOk="0">
                <a:moveTo>
                  <a:pt x="4518" y="0"/>
                </a:moveTo>
                <a:cubicBezTo>
                  <a:pt x="2759" y="11"/>
                  <a:pt x="1963" y="57"/>
                  <a:pt x="1554" y="149"/>
                </a:cubicBezTo>
                <a:cubicBezTo>
                  <a:pt x="1323" y="222"/>
                  <a:pt x="1085" y="330"/>
                  <a:pt x="877" y="470"/>
                </a:cubicBezTo>
                <a:cubicBezTo>
                  <a:pt x="867" y="478"/>
                  <a:pt x="858" y="486"/>
                  <a:pt x="847" y="493"/>
                </a:cubicBezTo>
                <a:cubicBezTo>
                  <a:pt x="627" y="650"/>
                  <a:pt x="379" y="908"/>
                  <a:pt x="261" y="1078"/>
                </a:cubicBezTo>
                <a:cubicBezTo>
                  <a:pt x="256" y="1085"/>
                  <a:pt x="235" y="1095"/>
                  <a:pt x="231" y="1101"/>
                </a:cubicBezTo>
                <a:lnTo>
                  <a:pt x="35" y="1411"/>
                </a:lnTo>
                <a:lnTo>
                  <a:pt x="5" y="10416"/>
                </a:lnTo>
                <a:cubicBezTo>
                  <a:pt x="-7" y="15059"/>
                  <a:pt x="5" y="17692"/>
                  <a:pt x="35" y="18778"/>
                </a:cubicBezTo>
                <a:cubicBezTo>
                  <a:pt x="38" y="18834"/>
                  <a:pt x="47" y="18929"/>
                  <a:pt x="50" y="18973"/>
                </a:cubicBezTo>
                <a:cubicBezTo>
                  <a:pt x="57" y="19157"/>
                  <a:pt x="56" y="19242"/>
                  <a:pt x="65" y="19283"/>
                </a:cubicBezTo>
                <a:cubicBezTo>
                  <a:pt x="75" y="19332"/>
                  <a:pt x="98" y="19372"/>
                  <a:pt x="110" y="19386"/>
                </a:cubicBezTo>
                <a:cubicBezTo>
                  <a:pt x="164" y="19374"/>
                  <a:pt x="230" y="19394"/>
                  <a:pt x="291" y="19432"/>
                </a:cubicBezTo>
                <a:cubicBezTo>
                  <a:pt x="391" y="19496"/>
                  <a:pt x="426" y="19721"/>
                  <a:pt x="426" y="20556"/>
                </a:cubicBezTo>
                <a:lnTo>
                  <a:pt x="426" y="21600"/>
                </a:lnTo>
                <a:lnTo>
                  <a:pt x="21169" y="21600"/>
                </a:lnTo>
                <a:lnTo>
                  <a:pt x="21169" y="21497"/>
                </a:lnTo>
                <a:lnTo>
                  <a:pt x="21169" y="20556"/>
                </a:lnTo>
                <a:cubicBezTo>
                  <a:pt x="21169" y="19619"/>
                  <a:pt x="21212" y="19383"/>
                  <a:pt x="21410" y="19398"/>
                </a:cubicBezTo>
                <a:lnTo>
                  <a:pt x="21500" y="19363"/>
                </a:lnTo>
                <a:cubicBezTo>
                  <a:pt x="21579" y="19125"/>
                  <a:pt x="21593" y="17408"/>
                  <a:pt x="21575" y="10427"/>
                </a:cubicBezTo>
                <a:lnTo>
                  <a:pt x="21575" y="10404"/>
                </a:lnTo>
                <a:lnTo>
                  <a:pt x="21560" y="1468"/>
                </a:lnTo>
                <a:lnTo>
                  <a:pt x="21364" y="1136"/>
                </a:lnTo>
                <a:cubicBezTo>
                  <a:pt x="21134" y="748"/>
                  <a:pt x="20695" y="412"/>
                  <a:pt x="20161" y="195"/>
                </a:cubicBezTo>
                <a:cubicBezTo>
                  <a:pt x="20103" y="173"/>
                  <a:pt x="20040" y="143"/>
                  <a:pt x="19981" y="126"/>
                </a:cubicBezTo>
                <a:cubicBezTo>
                  <a:pt x="19796" y="74"/>
                  <a:pt x="19516" y="42"/>
                  <a:pt x="18822" y="23"/>
                </a:cubicBezTo>
                <a:lnTo>
                  <a:pt x="10971" y="0"/>
                </a:lnTo>
                <a:lnTo>
                  <a:pt x="6398" y="0"/>
                </a:lnTo>
                <a:lnTo>
                  <a:pt x="4518" y="0"/>
                </a:lnTo>
                <a:close/>
              </a:path>
            </a:pathLst>
          </a:custGeom>
          <a:ln w="12700">
            <a:miter lim="400000"/>
          </a:ln>
        </p:spPr>
      </p:pic>
    </p:spTree>
    <p:extLst>
      <p:ext uri="{BB962C8B-B14F-4D97-AF65-F5344CB8AC3E}">
        <p14:creationId xmlns:p14="http://schemas.microsoft.com/office/powerpoint/2010/main" val="795955492"/>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60"/>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
                                  </p:stCondLst>
                                  <p:iterate>
                                    <p:tmAbs val="0"/>
                                  </p:iterate>
                                  <p:childTnLst>
                                    <p:set>
                                      <p:cBhvr>
                                        <p:cTn id="9" fill="hold"/>
                                        <p:tgtEl>
                                          <p:spTgt spid="261"/>
                                        </p:tgtEl>
                                        <p:attrNameLst>
                                          <p:attrName>style.visibility</p:attrName>
                                        </p:attrNameLst>
                                      </p:cBhvr>
                                      <p:to>
                                        <p:strVal val="visible"/>
                                      </p:to>
                                    </p:set>
                                  </p:childTnLst>
                                </p:cTn>
                              </p:par>
                            </p:childTnLst>
                          </p:cTn>
                        </p:par>
                        <p:par>
                          <p:cTn id="10" fill="hold">
                            <p:stCondLst>
                              <p:cond delay="100"/>
                            </p:stCondLst>
                            <p:childTnLst>
                              <p:par>
                                <p:cTn id="11" presetID="1" presetClass="entr" presetSubtype="0" fill="hold" grpId="0" nodeType="afterEffect">
                                  <p:stCondLst>
                                    <p:cond delay="100"/>
                                  </p:stCondLst>
                                  <p:iterate>
                                    <p:tmAbs val="0"/>
                                  </p:iterate>
                                  <p:childTnLst>
                                    <p:set>
                                      <p:cBhvr>
                                        <p:cTn id="12" fill="hold"/>
                                        <p:tgtEl>
                                          <p:spTgt spid="262"/>
                                        </p:tgtEl>
                                        <p:attrNameLst>
                                          <p:attrName>style.visibility</p:attrName>
                                        </p:attrNameLst>
                                      </p:cBhvr>
                                      <p:to>
                                        <p:strVal val="visible"/>
                                      </p:to>
                                    </p:set>
                                  </p:childTnLst>
                                </p:cTn>
                              </p:par>
                            </p:childTnLst>
                          </p:cTn>
                        </p:par>
                        <p:par>
                          <p:cTn id="13" fill="hold">
                            <p:stCondLst>
                              <p:cond delay="200"/>
                            </p:stCondLst>
                            <p:childTnLst>
                              <p:par>
                                <p:cTn id="14" presetID="1" presetClass="entr" presetSubtype="0" fill="hold" grpId="0" nodeType="afterEffect">
                                  <p:stCondLst>
                                    <p:cond delay="100"/>
                                  </p:stCondLst>
                                  <p:iterate>
                                    <p:tmAbs val="0"/>
                                  </p:iterate>
                                  <p:childTnLst>
                                    <p:set>
                                      <p:cBhvr>
                                        <p:cTn id="15" fill="hold"/>
                                        <p:tgtEl>
                                          <p:spTgt spid="263"/>
                                        </p:tgtEl>
                                        <p:attrNameLst>
                                          <p:attrName>style.visibility</p:attrName>
                                        </p:attrNameLst>
                                      </p:cBhvr>
                                      <p:to>
                                        <p:strVal val="visible"/>
                                      </p:to>
                                    </p:set>
                                  </p:childTnLst>
                                </p:cTn>
                              </p:par>
                            </p:childTnLst>
                          </p:cTn>
                        </p:par>
                        <p:par>
                          <p:cTn id="16" fill="hold">
                            <p:stCondLst>
                              <p:cond delay="300"/>
                            </p:stCondLst>
                            <p:childTnLst>
                              <p:par>
                                <p:cTn id="17" presetID="1" presetClass="entr" presetSubtype="0" fill="hold" grpId="0" nodeType="afterEffect">
                                  <p:stCondLst>
                                    <p:cond delay="100"/>
                                  </p:stCondLst>
                                  <p:iterate>
                                    <p:tmAbs val="0"/>
                                  </p:iterate>
                                  <p:childTnLst>
                                    <p:set>
                                      <p:cBhvr>
                                        <p:cTn id="18" fill="hold"/>
                                        <p:tgtEl>
                                          <p:spTgt spid="2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iterate>
                                    <p:tmAbs val="0"/>
                                  </p:iterate>
                                  <p:childTnLst>
                                    <p:set>
                                      <p:cBhvr>
                                        <p:cTn id="22" fill="hold"/>
                                        <p:tgtEl>
                                          <p:spTgt spid="2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9" grpId="0" animBg="1" advAuto="0"/>
      <p:bldP spid="260" grpId="0" animBg="1" advAuto="0"/>
      <p:bldP spid="261" grpId="0" animBg="1" advAuto="0"/>
      <p:bldP spid="262" grpId="0" animBg="1" advAuto="0"/>
      <p:bldP spid="263" grpId="0" animBg="1" advAuto="0"/>
      <p:bldP spid="264" grpId="0" animBg="1" advAuto="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Replicated Systems Must Compromise"/>
          <p:cNvSpPr txBox="1">
            <a:spLocks noGrp="1"/>
          </p:cNvSpPr>
          <p:nvPr>
            <p:ph type="title"/>
          </p:nvPr>
        </p:nvSpPr>
        <p:spPr>
          <a:prstGeom prst="rect">
            <a:avLst/>
          </a:prstGeom>
        </p:spPr>
        <p:txBody>
          <a:bodyPr/>
          <a:lstStyle/>
          <a:p>
            <a:r>
              <a:t>Replicated Systems Must Compromise</a:t>
            </a:r>
          </a:p>
        </p:txBody>
      </p:sp>
      <p:sp>
        <p:nvSpPr>
          <p:cNvPr id="269" name="Consistency or availability?"/>
          <p:cNvSpPr txBox="1">
            <a:spLocks noGrp="1"/>
          </p:cNvSpPr>
          <p:nvPr>
            <p:ph idx="1"/>
          </p:nvPr>
        </p:nvSpPr>
        <p:spPr>
          <a:prstGeom prst="rect">
            <a:avLst/>
          </a:prstGeom>
        </p:spPr>
        <p:txBody>
          <a:bodyPr>
            <a:normAutofit/>
          </a:bodyPr>
          <a:lstStyle/>
          <a:p>
            <a:r>
              <a:t>Consistency or availability?</a:t>
            </a:r>
          </a:p>
        </p:txBody>
      </p:sp>
      <p:pic>
        <p:nvPicPr>
          <p:cNvPr id="270" name="Image" descr="Image"/>
          <p:cNvPicPr>
            <a:picLocks noChangeAspect="1"/>
          </p:cNvPicPr>
          <p:nvPr/>
        </p:nvPicPr>
        <p:blipFill>
          <a:blip r:embed="rId3"/>
          <a:stretch>
            <a:fillRect/>
          </a:stretch>
        </p:blipFill>
        <p:spPr>
          <a:xfrm>
            <a:off x="3829627" y="5070669"/>
            <a:ext cx="1770371" cy="1770371"/>
          </a:xfrm>
          <a:prstGeom prst="rect">
            <a:avLst/>
          </a:prstGeom>
          <a:ln w="12700">
            <a:miter lim="400000"/>
          </a:ln>
        </p:spPr>
      </p:pic>
      <p:grpSp>
        <p:nvGrpSpPr>
          <p:cNvPr id="273" name="A"/>
          <p:cNvGrpSpPr/>
          <p:nvPr/>
        </p:nvGrpSpPr>
        <p:grpSpPr>
          <a:xfrm>
            <a:off x="4005991" y="6215197"/>
            <a:ext cx="427493" cy="427493"/>
            <a:chOff x="0" y="0"/>
            <a:chExt cx="854983" cy="854983"/>
          </a:xfrm>
        </p:grpSpPr>
        <p:sp>
          <p:nvSpPr>
            <p:cNvPr id="271" name="Square"/>
            <p:cNvSpPr/>
            <p:nvPr/>
          </p:nvSpPr>
          <p:spPr>
            <a:xfrm>
              <a:off x="0" y="0"/>
              <a:ext cx="854983" cy="854983"/>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272" name="A"/>
            <p:cNvSpPr txBox="1"/>
            <p:nvPr/>
          </p:nvSpPr>
          <p:spPr>
            <a:xfrm>
              <a:off x="0" y="109138"/>
              <a:ext cx="854983" cy="63670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276" name="B"/>
          <p:cNvGrpSpPr/>
          <p:nvPr/>
        </p:nvGrpSpPr>
        <p:grpSpPr>
          <a:xfrm>
            <a:off x="4929979" y="6215197"/>
            <a:ext cx="427493" cy="427493"/>
            <a:chOff x="0" y="0"/>
            <a:chExt cx="854983" cy="854983"/>
          </a:xfrm>
        </p:grpSpPr>
        <p:sp>
          <p:nvSpPr>
            <p:cNvPr id="274" name="Square"/>
            <p:cNvSpPr/>
            <p:nvPr/>
          </p:nvSpPr>
          <p:spPr>
            <a:xfrm>
              <a:off x="0" y="0"/>
              <a:ext cx="854983" cy="854983"/>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275" name="B"/>
            <p:cNvSpPr txBox="1"/>
            <p:nvPr/>
          </p:nvSpPr>
          <p:spPr>
            <a:xfrm>
              <a:off x="0" y="109138"/>
              <a:ext cx="854983" cy="63670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277" name="Image" descr="Image"/>
          <p:cNvPicPr>
            <a:picLocks noChangeAspect="1"/>
          </p:cNvPicPr>
          <p:nvPr/>
        </p:nvPicPr>
        <p:blipFill>
          <a:blip r:embed="rId4"/>
          <a:stretch>
            <a:fillRect/>
          </a:stretch>
        </p:blipFill>
        <p:spPr>
          <a:xfrm>
            <a:off x="3905227" y="3232300"/>
            <a:ext cx="1295702" cy="1295702"/>
          </a:xfrm>
          <a:prstGeom prst="rect">
            <a:avLst/>
          </a:prstGeom>
          <a:ln w="12700">
            <a:miter lim="400000"/>
          </a:ln>
        </p:spPr>
      </p:pic>
      <p:pic>
        <p:nvPicPr>
          <p:cNvPr id="278" name="Image" descr="Image"/>
          <p:cNvPicPr>
            <a:picLocks noChangeAspect="1"/>
          </p:cNvPicPr>
          <p:nvPr/>
        </p:nvPicPr>
        <p:blipFill>
          <a:blip r:embed="rId3"/>
          <a:stretch>
            <a:fillRect/>
          </a:stretch>
        </p:blipFill>
        <p:spPr>
          <a:xfrm>
            <a:off x="7577245" y="5070669"/>
            <a:ext cx="1770371" cy="1770371"/>
          </a:xfrm>
          <a:prstGeom prst="rect">
            <a:avLst/>
          </a:prstGeom>
          <a:ln w="12700">
            <a:miter lim="400000"/>
          </a:ln>
        </p:spPr>
      </p:pic>
      <p:grpSp>
        <p:nvGrpSpPr>
          <p:cNvPr id="281" name="A"/>
          <p:cNvGrpSpPr/>
          <p:nvPr/>
        </p:nvGrpSpPr>
        <p:grpSpPr>
          <a:xfrm>
            <a:off x="7753609" y="6215197"/>
            <a:ext cx="427493" cy="427493"/>
            <a:chOff x="0" y="0"/>
            <a:chExt cx="854983" cy="854983"/>
          </a:xfrm>
        </p:grpSpPr>
        <p:sp>
          <p:nvSpPr>
            <p:cNvPr id="279" name="Square"/>
            <p:cNvSpPr/>
            <p:nvPr/>
          </p:nvSpPr>
          <p:spPr>
            <a:xfrm>
              <a:off x="0" y="0"/>
              <a:ext cx="854983" cy="854983"/>
            </a:xfrm>
            <a:prstGeom prst="rect">
              <a:avLst/>
            </a:prstGeom>
            <a:solidFill>
              <a:srgbClr val="516D7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280" name="A"/>
            <p:cNvSpPr txBox="1"/>
            <p:nvPr/>
          </p:nvSpPr>
          <p:spPr>
            <a:xfrm>
              <a:off x="0" y="109138"/>
              <a:ext cx="854983" cy="63670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A</a:t>
              </a:r>
            </a:p>
          </p:txBody>
        </p:sp>
      </p:grpSp>
      <p:grpSp>
        <p:nvGrpSpPr>
          <p:cNvPr id="284" name="B"/>
          <p:cNvGrpSpPr/>
          <p:nvPr/>
        </p:nvGrpSpPr>
        <p:grpSpPr>
          <a:xfrm>
            <a:off x="8677597" y="6215197"/>
            <a:ext cx="427493" cy="427493"/>
            <a:chOff x="0" y="0"/>
            <a:chExt cx="854983" cy="854983"/>
          </a:xfrm>
        </p:grpSpPr>
        <p:sp>
          <p:nvSpPr>
            <p:cNvPr id="282" name="Square"/>
            <p:cNvSpPr/>
            <p:nvPr/>
          </p:nvSpPr>
          <p:spPr>
            <a:xfrm>
              <a:off x="0" y="0"/>
              <a:ext cx="854983" cy="854983"/>
            </a:xfrm>
            <a:prstGeom prst="rect">
              <a:avLst/>
            </a:prstGeom>
            <a:solidFill>
              <a:srgbClr val="A92633"/>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283" name="B"/>
            <p:cNvSpPr txBox="1"/>
            <p:nvPr/>
          </p:nvSpPr>
          <p:spPr>
            <a:xfrm>
              <a:off x="0" y="109138"/>
              <a:ext cx="854983" cy="63670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B</a:t>
              </a:r>
            </a:p>
          </p:txBody>
        </p:sp>
      </p:grpSp>
      <p:pic>
        <p:nvPicPr>
          <p:cNvPr id="285" name="Image" descr="Image"/>
          <p:cNvPicPr>
            <a:picLocks noChangeAspect="1"/>
          </p:cNvPicPr>
          <p:nvPr/>
        </p:nvPicPr>
        <p:blipFill>
          <a:blip r:embed="rId4"/>
          <a:stretch>
            <a:fillRect/>
          </a:stretch>
        </p:blipFill>
        <p:spPr>
          <a:xfrm>
            <a:off x="7745406" y="3341068"/>
            <a:ext cx="1295702" cy="1295702"/>
          </a:xfrm>
          <a:prstGeom prst="rect">
            <a:avLst/>
          </a:prstGeom>
          <a:ln w="12700">
            <a:miter lim="400000"/>
          </a:ln>
        </p:spPr>
      </p:pic>
      <p:sp>
        <p:nvSpPr>
          <p:cNvPr id="286" name="Line"/>
          <p:cNvSpPr/>
          <p:nvPr/>
        </p:nvSpPr>
        <p:spPr>
          <a:xfrm>
            <a:off x="5418847" y="5724657"/>
            <a:ext cx="2295446" cy="1"/>
          </a:xfrm>
          <a:prstGeom prst="line">
            <a:avLst/>
          </a:prstGeom>
          <a:ln w="25400">
            <a:solidFill>
              <a:srgbClr val="000000"/>
            </a:solidFill>
            <a:miter lim="400000"/>
            <a:tailEnd type="triangle"/>
          </a:ln>
        </p:spPr>
        <p:txBody>
          <a:bodyPr lIns="22859" tIns="22859" rIns="22859" bIns="22859"/>
          <a:lstStyle/>
          <a:p>
            <a:endParaRPr sz="600"/>
          </a:p>
        </p:txBody>
      </p:sp>
      <p:pic>
        <p:nvPicPr>
          <p:cNvPr id="287" name="Image" descr="Image"/>
          <p:cNvPicPr>
            <a:picLocks noChangeAspect="1"/>
          </p:cNvPicPr>
          <p:nvPr/>
        </p:nvPicPr>
        <p:blipFill>
          <a:blip r:embed="rId4"/>
          <a:stretch>
            <a:fillRect/>
          </a:stretch>
        </p:blipFill>
        <p:spPr>
          <a:xfrm>
            <a:off x="7883754" y="3558604"/>
            <a:ext cx="1295702" cy="1295702"/>
          </a:xfrm>
          <a:prstGeom prst="rect">
            <a:avLst/>
          </a:prstGeom>
          <a:ln w="12700">
            <a:miter lim="400000"/>
          </a:ln>
        </p:spPr>
      </p:pic>
      <p:pic>
        <p:nvPicPr>
          <p:cNvPr id="288" name="Image" descr="Image"/>
          <p:cNvPicPr>
            <a:picLocks noChangeAspect="1"/>
          </p:cNvPicPr>
          <p:nvPr/>
        </p:nvPicPr>
        <p:blipFill>
          <a:blip r:embed="rId4"/>
          <a:stretch>
            <a:fillRect/>
          </a:stretch>
        </p:blipFill>
        <p:spPr>
          <a:xfrm>
            <a:off x="4228696" y="3449836"/>
            <a:ext cx="1295702" cy="1295702"/>
          </a:xfrm>
          <a:prstGeom prst="rect">
            <a:avLst/>
          </a:prstGeom>
          <a:ln w="12700">
            <a:miter lim="400000"/>
          </a:ln>
        </p:spPr>
      </p:pic>
      <p:sp>
        <p:nvSpPr>
          <p:cNvPr id="289" name="Line"/>
          <p:cNvSpPr/>
          <p:nvPr/>
        </p:nvSpPr>
        <p:spPr>
          <a:xfrm>
            <a:off x="4714812" y="4802352"/>
            <a:ext cx="1" cy="533067"/>
          </a:xfrm>
          <a:prstGeom prst="line">
            <a:avLst/>
          </a:prstGeom>
          <a:ln w="25400">
            <a:solidFill>
              <a:srgbClr val="000000"/>
            </a:solidFill>
            <a:miter lim="400000"/>
            <a:tailEnd type="triangle"/>
          </a:ln>
        </p:spPr>
        <p:txBody>
          <a:bodyPr lIns="22859" tIns="22859" rIns="22859" bIns="22859"/>
          <a:lstStyle/>
          <a:p>
            <a:endParaRPr sz="600"/>
          </a:p>
        </p:txBody>
      </p:sp>
      <p:sp>
        <p:nvSpPr>
          <p:cNvPr id="290" name="Line"/>
          <p:cNvSpPr/>
          <p:nvPr/>
        </p:nvSpPr>
        <p:spPr>
          <a:xfrm>
            <a:off x="8531604" y="4865102"/>
            <a:ext cx="1" cy="533067"/>
          </a:xfrm>
          <a:prstGeom prst="line">
            <a:avLst/>
          </a:prstGeom>
          <a:ln w="25400">
            <a:solidFill>
              <a:srgbClr val="000000"/>
            </a:solidFill>
            <a:miter lim="400000"/>
            <a:tailEnd type="triangle"/>
          </a:ln>
        </p:spPr>
        <p:txBody>
          <a:bodyPr lIns="22859" tIns="22859" rIns="22859" bIns="22859"/>
          <a:lstStyle/>
          <a:p>
            <a:endParaRPr sz="600"/>
          </a:p>
        </p:txBody>
      </p:sp>
      <p:sp>
        <p:nvSpPr>
          <p:cNvPr id="291" name="Multiplication Sign"/>
          <p:cNvSpPr/>
          <p:nvPr/>
        </p:nvSpPr>
        <p:spPr>
          <a:xfrm>
            <a:off x="6271121" y="5407157"/>
            <a:ext cx="635001" cy="635001"/>
          </a:xfrm>
          <a:custGeom>
            <a:avLst/>
            <a:gdLst/>
            <a:ahLst/>
            <a:cxnLst>
              <a:cxn ang="0">
                <a:pos x="wd2" y="hd2"/>
              </a:cxn>
              <a:cxn ang="5400000">
                <a:pos x="wd2" y="hd2"/>
              </a:cxn>
              <a:cxn ang="10800000">
                <a:pos x="wd2" y="hd2"/>
              </a:cxn>
              <a:cxn ang="16200000">
                <a:pos x="wd2" y="hd2"/>
              </a:cxn>
            </a:cxnLst>
            <a:rect l="0" t="0" r="r" b="b"/>
            <a:pathLst>
              <a:path w="21577" h="21577" extrusionOk="0">
                <a:moveTo>
                  <a:pt x="3398" y="1"/>
                </a:moveTo>
                <a:cubicBezTo>
                  <a:pt x="3368" y="1"/>
                  <a:pt x="3338" y="12"/>
                  <a:pt x="3315" y="35"/>
                </a:cubicBezTo>
                <a:lnTo>
                  <a:pt x="35" y="3315"/>
                </a:lnTo>
                <a:cubicBezTo>
                  <a:pt x="-11" y="3361"/>
                  <a:pt x="-11" y="3434"/>
                  <a:pt x="35" y="3480"/>
                </a:cubicBezTo>
                <a:lnTo>
                  <a:pt x="7290" y="10733"/>
                </a:lnTo>
                <a:cubicBezTo>
                  <a:pt x="7320" y="10764"/>
                  <a:pt x="7320" y="10813"/>
                  <a:pt x="7290" y="10843"/>
                </a:cubicBezTo>
                <a:lnTo>
                  <a:pt x="35" y="18098"/>
                </a:lnTo>
                <a:cubicBezTo>
                  <a:pt x="-11" y="18144"/>
                  <a:pt x="-11" y="18217"/>
                  <a:pt x="35" y="18263"/>
                </a:cubicBezTo>
                <a:lnTo>
                  <a:pt x="3315" y="21543"/>
                </a:lnTo>
                <a:cubicBezTo>
                  <a:pt x="3361" y="21589"/>
                  <a:pt x="3434" y="21589"/>
                  <a:pt x="3480" y="21543"/>
                </a:cubicBezTo>
                <a:lnTo>
                  <a:pt x="10733" y="14288"/>
                </a:lnTo>
                <a:cubicBezTo>
                  <a:pt x="10764" y="14258"/>
                  <a:pt x="10814" y="14258"/>
                  <a:pt x="10845" y="14288"/>
                </a:cubicBezTo>
                <a:lnTo>
                  <a:pt x="18098" y="21543"/>
                </a:lnTo>
                <a:cubicBezTo>
                  <a:pt x="18144" y="21589"/>
                  <a:pt x="18217" y="21589"/>
                  <a:pt x="18263" y="21543"/>
                </a:cubicBezTo>
                <a:lnTo>
                  <a:pt x="21543" y="18263"/>
                </a:lnTo>
                <a:cubicBezTo>
                  <a:pt x="21589" y="18217"/>
                  <a:pt x="21589" y="18144"/>
                  <a:pt x="21543" y="18098"/>
                </a:cubicBezTo>
                <a:lnTo>
                  <a:pt x="14288" y="10845"/>
                </a:lnTo>
                <a:cubicBezTo>
                  <a:pt x="14258" y="10814"/>
                  <a:pt x="14258" y="10764"/>
                  <a:pt x="14288" y="10733"/>
                </a:cubicBezTo>
                <a:lnTo>
                  <a:pt x="21543" y="3480"/>
                </a:lnTo>
                <a:cubicBezTo>
                  <a:pt x="21588" y="3434"/>
                  <a:pt x="21588" y="3360"/>
                  <a:pt x="21543" y="3315"/>
                </a:cubicBezTo>
                <a:lnTo>
                  <a:pt x="18263" y="35"/>
                </a:lnTo>
                <a:cubicBezTo>
                  <a:pt x="18217" y="-11"/>
                  <a:pt x="18144" y="-11"/>
                  <a:pt x="18098" y="35"/>
                </a:cubicBezTo>
                <a:lnTo>
                  <a:pt x="10845" y="7290"/>
                </a:lnTo>
                <a:cubicBezTo>
                  <a:pt x="10814" y="7320"/>
                  <a:pt x="10765" y="7320"/>
                  <a:pt x="10735" y="7290"/>
                </a:cubicBezTo>
                <a:lnTo>
                  <a:pt x="3480" y="35"/>
                </a:lnTo>
                <a:cubicBezTo>
                  <a:pt x="3457" y="12"/>
                  <a:pt x="3428" y="1"/>
                  <a:pt x="3398" y="1"/>
                </a:cubicBezTo>
                <a:close/>
              </a:path>
            </a:pathLst>
          </a:custGeom>
          <a:solidFill>
            <a:srgbClr val="F14C0E"/>
          </a:solidFill>
          <a:ln w="12700">
            <a:miter lim="400000"/>
          </a:ln>
        </p:spPr>
        <p:txBody>
          <a:bodyPr lIns="25400" tIns="25400" rIns="25400" bIns="25400" anchor="ctr"/>
          <a:lstStyle/>
          <a:p>
            <a:pPr>
              <a:defRPr>
                <a:solidFill>
                  <a:schemeClr val="accent5"/>
                </a:solidFill>
              </a:defRPr>
            </a:pPr>
            <a:endParaRPr sz="600"/>
          </a:p>
        </p:txBody>
      </p:sp>
      <p:sp>
        <p:nvSpPr>
          <p:cNvPr id="292" name="Consistent:…"/>
          <p:cNvSpPr txBox="1"/>
          <p:nvPr/>
        </p:nvSpPr>
        <p:spPr>
          <a:xfrm>
            <a:off x="565670" y="1924995"/>
            <a:ext cx="5078810" cy="10361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defRPr sz="3200" b="1">
                <a:solidFill>
                  <a:srgbClr val="000000"/>
                </a:solidFill>
              </a:defRPr>
            </a:pPr>
            <a:r>
              <a:rPr sz="1600"/>
              <a:t>Consistent:</a:t>
            </a:r>
          </a:p>
          <a:p>
            <a:pPr algn="l">
              <a:defRPr sz="3200">
                <a:solidFill>
                  <a:srgbClr val="000000"/>
                </a:solidFill>
              </a:defRPr>
            </a:pPr>
            <a:r>
              <a:rPr sz="1600"/>
              <a:t>Maintain that “single server” behavior - all clients see the same values </a:t>
            </a:r>
            <a:r>
              <a:rPr sz="1600" i="1"/>
              <a:t>regardless</a:t>
            </a:r>
            <a:r>
              <a:rPr sz="1600"/>
              <a:t> of failures</a:t>
            </a:r>
          </a:p>
          <a:p>
            <a:pPr algn="l">
              <a:defRPr sz="3200">
                <a:solidFill>
                  <a:srgbClr val="000000"/>
                </a:solidFill>
              </a:defRPr>
            </a:pPr>
            <a:r>
              <a:rPr sz="1600"/>
              <a:t>At least one server can’t safely respond in case of failure</a:t>
            </a:r>
          </a:p>
        </p:txBody>
      </p:sp>
      <p:sp>
        <p:nvSpPr>
          <p:cNvPr id="293" name="Available:…"/>
          <p:cNvSpPr txBox="1"/>
          <p:nvPr/>
        </p:nvSpPr>
        <p:spPr>
          <a:xfrm>
            <a:off x="6351938" y="1889378"/>
            <a:ext cx="5078810" cy="10361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defRPr sz="3200" b="1">
                <a:solidFill>
                  <a:srgbClr val="000000"/>
                </a:solidFill>
              </a:defRPr>
            </a:pPr>
            <a:r>
              <a:rPr sz="1600"/>
              <a:t>Available:</a:t>
            </a:r>
          </a:p>
          <a:p>
            <a:pPr algn="l">
              <a:defRPr sz="3200">
                <a:solidFill>
                  <a:srgbClr val="000000"/>
                </a:solidFill>
              </a:defRPr>
            </a:pPr>
            <a:r>
              <a:rPr sz="1600"/>
              <a:t>Different servers might diverge</a:t>
            </a:r>
          </a:p>
          <a:p>
            <a:pPr algn="l">
              <a:defRPr sz="3200">
                <a:solidFill>
                  <a:srgbClr val="000000"/>
                </a:solidFill>
              </a:defRPr>
            </a:pPr>
            <a:r>
              <a:rPr sz="1600"/>
              <a:t>Ignores network failures, as long as client can reach server, still offer a response</a:t>
            </a:r>
          </a:p>
        </p:txBody>
      </p:sp>
    </p:spTree>
    <p:extLst>
      <p:ext uri="{BB962C8B-B14F-4D97-AF65-F5344CB8AC3E}">
        <p14:creationId xmlns:p14="http://schemas.microsoft.com/office/powerpoint/2010/main" val="16316434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 name="The Monolith Architecture Relies on a Single Server"/>
          <p:cNvSpPr txBox="1">
            <a:spLocks noGrp="1"/>
          </p:cNvSpPr>
          <p:nvPr>
            <p:ph type="title"/>
          </p:nvPr>
        </p:nvSpPr>
        <p:spPr>
          <a:prstGeom prst="rect">
            <a:avLst/>
          </a:prstGeom>
        </p:spPr>
        <p:txBody>
          <a:bodyPr>
            <a:normAutofit/>
          </a:bodyPr>
          <a:lstStyle>
            <a:lvl1pPr defTabSz="2096970">
              <a:defRPr sz="7310" spc="-146"/>
            </a:lvl1pPr>
          </a:lstStyle>
          <a:p>
            <a:r>
              <a:rPr sz="4400" dirty="0"/>
              <a:t>The Monolith Architecture Relies on a Single Server</a:t>
            </a:r>
          </a:p>
        </p:txBody>
      </p:sp>
      <p:sp>
        <p:nvSpPr>
          <p:cNvPr id="29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Simplest answer to consistency problem: have only one server, one source of truth</a:t>
            </a:r>
          </a:p>
          <a:p>
            <a:r>
              <a:t>Still “distributed” in that we have many clients</a:t>
            </a:r>
          </a:p>
          <a:p>
            <a:r>
              <a:t>Sacrifices:</a:t>
            </a:r>
          </a:p>
          <a:p>
            <a:pPr marL="431132" lvl="1" indent="-240632">
              <a:buSzPct val="100000"/>
            </a:pPr>
            <a:r>
              <a:t>Scalability</a:t>
            </a:r>
          </a:p>
          <a:p>
            <a:pPr marL="431132" lvl="1" indent="-240632">
              <a:buSzPct val="100000"/>
            </a:pPr>
            <a:r>
              <a:t>Performance</a:t>
            </a:r>
          </a:p>
          <a:p>
            <a:pPr marL="431132" lvl="1" indent="-240632">
              <a:buSzPct val="100000"/>
            </a:pPr>
            <a:r>
              <a:t>Fault tolerance</a:t>
            </a:r>
          </a:p>
        </p:txBody>
      </p:sp>
      <p:sp>
        <p:nvSpPr>
          <p:cNvPr id="300"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01"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2"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3"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4"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5"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06"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8"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9"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0"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151290252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 name="Monolithic Architectures Struggle to Scale"/>
          <p:cNvSpPr txBox="1">
            <a:spLocks noGrp="1"/>
          </p:cNvSpPr>
          <p:nvPr>
            <p:ph type="title"/>
          </p:nvPr>
        </p:nvSpPr>
        <p:spPr>
          <a:prstGeom prst="rect">
            <a:avLst/>
          </a:prstGeom>
        </p:spPr>
        <p:txBody>
          <a:bodyPr/>
          <a:lstStyle/>
          <a:p>
            <a:r>
              <a:t>Monolithic Architectures Struggle to Scale</a:t>
            </a:r>
          </a:p>
        </p:txBody>
      </p:sp>
      <p:sp>
        <p:nvSpPr>
          <p:cNvPr id="321" name="Challenges with NFS"/>
          <p:cNvSpPr txBox="1">
            <a:spLocks noGrp="1"/>
          </p:cNvSpPr>
          <p:nvPr>
            <p:ph idx="1"/>
          </p:nvPr>
        </p:nvSpPr>
        <p:spPr>
          <a:xfrm>
            <a:off x="838200" y="1500160"/>
            <a:ext cx="6254924" cy="4351338"/>
          </a:xfrm>
          <a:prstGeom prst="rect">
            <a:avLst/>
          </a:prstGeom>
        </p:spPr>
        <p:txBody>
          <a:bodyPr>
            <a:normAutofit/>
          </a:bodyPr>
          <a:lstStyle/>
          <a:p>
            <a:r>
              <a:rPr lang="en-US" dirty="0"/>
              <a:t>Scalability - How to go from 10 to 100 to 1,000 clients?</a:t>
            </a:r>
          </a:p>
          <a:p>
            <a:r>
              <a:rPr lang="en-US" dirty="0"/>
              <a:t>Performance - How to access 100’s of GB of data concurrently?</a:t>
            </a:r>
          </a:p>
          <a:p>
            <a:r>
              <a:rPr lang="en-US" dirty="0"/>
              <a:t>Fault tolerance - What if server crashes?</a:t>
            </a:r>
          </a:p>
          <a:p>
            <a:endParaRPr dirty="0"/>
          </a:p>
        </p:txBody>
      </p:sp>
      <p:sp>
        <p:nvSpPr>
          <p:cNvPr id="323" name="Server"/>
          <p:cNvSpPr/>
          <p:nvPr/>
        </p:nvSpPr>
        <p:spPr>
          <a:xfrm>
            <a:off x="7482684" y="32611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24" name="Client"/>
          <p:cNvSpPr/>
          <p:nvPr/>
        </p:nvSpPr>
        <p:spPr>
          <a:xfrm>
            <a:off x="4289256"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5" name="Client"/>
          <p:cNvSpPr/>
          <p:nvPr/>
        </p:nvSpPr>
        <p:spPr>
          <a:xfrm>
            <a:off x="5885970"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6" name="Client"/>
          <p:cNvSpPr/>
          <p:nvPr/>
        </p:nvSpPr>
        <p:spPr>
          <a:xfrm>
            <a:off x="7482684"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7" name="Client"/>
          <p:cNvSpPr/>
          <p:nvPr/>
        </p:nvSpPr>
        <p:spPr>
          <a:xfrm>
            <a:off x="9079398"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8" name="Client"/>
          <p:cNvSpPr/>
          <p:nvPr/>
        </p:nvSpPr>
        <p:spPr>
          <a:xfrm>
            <a:off x="10676112" y="57036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29" name="Line"/>
          <p:cNvSpPr/>
          <p:nvPr/>
        </p:nvSpPr>
        <p:spPr>
          <a:xfrm flipV="1">
            <a:off x="5188833" y="42002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flipV="1">
            <a:off x="6517384" y="42735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flipV="1">
            <a:off x="8086260" y="42497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flipH="1" flipV="1">
            <a:off x="8474094" y="42735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flipH="1" flipV="1">
            <a:off x="8759918" y="4249703"/>
            <a:ext cx="2424268"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Tree>
    <p:extLst>
      <p:ext uri="{BB962C8B-B14F-4D97-AF65-F5344CB8AC3E}">
        <p14:creationId xmlns:p14="http://schemas.microsoft.com/office/powerpoint/2010/main" val="8891194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Why expand to distributed systems?"/>
          <p:cNvSpPr txBox="1">
            <a:spLocks noGrp="1"/>
          </p:cNvSpPr>
          <p:nvPr>
            <p:ph type="title"/>
          </p:nvPr>
        </p:nvSpPr>
        <p:spPr>
          <a:prstGeom prst="rect">
            <a:avLst/>
          </a:prstGeom>
        </p:spPr>
        <p:txBody>
          <a:bodyPr/>
          <a:lstStyle>
            <a:lvl1pPr>
              <a:defRPr spc="-200"/>
            </a:lvl1pPr>
          </a:lstStyle>
          <a:p>
            <a:r>
              <a:rPr lang="en-US" dirty="0"/>
              <a:t>Distributed Systems Goals</a:t>
            </a:r>
            <a:endParaRPr dirty="0"/>
          </a:p>
        </p:txBody>
      </p:sp>
      <p:sp>
        <p:nvSpPr>
          <p:cNvPr id="199"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r>
              <a:rPr dirty="0"/>
              <a:t>Latency</a:t>
            </a:r>
          </a:p>
          <a:p>
            <a:r>
              <a:rPr dirty="0"/>
              <a:t>Availability</a:t>
            </a:r>
          </a:p>
          <a:p>
            <a:r>
              <a:rPr dirty="0"/>
              <a:t>Fault Tolerance</a:t>
            </a:r>
          </a:p>
        </p:txBody>
      </p:sp>
      <p:sp>
        <p:nvSpPr>
          <p:cNvPr id="200"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13885520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 name="Google Shape;164;p24"/>
          <p:cNvSpPr txBox="1">
            <a:spLocks noGrp="1"/>
          </p:cNvSpPr>
          <p:nvPr>
            <p:ph type="title"/>
          </p:nvPr>
        </p:nvSpPr>
        <p:spPr>
          <a:prstGeom prst="rect">
            <a:avLst/>
          </a:prstGeom>
        </p:spPr>
        <p:txBody>
          <a:bodyPr/>
          <a:lstStyle>
            <a:lvl1pPr>
              <a:defRPr spc="-200"/>
            </a:lvl1pPr>
          </a:lstStyle>
          <a:p>
            <a:r>
              <a:t>Replication Alone is Not The Answer</a:t>
            </a:r>
          </a:p>
        </p:txBody>
      </p:sp>
      <p:sp>
        <p:nvSpPr>
          <p:cNvPr id="339"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a:bodyPr>
          <a:lstStyle/>
          <a:p>
            <a:r>
              <a:t>Constraints:</a:t>
            </a:r>
          </a:p>
          <a:p>
            <a:pPr marL="431132" lvl="1" indent="-240632">
              <a:buSzPct val="100000"/>
            </a:pPr>
            <a:r>
              <a:t>Latency: Speed of light (~1ns/ft)</a:t>
            </a:r>
          </a:p>
          <a:p>
            <a:pPr marL="431132" lvl="1" indent="-240632">
              <a:buSzPct val="100000"/>
            </a:pPr>
            <a:r>
              <a:t>Throughput: Long-distance links between servers are relatively low throughput (10’s of Gbps, compare to 100’s of Gbps within a single server)</a:t>
            </a:r>
          </a:p>
          <a:p>
            <a:r>
              <a:t>Tradeoffs for replication, particularly over long distances:</a:t>
            </a:r>
          </a:p>
          <a:p>
            <a:pPr marL="431132" lvl="1" indent="-240632">
              <a:buSzPct val="100000"/>
            </a:pPr>
            <a:r>
              <a:t>Replication will </a:t>
            </a:r>
            <a:r>
              <a:rPr i="1"/>
              <a:t>add</a:t>
            </a:r>
            <a:r>
              <a:t> latency, not reduce it</a:t>
            </a:r>
          </a:p>
          <a:p>
            <a:pPr marL="431132" lvl="1" indent="-240632">
              <a:buSzPct val="100000"/>
            </a:pPr>
            <a:r>
              <a:t>Usually not enough bandwidth to maintain replication of all data across all nodes</a:t>
            </a:r>
          </a:p>
        </p:txBody>
      </p:sp>
    </p:spTree>
    <p:extLst>
      <p:ext uri="{BB962C8B-B14F-4D97-AF65-F5344CB8AC3E}">
        <p14:creationId xmlns:p14="http://schemas.microsoft.com/office/powerpoint/2010/main" val="14597889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Tiered Architectures Partition Responsibility"/>
          <p:cNvSpPr txBox="1">
            <a:spLocks noGrp="1"/>
          </p:cNvSpPr>
          <p:nvPr>
            <p:ph type="title"/>
          </p:nvPr>
        </p:nvSpPr>
        <p:spPr>
          <a:prstGeom prst="rect">
            <a:avLst/>
          </a:prstGeom>
        </p:spPr>
        <p:txBody>
          <a:bodyPr/>
          <a:lstStyle>
            <a:lvl1pPr>
              <a:defRPr spc="-200"/>
            </a:lvl1pPr>
          </a:lstStyle>
          <a:p>
            <a:r>
              <a:rPr dirty="0"/>
              <a:t>Tiered Architectures</a:t>
            </a:r>
          </a:p>
        </p:txBody>
      </p:sp>
      <p:sp>
        <p:nvSpPr>
          <p:cNvPr id="345"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62500" lnSpcReduction="20000"/>
          </a:bodyPr>
          <a:lstStyle/>
          <a:p>
            <a:pPr marL="235819" indent="-235819" defTabSz="1194786">
              <a:spcBef>
                <a:spcPts val="2200"/>
              </a:spcBef>
              <a:defRPr sz="4704"/>
            </a:pPr>
            <a:r>
              <a:rPr dirty="0"/>
              <a:t>Key idea: Partition the system into distinct tiers based on responsibilities</a:t>
            </a:r>
          </a:p>
          <a:p>
            <a:pPr marL="235819" indent="-235819" defTabSz="1194786">
              <a:spcBef>
                <a:spcPts val="2200"/>
              </a:spcBef>
              <a:defRPr sz="4704"/>
            </a:pPr>
            <a:r>
              <a:rPr dirty="0"/>
              <a:t>Each tier scales independently of the others - .com need not know about .org</a:t>
            </a:r>
          </a:p>
          <a:p>
            <a:pPr marL="235819" indent="-235819" defTabSz="1194786">
              <a:spcBef>
                <a:spcPts val="2200"/>
              </a:spcBef>
              <a:defRPr sz="4704"/>
            </a:pPr>
            <a:r>
              <a:rPr dirty="0"/>
              <a:t>Satisfying a single request may require multiple tiers</a:t>
            </a:r>
          </a:p>
          <a:p>
            <a:pPr marL="235819" indent="-235819" defTabSz="1194786">
              <a:spcBef>
                <a:spcPts val="2200"/>
              </a:spcBef>
              <a:defRPr sz="4704"/>
            </a:pPr>
            <a:r>
              <a:rPr dirty="0"/>
              <a:t>DNS is a tiered architecture</a:t>
            </a:r>
          </a:p>
          <a:p>
            <a:pPr marL="422509" lvl="1" indent="-235819" defTabSz="1194786">
              <a:spcBef>
                <a:spcPts val="2200"/>
              </a:spcBef>
              <a:buSzPct val="100000"/>
              <a:defRPr sz="4704"/>
            </a:pPr>
            <a:r>
              <a:rPr dirty="0"/>
              <a:t>Example: scale .com differently from .gov</a:t>
            </a:r>
          </a:p>
        </p:txBody>
      </p:sp>
      <p:pic>
        <p:nvPicPr>
          <p:cNvPr id="346" name="Image" descr="Image"/>
          <p:cNvPicPr>
            <a:picLocks noChangeAspect="1"/>
          </p:cNvPicPr>
          <p:nvPr/>
        </p:nvPicPr>
        <p:blipFill>
          <a:blip r:embed="rId3"/>
          <a:stretch>
            <a:fillRect/>
          </a:stretch>
        </p:blipFill>
        <p:spPr>
          <a:xfrm>
            <a:off x="6001855" y="3322228"/>
            <a:ext cx="5447382" cy="3139328"/>
          </a:xfrm>
          <a:prstGeom prst="rect">
            <a:avLst/>
          </a:prstGeom>
          <a:ln w="12700">
            <a:miter lim="400000"/>
          </a:ln>
        </p:spPr>
      </p:pic>
    </p:spTree>
    <p:extLst>
      <p:ext uri="{BB962C8B-B14F-4D97-AF65-F5344CB8AC3E}">
        <p14:creationId xmlns:p14="http://schemas.microsoft.com/office/powerpoint/2010/main" val="9212240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E581DE4-72A0-160C-3581-E1A59B65629D}"/>
              </a:ext>
            </a:extLst>
          </p:cNvPr>
          <p:cNvSpPr>
            <a:spLocks noGrp="1"/>
          </p:cNvSpPr>
          <p:nvPr>
            <p:ph type="title"/>
          </p:nvPr>
        </p:nvSpPr>
        <p:spPr/>
        <p:txBody>
          <a:bodyPr/>
          <a:lstStyle/>
          <a:p>
            <a:r>
              <a:rPr lang="en-US" dirty="0"/>
              <a:t>Example of tiered architecture (maybe)</a:t>
            </a:r>
          </a:p>
        </p:txBody>
      </p:sp>
      <p:sp>
        <p:nvSpPr>
          <p:cNvPr id="4" name="Slide Number Placeholder 3">
            <a:extLst>
              <a:ext uri="{FF2B5EF4-FFF2-40B4-BE49-F238E27FC236}">
                <a16:creationId xmlns:a16="http://schemas.microsoft.com/office/drawing/2014/main" id="{B1E756DD-854D-1A6C-75DE-8232904F193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42</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pic>
        <p:nvPicPr>
          <p:cNvPr id="1026" name="Picture 2">
            <a:extLst>
              <a:ext uri="{FF2B5EF4-FFF2-40B4-BE49-F238E27FC236}">
                <a16:creationId xmlns:a16="http://schemas.microsoft.com/office/drawing/2014/main" id="{42C4003A-C7F1-B565-6E29-557526FB48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4289" y="2014538"/>
            <a:ext cx="7888887" cy="3904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03976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2" name="Pipeline Architectures"/>
          <p:cNvSpPr txBox="1">
            <a:spLocks noGrp="1"/>
          </p:cNvSpPr>
          <p:nvPr>
            <p:ph type="title"/>
          </p:nvPr>
        </p:nvSpPr>
        <p:spPr>
          <a:prstGeom prst="rect">
            <a:avLst/>
          </a:prstGeom>
        </p:spPr>
        <p:txBody>
          <a:bodyPr/>
          <a:lstStyle/>
          <a:p>
            <a:r>
              <a:t>Pipeline Architectures</a:t>
            </a:r>
          </a:p>
        </p:txBody>
      </p:sp>
      <p:sp>
        <p:nvSpPr>
          <p:cNvPr id="484" name="Body Level One…"/>
          <p:cNvSpPr txBox="1">
            <a:spLocks noGrp="1"/>
          </p:cNvSpPr>
          <p:nvPr>
            <p:ph idx="1"/>
          </p:nvPr>
        </p:nvSpPr>
        <p:spPr>
          <a:xfrm>
            <a:off x="838200" y="1500160"/>
            <a:ext cx="6576785"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55000" lnSpcReduction="20000"/>
          </a:bodyPr>
          <a:lstStyle/>
          <a:p>
            <a:pPr marL="221381" indent="-221381" defTabSz="1121636">
              <a:spcBef>
                <a:spcPts val="2050"/>
              </a:spcBef>
              <a:defRPr sz="4416"/>
            </a:pPr>
            <a:r>
              <a:rPr dirty="0"/>
              <a:t>The pieces correspond to stages in the transformation of data in the system</a:t>
            </a:r>
          </a:p>
          <a:p>
            <a:pPr marL="221381" indent="-221381" defTabSz="1121636">
              <a:spcBef>
                <a:spcPts val="2050"/>
              </a:spcBef>
              <a:defRPr sz="4416"/>
            </a:pPr>
            <a:r>
              <a:rPr dirty="0"/>
              <a:t>Good for complex straight-line processes where multiple stages applied to different data, concurrently</a:t>
            </a:r>
          </a:p>
          <a:p>
            <a:pPr marL="221381" indent="-221381" defTabSz="1121636">
              <a:spcBef>
                <a:spcPts val="2050"/>
              </a:spcBef>
              <a:defRPr sz="4416"/>
            </a:pPr>
            <a:r>
              <a:rPr dirty="0"/>
              <a:t>Each stage in the pipeline takes an input, produces an output: otherwise </a:t>
            </a:r>
            <a:r>
              <a:rPr i="1" dirty="0"/>
              <a:t>stateless</a:t>
            </a:r>
          </a:p>
          <a:p>
            <a:pPr marL="221381" indent="-221381" defTabSz="1121636">
              <a:spcBef>
                <a:spcPts val="2050"/>
              </a:spcBef>
              <a:defRPr sz="4416"/>
            </a:pPr>
            <a:r>
              <a:rPr dirty="0"/>
              <a:t>Example: Map/Reduce splits data, filters it through stages, then combines</a:t>
            </a:r>
            <a:endParaRPr lang="en-US" dirty="0"/>
          </a:p>
          <a:p>
            <a:pPr marL="221381" indent="-221381" defTabSz="1121636">
              <a:spcBef>
                <a:spcPts val="2050"/>
              </a:spcBef>
              <a:defRPr sz="4416"/>
            </a:pPr>
            <a:r>
              <a:rPr lang="en-US" dirty="0"/>
              <a:t>Pipeline architecture allows flexibility in mapping stages to physical servers</a:t>
            </a:r>
            <a:endParaRPr dirty="0"/>
          </a:p>
        </p:txBody>
      </p:sp>
      <p:sp>
        <p:nvSpPr>
          <p:cNvPr id="485"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486"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7"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8"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89"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0"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1"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492"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3"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4"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5"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6"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497"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8"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499"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0"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1"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02"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3"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4"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5"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6"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07"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8"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09"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0"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1"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12"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3"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4"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5"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6"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17"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8"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19"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0"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1"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22"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23"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9504823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 name="Pipeline Architectures"/>
          <p:cNvSpPr txBox="1">
            <a:spLocks noGrp="1"/>
          </p:cNvSpPr>
          <p:nvPr>
            <p:ph type="title"/>
          </p:nvPr>
        </p:nvSpPr>
        <p:spPr>
          <a:prstGeom prst="rect">
            <a:avLst/>
          </a:prstGeom>
        </p:spPr>
        <p:txBody>
          <a:bodyPr/>
          <a:lstStyle/>
          <a:p>
            <a:r>
              <a:t>Pipeline Architectures</a:t>
            </a:r>
          </a:p>
        </p:txBody>
      </p:sp>
      <p:sp>
        <p:nvSpPr>
          <p:cNvPr id="529" name="Body Level One…"/>
          <p:cNvSpPr txBox="1">
            <a:spLocks noGrp="1"/>
          </p:cNvSpPr>
          <p:nvPr>
            <p:ph idx="1"/>
          </p:nvPr>
        </p:nvSpPr>
        <p:spPr>
          <a:xfrm>
            <a:off x="838200" y="1500160"/>
            <a:ext cx="6321579"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Scalability/Performance:</a:t>
            </a:r>
          </a:p>
          <a:p>
            <a:pPr marL="431132" lvl="1" indent="-240632">
              <a:buSzPct val="100000"/>
            </a:pPr>
            <a:r>
              <a:rPr dirty="0"/>
              <a:t>Add more machines to process more data in parallel</a:t>
            </a:r>
          </a:p>
          <a:p>
            <a:pPr marL="431132" lvl="1" indent="-240632">
              <a:buSzPct val="100000"/>
            </a:pPr>
            <a:r>
              <a:rPr dirty="0"/>
              <a:t>Limited by bandwidth to transfer inputs/outputs between stages</a:t>
            </a:r>
          </a:p>
          <a:p>
            <a:r>
              <a:rPr dirty="0"/>
              <a:t>Fault tolerance: Each stage in pipeline is stateless. If one fails, it can be repeated elsewhere.</a:t>
            </a:r>
          </a:p>
        </p:txBody>
      </p:sp>
      <p:sp>
        <p:nvSpPr>
          <p:cNvPr id="530" name="Combine"/>
          <p:cNvSpPr txBox="1"/>
          <p:nvPr/>
        </p:nvSpPr>
        <p:spPr>
          <a:xfrm>
            <a:off x="10847476" y="4312390"/>
            <a:ext cx="983247" cy="32793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Combine</a:t>
            </a:r>
          </a:p>
        </p:txBody>
      </p:sp>
      <p:sp>
        <p:nvSpPr>
          <p:cNvPr id="531" name="Line"/>
          <p:cNvSpPr/>
          <p:nvPr/>
        </p:nvSpPr>
        <p:spPr>
          <a:xfrm flipV="1">
            <a:off x="9711783" y="4130959"/>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2" name="Line"/>
          <p:cNvSpPr/>
          <p:nvPr/>
        </p:nvSpPr>
        <p:spPr>
          <a:xfrm flipH="1" flipV="1">
            <a:off x="8807930" y="4130959"/>
            <a:ext cx="901862"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3" name="Line"/>
          <p:cNvSpPr/>
          <p:nvPr/>
        </p:nvSpPr>
        <p:spPr>
          <a:xfrm flipV="1">
            <a:off x="9713654" y="4135212"/>
            <a:ext cx="950579" cy="68228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4" name="Line"/>
          <p:cNvSpPr/>
          <p:nvPr/>
        </p:nvSpPr>
        <p:spPr>
          <a:xfrm flipV="1">
            <a:off x="9729095" y="4203048"/>
            <a:ext cx="1706097" cy="5466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5" name="Line"/>
          <p:cNvSpPr/>
          <p:nvPr/>
        </p:nvSpPr>
        <p:spPr>
          <a:xfrm flipH="1" flipV="1">
            <a:off x="7827314" y="4147582"/>
            <a:ext cx="1850913" cy="65754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6" name="Result"/>
          <p:cNvSpPr/>
          <p:nvPr/>
        </p:nvSpPr>
        <p:spPr>
          <a:xfrm>
            <a:off x="7485153" y="4634822"/>
            <a:ext cx="4503081" cy="554659"/>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Result</a:t>
            </a:r>
          </a:p>
        </p:txBody>
      </p:sp>
      <p:sp>
        <p:nvSpPr>
          <p:cNvPr id="537" name="Line"/>
          <p:cNvSpPr/>
          <p:nvPr/>
        </p:nvSpPr>
        <p:spPr>
          <a:xfrm flipV="1">
            <a:off x="7901961" y="3618532"/>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8" name="Line"/>
          <p:cNvSpPr/>
          <p:nvPr/>
        </p:nvSpPr>
        <p:spPr>
          <a:xfrm flipV="1">
            <a:off x="8821166"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39" name="Line"/>
          <p:cNvSpPr/>
          <p:nvPr/>
        </p:nvSpPr>
        <p:spPr>
          <a:xfrm flipV="1">
            <a:off x="9736694" y="3621516"/>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0" name="Line"/>
          <p:cNvSpPr/>
          <p:nvPr/>
        </p:nvSpPr>
        <p:spPr>
          <a:xfrm flipV="1">
            <a:off x="10619496" y="3680869"/>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1" name="Line"/>
          <p:cNvSpPr/>
          <p:nvPr/>
        </p:nvSpPr>
        <p:spPr>
          <a:xfrm flipV="1">
            <a:off x="11521604" y="362213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2" name="Stage 3"/>
          <p:cNvSpPr/>
          <p:nvPr/>
        </p:nvSpPr>
        <p:spPr>
          <a:xfrm>
            <a:off x="7553026"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3" name="Stage 3"/>
          <p:cNvSpPr/>
          <p:nvPr/>
        </p:nvSpPr>
        <p:spPr>
          <a:xfrm>
            <a:off x="8458871" y="3893169"/>
            <a:ext cx="694134"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4" name="Stage 3"/>
          <p:cNvSpPr/>
          <p:nvPr/>
        </p:nvSpPr>
        <p:spPr>
          <a:xfrm>
            <a:off x="936471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5" name="Stage 3"/>
          <p:cNvSpPr/>
          <p:nvPr/>
        </p:nvSpPr>
        <p:spPr>
          <a:xfrm>
            <a:off x="10270561"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6" name="Stage 3"/>
          <p:cNvSpPr/>
          <p:nvPr/>
        </p:nvSpPr>
        <p:spPr>
          <a:xfrm>
            <a:off x="11176405" y="3893169"/>
            <a:ext cx="694135" cy="338375"/>
          </a:xfrm>
          <a:prstGeom prst="rect">
            <a:avLst/>
          </a:prstGeom>
          <a:solidFill>
            <a:srgbClr val="96CBB9"/>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3</a:t>
            </a:r>
          </a:p>
        </p:txBody>
      </p:sp>
      <p:sp>
        <p:nvSpPr>
          <p:cNvPr id="547" name="Line"/>
          <p:cNvSpPr/>
          <p:nvPr/>
        </p:nvSpPr>
        <p:spPr>
          <a:xfrm flipV="1">
            <a:off x="7894546"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8" name="Line"/>
          <p:cNvSpPr/>
          <p:nvPr/>
        </p:nvSpPr>
        <p:spPr>
          <a:xfrm flipV="1">
            <a:off x="8819023" y="307623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49" name="Line"/>
          <p:cNvSpPr/>
          <p:nvPr/>
        </p:nvSpPr>
        <p:spPr>
          <a:xfrm flipV="1">
            <a:off x="9736694" y="3163971"/>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0" name="Line"/>
          <p:cNvSpPr/>
          <p:nvPr/>
        </p:nvSpPr>
        <p:spPr>
          <a:xfrm flipV="1">
            <a:off x="10617627" y="3164490"/>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1" name="Line"/>
          <p:cNvSpPr/>
          <p:nvPr/>
        </p:nvSpPr>
        <p:spPr>
          <a:xfrm flipV="1">
            <a:off x="11523472" y="3156625"/>
            <a:ext cx="1" cy="388197"/>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2" name="Stage 2"/>
          <p:cNvSpPr/>
          <p:nvPr/>
        </p:nvSpPr>
        <p:spPr>
          <a:xfrm>
            <a:off x="7553026"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3" name="Stage 2"/>
          <p:cNvSpPr/>
          <p:nvPr/>
        </p:nvSpPr>
        <p:spPr>
          <a:xfrm>
            <a:off x="8458871" y="3389306"/>
            <a:ext cx="694134"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4" name="Stage 2"/>
          <p:cNvSpPr/>
          <p:nvPr/>
        </p:nvSpPr>
        <p:spPr>
          <a:xfrm>
            <a:off x="936471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5" name="Stage 2"/>
          <p:cNvSpPr/>
          <p:nvPr/>
        </p:nvSpPr>
        <p:spPr>
          <a:xfrm>
            <a:off x="10270561"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6" name="Stage 2"/>
          <p:cNvSpPr/>
          <p:nvPr/>
        </p:nvSpPr>
        <p:spPr>
          <a:xfrm>
            <a:off x="11176405" y="3389306"/>
            <a:ext cx="694135" cy="338375"/>
          </a:xfrm>
          <a:prstGeom prst="rect">
            <a:avLst/>
          </a:prstGeom>
          <a:solidFill>
            <a:srgbClr val="FEEBAB"/>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000000"/>
                </a:solidFill>
                <a:latin typeface="Helvetica Light"/>
                <a:ea typeface="Helvetica Light"/>
                <a:cs typeface="Helvetica Light"/>
                <a:sym typeface="Helvetica Light"/>
              </a:defRPr>
            </a:lvl1pPr>
          </a:lstStyle>
          <a:p>
            <a:r>
              <a:rPr sz="600"/>
              <a:t>Stage 2</a:t>
            </a:r>
          </a:p>
        </p:txBody>
      </p:sp>
      <p:sp>
        <p:nvSpPr>
          <p:cNvPr id="557" name="Line"/>
          <p:cNvSpPr/>
          <p:nvPr/>
        </p:nvSpPr>
        <p:spPr>
          <a:xfrm flipV="1">
            <a:off x="8018869" y="2406714"/>
            <a:ext cx="1574139" cy="481716"/>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8" name="Line"/>
          <p:cNvSpPr/>
          <p:nvPr/>
        </p:nvSpPr>
        <p:spPr>
          <a:xfrm flipV="1">
            <a:off x="8816386" y="2368480"/>
            <a:ext cx="884948" cy="545329"/>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59" name="Line"/>
          <p:cNvSpPr/>
          <p:nvPr/>
        </p:nvSpPr>
        <p:spPr>
          <a:xfrm flipV="1">
            <a:off x="9711783" y="2295747"/>
            <a:ext cx="1" cy="690794"/>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0" name="Line"/>
          <p:cNvSpPr/>
          <p:nvPr/>
        </p:nvSpPr>
        <p:spPr>
          <a:xfrm flipH="1" flipV="1">
            <a:off x="9707209" y="2357386"/>
            <a:ext cx="914992"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1" name="Line"/>
          <p:cNvSpPr/>
          <p:nvPr/>
        </p:nvSpPr>
        <p:spPr>
          <a:xfrm flipH="1" flipV="1">
            <a:off x="9706076" y="2357386"/>
            <a:ext cx="1752135" cy="567515"/>
          </a:xfrm>
          <a:prstGeom prst="line">
            <a:avLst/>
          </a:prstGeom>
          <a:ln w="25400">
            <a:solidFill>
              <a:srgbClr val="000000"/>
            </a:solidFill>
            <a:miter lim="400000"/>
          </a:ln>
        </p:spPr>
        <p:txBody>
          <a:bodyPr lIns="35719" tIns="35719" rIns="35719" bIns="35719" anchor="ctr"/>
          <a:lstStyle/>
          <a:p>
            <a:pPr defTabSz="410766">
              <a:defRPr sz="3200">
                <a:solidFill>
                  <a:srgbClr val="000000"/>
                </a:solidFill>
                <a:latin typeface="Helvetica Light"/>
                <a:ea typeface="Helvetica Light"/>
                <a:cs typeface="Helvetica Light"/>
                <a:sym typeface="Helvetica Light"/>
              </a:defRPr>
            </a:pPr>
            <a:endParaRPr sz="1600"/>
          </a:p>
        </p:txBody>
      </p:sp>
      <p:sp>
        <p:nvSpPr>
          <p:cNvPr id="562" name="Stage 1"/>
          <p:cNvSpPr/>
          <p:nvPr/>
        </p:nvSpPr>
        <p:spPr>
          <a:xfrm>
            <a:off x="7553026"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3" name="Stage 1"/>
          <p:cNvSpPr/>
          <p:nvPr/>
        </p:nvSpPr>
        <p:spPr>
          <a:xfrm>
            <a:off x="8458871" y="2885442"/>
            <a:ext cx="694134"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4" name="Stage 1"/>
          <p:cNvSpPr/>
          <p:nvPr/>
        </p:nvSpPr>
        <p:spPr>
          <a:xfrm>
            <a:off x="936471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5" name="Stage 1"/>
          <p:cNvSpPr/>
          <p:nvPr/>
        </p:nvSpPr>
        <p:spPr>
          <a:xfrm>
            <a:off x="10270561"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6" name="Stage 1"/>
          <p:cNvSpPr/>
          <p:nvPr/>
        </p:nvSpPr>
        <p:spPr>
          <a:xfrm>
            <a:off x="11176405" y="2885442"/>
            <a:ext cx="694135" cy="338375"/>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a:solidFill>
                  <a:srgbClr val="FFFFFF"/>
                </a:solidFill>
                <a:latin typeface="Helvetica Light"/>
                <a:ea typeface="Helvetica Light"/>
                <a:cs typeface="Helvetica Light"/>
                <a:sym typeface="Helvetica Light"/>
              </a:defRPr>
            </a:lvl1pPr>
          </a:lstStyle>
          <a:p>
            <a:r>
              <a:rPr sz="600"/>
              <a:t>Stage 1</a:t>
            </a:r>
          </a:p>
        </p:txBody>
      </p:sp>
      <p:sp>
        <p:nvSpPr>
          <p:cNvPr id="567" name="Partition"/>
          <p:cNvSpPr txBox="1"/>
          <p:nvPr/>
        </p:nvSpPr>
        <p:spPr>
          <a:xfrm>
            <a:off x="10654211" y="2478368"/>
            <a:ext cx="720171" cy="24158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defTabSz="821531">
              <a:defRPr sz="2500" b="1">
                <a:solidFill>
                  <a:srgbClr val="000000"/>
                </a:solidFill>
                <a:latin typeface="+mn-lt"/>
                <a:ea typeface="+mn-ea"/>
                <a:cs typeface="+mn-cs"/>
                <a:sym typeface="Helvetica"/>
              </a:defRPr>
            </a:lvl1pPr>
          </a:lstStyle>
          <a:p>
            <a:r>
              <a:rPr sz="1250"/>
              <a:t>Partition</a:t>
            </a:r>
          </a:p>
        </p:txBody>
      </p:sp>
      <p:sp>
        <p:nvSpPr>
          <p:cNvPr id="568" name="Big Data (lots of work)"/>
          <p:cNvSpPr/>
          <p:nvPr/>
        </p:nvSpPr>
        <p:spPr>
          <a:xfrm>
            <a:off x="7460242" y="1855042"/>
            <a:ext cx="4503081" cy="554659"/>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p>
            <a:pPr defTabSz="410766">
              <a:defRPr>
                <a:solidFill>
                  <a:srgbClr val="FFFFFF"/>
                </a:solidFill>
                <a:latin typeface="Helvetica Light"/>
                <a:ea typeface="Helvetica Light"/>
                <a:cs typeface="Helvetica Light"/>
                <a:sym typeface="Helvetica Light"/>
              </a:defRPr>
            </a:pPr>
            <a:r>
              <a:rPr sz="600"/>
              <a:t>Big Data (lots of </a:t>
            </a:r>
            <a:r>
              <a:rPr sz="600" b="1">
                <a:sym typeface="Helvetica"/>
              </a:rPr>
              <a:t>work</a:t>
            </a:r>
            <a:r>
              <a:rPr sz="600"/>
              <a:t>)</a:t>
            </a:r>
          </a:p>
        </p:txBody>
      </p:sp>
    </p:spTree>
    <p:extLst>
      <p:ext uri="{BB962C8B-B14F-4D97-AF65-F5344CB8AC3E}">
        <p14:creationId xmlns:p14="http://schemas.microsoft.com/office/powerpoint/2010/main" val="36232891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2" name="Event-Driven Architectures"/>
          <p:cNvSpPr txBox="1">
            <a:spLocks noGrp="1"/>
          </p:cNvSpPr>
          <p:nvPr>
            <p:ph type="title"/>
          </p:nvPr>
        </p:nvSpPr>
        <p:spPr>
          <a:prstGeom prst="rect">
            <a:avLst/>
          </a:prstGeom>
        </p:spPr>
        <p:txBody>
          <a:bodyPr/>
          <a:lstStyle/>
          <a:p>
            <a:r>
              <a:t>Event-Driven Architectures</a:t>
            </a:r>
          </a:p>
        </p:txBody>
      </p:sp>
      <p:sp>
        <p:nvSpPr>
          <p:cNvPr id="574" name="Body Level One…"/>
          <p:cNvSpPr txBox="1">
            <a:spLocks noGrp="1"/>
          </p:cNvSpPr>
          <p:nvPr>
            <p:ph idx="1"/>
          </p:nvPr>
        </p:nvSpPr>
        <p:spPr>
          <a:xfrm>
            <a:off x="838200" y="1500159"/>
            <a:ext cx="7327232" cy="504501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47500" lnSpcReduction="20000"/>
          </a:bodyPr>
          <a:lstStyle/>
          <a:p>
            <a:pPr marL="206943" indent="-206943" defTabSz="1048485">
              <a:spcBef>
                <a:spcPts val="1900"/>
              </a:spcBef>
              <a:defRPr sz="4128"/>
            </a:pPr>
            <a:r>
              <a:rPr dirty="0"/>
              <a:t>Metaphor: a bunch of bureaucrats shuffling papers</a:t>
            </a:r>
          </a:p>
          <a:p>
            <a:pPr marL="206943" indent="-206943" defTabSz="1048485">
              <a:spcBef>
                <a:spcPts val="1900"/>
              </a:spcBef>
              <a:defRPr sz="4128"/>
            </a:pPr>
            <a:r>
              <a:rPr dirty="0"/>
              <a:t>Components correspond to stages in the flow of data through the system (not necessarily a straight-line flow)</a:t>
            </a:r>
          </a:p>
          <a:p>
            <a:pPr marL="206943" indent="-206943" defTabSz="1048485">
              <a:spcBef>
                <a:spcPts val="1900"/>
              </a:spcBef>
              <a:defRPr sz="4128"/>
            </a:pPr>
            <a:r>
              <a:rPr dirty="0"/>
              <a:t>Very useful for </a:t>
            </a:r>
            <a:r>
              <a:rPr i="1" dirty="0"/>
              <a:t>composing</a:t>
            </a:r>
            <a:r>
              <a:rPr dirty="0"/>
              <a:t> other services (bureaucrats)</a:t>
            </a:r>
          </a:p>
          <a:p>
            <a:pPr marL="206943" indent="-206943" defTabSz="1048485">
              <a:spcBef>
                <a:spcPts val="1900"/>
              </a:spcBef>
              <a:defRPr sz="4128"/>
            </a:pPr>
            <a:r>
              <a:rPr dirty="0"/>
              <a:t>Each processing unit has an in-box and one or more out-boxes</a:t>
            </a:r>
          </a:p>
          <a:p>
            <a:pPr marL="206943" indent="-206943" defTabSz="1048485">
              <a:spcBef>
                <a:spcPts val="1900"/>
              </a:spcBef>
              <a:defRPr sz="4128"/>
            </a:pPr>
            <a:r>
              <a:rPr dirty="0"/>
              <a:t>Each unit takes a task from its inbox, processes it, and puts the results in one or more outboxes.</a:t>
            </a:r>
          </a:p>
          <a:p>
            <a:pPr marL="206943" indent="-206943" defTabSz="1048485">
              <a:spcBef>
                <a:spcPts val="1900"/>
              </a:spcBef>
              <a:defRPr sz="4128"/>
            </a:pPr>
            <a:r>
              <a:rPr dirty="0"/>
              <a:t>Stages are typically connected by asynchronous message queues.</a:t>
            </a:r>
            <a:endParaRPr lang="en-US" dirty="0"/>
          </a:p>
          <a:p>
            <a:pPr marL="206943" indent="-206943" defTabSz="1048485">
              <a:spcBef>
                <a:spcPts val="1900"/>
              </a:spcBef>
              <a:defRPr sz="4128"/>
            </a:pPr>
            <a:r>
              <a:rPr lang="en-US" dirty="0"/>
              <a:t>Can scale each component independently</a:t>
            </a:r>
            <a:endParaRPr dirty="0"/>
          </a:p>
        </p:txBody>
      </p:sp>
      <p:pic>
        <p:nvPicPr>
          <p:cNvPr id="575" name="Image" descr="Image"/>
          <p:cNvPicPr>
            <a:picLocks noChangeAspect="1"/>
          </p:cNvPicPr>
          <p:nvPr/>
        </p:nvPicPr>
        <p:blipFill>
          <a:blip r:embed="rId3"/>
          <a:stretch>
            <a:fillRect/>
          </a:stretch>
        </p:blipFill>
        <p:spPr>
          <a:xfrm>
            <a:off x="8284111" y="2124252"/>
            <a:ext cx="3719506" cy="4128007"/>
          </a:xfrm>
          <a:prstGeom prst="rect">
            <a:avLst/>
          </a:prstGeom>
          <a:ln w="12700">
            <a:miter lim="400000"/>
          </a:ln>
        </p:spPr>
      </p:pic>
    </p:spTree>
    <p:extLst>
      <p:ext uri="{BB962C8B-B14F-4D97-AF65-F5344CB8AC3E}">
        <p14:creationId xmlns:p14="http://schemas.microsoft.com/office/powerpoint/2010/main" val="27786224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0" name="Event-Driven Architecture Tradeoffs"/>
          <p:cNvSpPr txBox="1">
            <a:spLocks noGrp="1"/>
          </p:cNvSpPr>
          <p:nvPr>
            <p:ph type="title"/>
          </p:nvPr>
        </p:nvSpPr>
        <p:spPr>
          <a:prstGeom prst="rect">
            <a:avLst/>
          </a:prstGeom>
        </p:spPr>
        <p:txBody>
          <a:bodyPr/>
          <a:lstStyle/>
          <a:p>
            <a:r>
              <a:t>Event-Driven Architecture Tradeoffs</a:t>
            </a:r>
          </a:p>
        </p:txBody>
      </p:sp>
      <p:sp>
        <p:nvSpPr>
          <p:cNvPr id="622"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47500" lnSpcReduction="20000"/>
          </a:bodyPr>
          <a:lstStyle/>
          <a:p>
            <a:pPr marL="223787" indent="-223787" defTabSz="1133827">
              <a:spcBef>
                <a:spcPts val="2050"/>
              </a:spcBef>
              <a:defRPr sz="4464"/>
            </a:pPr>
            <a:r>
              <a:rPr dirty="0"/>
              <a:t>Scalability:</a:t>
            </a:r>
          </a:p>
          <a:p>
            <a:pPr marL="400952" lvl="1" indent="-223787" defTabSz="1133827">
              <a:spcBef>
                <a:spcPts val="2050"/>
              </a:spcBef>
              <a:buSzPct val="100000"/>
              <a:defRPr sz="4464"/>
            </a:pPr>
            <a:r>
              <a:rPr dirty="0"/>
              <a:t>Scale each processing unit separately</a:t>
            </a:r>
          </a:p>
          <a:p>
            <a:pPr marL="400952" lvl="1" indent="-223787" defTabSz="1133827">
              <a:spcBef>
                <a:spcPts val="2050"/>
              </a:spcBef>
              <a:buSzPct val="100000"/>
              <a:defRPr sz="4464"/>
            </a:pPr>
            <a:r>
              <a:rPr dirty="0"/>
              <a:t>Add more processing units at a marginal cost</a:t>
            </a:r>
          </a:p>
          <a:p>
            <a:pPr marL="223787" indent="-223787" defTabSz="1133827">
              <a:spcBef>
                <a:spcPts val="2050"/>
              </a:spcBef>
              <a:defRPr sz="4464"/>
            </a:pPr>
            <a:r>
              <a:rPr dirty="0"/>
              <a:t>Performance:</a:t>
            </a:r>
          </a:p>
          <a:p>
            <a:pPr marL="400952" lvl="1" indent="-223787" defTabSz="1133827">
              <a:spcBef>
                <a:spcPts val="2050"/>
              </a:spcBef>
              <a:buSzPct val="100000"/>
              <a:defRPr sz="4464"/>
            </a:pPr>
            <a:r>
              <a:rPr dirty="0"/>
              <a:t>Message queue usually very high-throughput, relies on event processors to pick up and process messages or queue can overflow</a:t>
            </a:r>
          </a:p>
          <a:p>
            <a:pPr marL="223787" indent="-223787" defTabSz="1133827">
              <a:spcBef>
                <a:spcPts val="2050"/>
              </a:spcBef>
              <a:defRPr sz="4464"/>
            </a:pPr>
            <a:r>
              <a:rPr dirty="0"/>
              <a:t>Fault tolerance:</a:t>
            </a:r>
          </a:p>
          <a:p>
            <a:pPr marL="400952" lvl="1" indent="-223787" defTabSz="1133827">
              <a:spcBef>
                <a:spcPts val="2050"/>
              </a:spcBef>
              <a:buSzPct val="100000"/>
              <a:defRPr sz="4464"/>
            </a:pPr>
            <a:r>
              <a:rPr dirty="0"/>
              <a:t>Message queue can implement a buffer to ensure fault tolerance</a:t>
            </a:r>
          </a:p>
        </p:txBody>
      </p:sp>
    </p:spTree>
    <p:extLst>
      <p:ext uri="{BB962C8B-B14F-4D97-AF65-F5344CB8AC3E}">
        <p14:creationId xmlns:p14="http://schemas.microsoft.com/office/powerpoint/2010/main" val="120521543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6" name="Microservice Architectures"/>
          <p:cNvSpPr txBox="1">
            <a:spLocks noGrp="1"/>
          </p:cNvSpPr>
          <p:nvPr>
            <p:ph type="title"/>
          </p:nvPr>
        </p:nvSpPr>
        <p:spPr>
          <a:prstGeom prst="rect">
            <a:avLst/>
          </a:prstGeom>
        </p:spPr>
        <p:txBody>
          <a:bodyPr/>
          <a:lstStyle/>
          <a:p>
            <a:r>
              <a:t>Microservice Architectures</a:t>
            </a:r>
          </a:p>
        </p:txBody>
      </p:sp>
      <p:sp>
        <p:nvSpPr>
          <p:cNvPr id="628"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p>
            <a:r>
              <a:rPr dirty="0"/>
              <a:t>Organize implementation around components (responsibilities)</a:t>
            </a:r>
          </a:p>
          <a:p>
            <a:r>
              <a:rPr dirty="0"/>
              <a:t>Each component is implemented independently</a:t>
            </a:r>
          </a:p>
          <a:p>
            <a:r>
              <a:rPr dirty="0"/>
              <a:t>Each component is</a:t>
            </a:r>
          </a:p>
          <a:p>
            <a:pPr marL="431132" lvl="1" indent="-240632">
              <a:buSzPct val="100000"/>
            </a:pPr>
            <a:r>
              <a:rPr dirty="0"/>
              <a:t>independently replaceable, </a:t>
            </a:r>
          </a:p>
          <a:p>
            <a:pPr marL="431132" lvl="1" indent="-240632">
              <a:buSzPct val="100000"/>
            </a:pPr>
            <a:r>
              <a:rPr dirty="0"/>
              <a:t>independently updatable</a:t>
            </a:r>
          </a:p>
          <a:p>
            <a:r>
              <a:rPr dirty="0"/>
              <a:t>Components can be built as libraries, but more usually as web services</a:t>
            </a:r>
          </a:p>
          <a:p>
            <a:r>
              <a:rPr dirty="0"/>
              <a:t>Services communicate via well-defined protocol like REST</a:t>
            </a:r>
            <a:r>
              <a:rPr lang="en-US" dirty="0"/>
              <a:t> (to be covered soon)</a:t>
            </a:r>
            <a:endParaRPr dirty="0"/>
          </a:p>
        </p:txBody>
      </p:sp>
      <p:sp>
        <p:nvSpPr>
          <p:cNvPr id="2" name="TextBox 1">
            <a:extLst>
              <a:ext uri="{FF2B5EF4-FFF2-40B4-BE49-F238E27FC236}">
                <a16:creationId xmlns:a16="http://schemas.microsoft.com/office/drawing/2014/main" id="{00198FAB-5AFB-8BDF-FEA8-EDAA585AA6EB}"/>
              </a:ext>
            </a:extLst>
          </p:cNvPr>
          <p:cNvSpPr txBox="1"/>
          <p:nvPr/>
        </p:nvSpPr>
        <p:spPr>
          <a:xfrm>
            <a:off x="8245643" y="1642456"/>
            <a:ext cx="3449052" cy="4066745"/>
          </a:xfrm>
          <a:prstGeom prst="rec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sz="2800" dirty="0">
                <a:solidFill>
                  <a:schemeClr val="tx1"/>
                </a:solidFill>
              </a:rPr>
              <a:t>Mitch says: what is the difference between an event-driven architecture, as described above, and a microservice architecture?</a:t>
            </a:r>
          </a:p>
        </p:txBody>
      </p:sp>
    </p:spTree>
    <p:extLst>
      <p:ext uri="{BB962C8B-B14F-4D97-AF65-F5344CB8AC3E}">
        <p14:creationId xmlns:p14="http://schemas.microsoft.com/office/powerpoint/2010/main" val="202436286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2" name="Title 1"/>
          <p:cNvSpPr txBox="1">
            <a:spLocks noGrp="1"/>
          </p:cNvSpPr>
          <p:nvPr>
            <p:ph type="title"/>
          </p:nvPr>
        </p:nvSpPr>
        <p:spPr>
          <a:prstGeom prst="rect">
            <a:avLst/>
          </a:prstGeom>
        </p:spPr>
        <p:txBody>
          <a:bodyPr/>
          <a:lstStyle/>
          <a:p>
            <a:r>
              <a:t>Microservices: Schematic Example</a:t>
            </a:r>
          </a:p>
        </p:txBody>
      </p:sp>
      <p:sp>
        <p:nvSpPr>
          <p:cNvPr id="2" name="Content Placeholder 1">
            <a:extLst>
              <a:ext uri="{FF2B5EF4-FFF2-40B4-BE49-F238E27FC236}">
                <a16:creationId xmlns:a16="http://schemas.microsoft.com/office/drawing/2014/main" id="{BEE47AEB-05DB-8E5A-9690-2333535C6D6C}"/>
              </a:ext>
            </a:extLst>
          </p:cNvPr>
          <p:cNvSpPr>
            <a:spLocks noGrp="1"/>
          </p:cNvSpPr>
          <p:nvPr>
            <p:ph idx="1"/>
          </p:nvPr>
        </p:nvSpPr>
        <p:spPr/>
        <p:txBody>
          <a:bodyPr/>
          <a:lstStyle/>
          <a:p>
            <a:endParaRPr lang="en-US"/>
          </a:p>
        </p:txBody>
      </p:sp>
      <p:grpSp>
        <p:nvGrpSpPr>
          <p:cNvPr id="741" name="Group 56"/>
          <p:cNvGrpSpPr/>
          <p:nvPr/>
        </p:nvGrpSpPr>
        <p:grpSpPr>
          <a:xfrm>
            <a:off x="2391204" y="2115695"/>
            <a:ext cx="7887347" cy="3702607"/>
            <a:chOff x="-1" y="-5665"/>
            <a:chExt cx="15774692" cy="7405212"/>
          </a:xfrm>
        </p:grpSpPr>
        <p:grpSp>
          <p:nvGrpSpPr>
            <p:cNvPr id="637" name="Productivity App"/>
            <p:cNvGrpSpPr/>
            <p:nvPr/>
          </p:nvGrpSpPr>
          <p:grpSpPr>
            <a:xfrm>
              <a:off x="-1" y="1707908"/>
              <a:ext cx="2945987" cy="4085729"/>
              <a:chOff x="-1" y="-1"/>
              <a:chExt cx="2945986" cy="4085728"/>
            </a:xfrm>
          </p:grpSpPr>
          <p:sp>
            <p:nvSpPr>
              <p:cNvPr id="635" name="Rectangle"/>
              <p:cNvSpPr/>
              <p:nvPr/>
            </p:nvSpPr>
            <p:spPr>
              <a:xfrm>
                <a:off x="-1" y="-1"/>
                <a:ext cx="2945986" cy="408572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6" name="Productivity App"/>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Productivity App</a:t>
                </a:r>
              </a:p>
            </p:txBody>
          </p:sp>
        </p:grpSp>
        <p:grpSp>
          <p:nvGrpSpPr>
            <p:cNvPr id="640" name="Frontend"/>
            <p:cNvGrpSpPr/>
            <p:nvPr/>
          </p:nvGrpSpPr>
          <p:grpSpPr>
            <a:xfrm>
              <a:off x="333475" y="3203170"/>
              <a:ext cx="2166011" cy="646330"/>
              <a:chOff x="0" y="-5663"/>
              <a:chExt cx="2166009" cy="646329"/>
            </a:xfrm>
          </p:grpSpPr>
          <p:sp>
            <p:nvSpPr>
              <p:cNvPr id="638"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39" name="Frontend"/>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Frontend</a:t>
                </a:r>
              </a:p>
            </p:txBody>
          </p:sp>
        </p:grpSp>
        <p:grpSp>
          <p:nvGrpSpPr>
            <p:cNvPr id="643" name="“Dumb”…"/>
            <p:cNvGrpSpPr/>
            <p:nvPr/>
          </p:nvGrpSpPr>
          <p:grpSpPr>
            <a:xfrm>
              <a:off x="333475" y="4092707"/>
              <a:ext cx="2166011" cy="1245698"/>
              <a:chOff x="0" y="0"/>
              <a:chExt cx="2166009" cy="1245696"/>
            </a:xfrm>
          </p:grpSpPr>
          <p:sp>
            <p:nvSpPr>
              <p:cNvPr id="641" name="Rectangle"/>
              <p:cNvSpPr/>
              <p:nvPr/>
            </p:nvSpPr>
            <p:spPr>
              <a:xfrm>
                <a:off x="0" y="0"/>
                <a:ext cx="2166009" cy="1245696"/>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2" name="“Dumb”…"/>
              <p:cNvSpPr/>
              <p:nvPr/>
            </p:nvSpPr>
            <p:spPr>
              <a:xfrm>
                <a:off x="0" y="0"/>
                <a:ext cx="2166009" cy="107721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p>
                <a:pPr algn="l" defTabSz="584200">
                  <a:defRPr sz="3000">
                    <a:solidFill>
                      <a:srgbClr val="FFFFFF"/>
                    </a:solidFill>
                    <a:latin typeface="+mn-lt"/>
                    <a:ea typeface="+mn-ea"/>
                    <a:cs typeface="+mn-cs"/>
                    <a:sym typeface="Helvetica"/>
                  </a:defRPr>
                </a:pPr>
                <a:r>
                  <a:rPr sz="1500"/>
                  <a:t>“Dumb”</a:t>
                </a:r>
                <a:endParaRPr sz="2100">
                  <a:latin typeface="Helvetica Light"/>
                  <a:ea typeface="Helvetica Light"/>
                  <a:cs typeface="Helvetica Light"/>
                  <a:sym typeface="Helvetica Light"/>
                </a:endParaRPr>
              </a:p>
              <a:p>
                <a:pPr algn="l" defTabSz="584200">
                  <a:defRPr sz="3000">
                    <a:solidFill>
                      <a:srgbClr val="FFFFFF"/>
                    </a:solidFill>
                    <a:latin typeface="+mn-lt"/>
                    <a:ea typeface="+mn-ea"/>
                    <a:cs typeface="+mn-cs"/>
                    <a:sym typeface="Helvetica"/>
                  </a:defRPr>
                </a:pPr>
                <a:r>
                  <a:rPr sz="1500"/>
                  <a:t>App Server</a:t>
                </a:r>
              </a:p>
            </p:txBody>
          </p:sp>
        </p:grpSp>
        <p:sp>
          <p:nvSpPr>
            <p:cNvPr id="644" name="Line"/>
            <p:cNvSpPr/>
            <p:nvPr/>
          </p:nvSpPr>
          <p:spPr>
            <a:xfrm>
              <a:off x="1472992" y="2876155"/>
              <a:ext cx="1" cy="27959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47" name="Mod 1"/>
            <p:cNvGrpSpPr/>
            <p:nvPr/>
          </p:nvGrpSpPr>
          <p:grpSpPr>
            <a:xfrm>
              <a:off x="4469346" y="536544"/>
              <a:ext cx="2945987" cy="2745099"/>
              <a:chOff x="-1" y="-1"/>
              <a:chExt cx="2945986" cy="2745098"/>
            </a:xfrm>
          </p:grpSpPr>
          <p:sp>
            <p:nvSpPr>
              <p:cNvPr id="64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6" name="Mod 1"/>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1</a:t>
                </a:r>
              </a:p>
            </p:txBody>
          </p:sp>
        </p:grpSp>
        <p:grpSp>
          <p:nvGrpSpPr>
            <p:cNvPr id="650" name="REST service"/>
            <p:cNvGrpSpPr/>
            <p:nvPr/>
          </p:nvGrpSpPr>
          <p:grpSpPr>
            <a:xfrm>
              <a:off x="4859334" y="1177278"/>
              <a:ext cx="2166012" cy="784354"/>
              <a:chOff x="0" y="0"/>
              <a:chExt cx="2166011" cy="784353"/>
            </a:xfrm>
          </p:grpSpPr>
          <p:sp>
            <p:nvSpPr>
              <p:cNvPr id="64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4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53" name="Database"/>
            <p:cNvGrpSpPr/>
            <p:nvPr/>
          </p:nvGrpSpPr>
          <p:grpSpPr>
            <a:xfrm>
              <a:off x="4859334" y="2411241"/>
              <a:ext cx="2166012" cy="646329"/>
              <a:chOff x="0" y="-5664"/>
              <a:chExt cx="2166011" cy="646328"/>
            </a:xfrm>
          </p:grpSpPr>
          <p:sp>
            <p:nvSpPr>
              <p:cNvPr id="65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54" name="Line"/>
            <p:cNvSpPr/>
            <p:nvPr/>
          </p:nvSpPr>
          <p:spPr>
            <a:xfrm>
              <a:off x="5942338" y="198030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57" name="Mod 2"/>
            <p:cNvGrpSpPr/>
            <p:nvPr/>
          </p:nvGrpSpPr>
          <p:grpSpPr>
            <a:xfrm>
              <a:off x="8358031" y="537359"/>
              <a:ext cx="2945987" cy="2745099"/>
              <a:chOff x="-1" y="-1"/>
              <a:chExt cx="2945986" cy="2745098"/>
            </a:xfrm>
          </p:grpSpPr>
          <p:sp>
            <p:nvSpPr>
              <p:cNvPr id="65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6" name="Mod 2"/>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2</a:t>
                </a:r>
              </a:p>
            </p:txBody>
          </p:sp>
        </p:grpSp>
        <p:grpSp>
          <p:nvGrpSpPr>
            <p:cNvPr id="660" name="REST service"/>
            <p:cNvGrpSpPr/>
            <p:nvPr/>
          </p:nvGrpSpPr>
          <p:grpSpPr>
            <a:xfrm>
              <a:off x="8748018" y="1178093"/>
              <a:ext cx="2166010" cy="784354"/>
              <a:chOff x="0" y="0"/>
              <a:chExt cx="2166009" cy="784353"/>
            </a:xfrm>
          </p:grpSpPr>
          <p:sp>
            <p:nvSpPr>
              <p:cNvPr id="65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5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63" name="Database"/>
            <p:cNvGrpSpPr/>
            <p:nvPr/>
          </p:nvGrpSpPr>
          <p:grpSpPr>
            <a:xfrm>
              <a:off x="8748018" y="2412057"/>
              <a:ext cx="2166010" cy="646330"/>
              <a:chOff x="0" y="-5663"/>
              <a:chExt cx="2166009" cy="646329"/>
            </a:xfrm>
          </p:grpSpPr>
          <p:sp>
            <p:nvSpPr>
              <p:cNvPr id="661" name="Rectangle"/>
              <p:cNvSpPr/>
              <p:nvPr/>
            </p:nvSpPr>
            <p:spPr>
              <a:xfrm>
                <a:off x="0" y="21797"/>
                <a:ext cx="2166009" cy="591405"/>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2" name="Database"/>
              <p:cNvSpPr txBox="1"/>
              <p:nvPr/>
            </p:nvSpPr>
            <p:spPr>
              <a:xfrm>
                <a:off x="0" y="-5663"/>
                <a:ext cx="216600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64" name="Line"/>
            <p:cNvSpPr/>
            <p:nvPr/>
          </p:nvSpPr>
          <p:spPr>
            <a:xfrm>
              <a:off x="9831023" y="1981121"/>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67" name="Mod 3"/>
            <p:cNvGrpSpPr/>
            <p:nvPr/>
          </p:nvGrpSpPr>
          <p:grpSpPr>
            <a:xfrm>
              <a:off x="12246714" y="538524"/>
              <a:ext cx="2945987" cy="2745099"/>
              <a:chOff x="-1" y="-1"/>
              <a:chExt cx="2945986" cy="2745098"/>
            </a:xfrm>
          </p:grpSpPr>
          <p:sp>
            <p:nvSpPr>
              <p:cNvPr id="66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6" name="Mod 3"/>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3</a:t>
                </a:r>
              </a:p>
            </p:txBody>
          </p:sp>
        </p:grpSp>
        <p:grpSp>
          <p:nvGrpSpPr>
            <p:cNvPr id="670" name="REST service"/>
            <p:cNvGrpSpPr/>
            <p:nvPr/>
          </p:nvGrpSpPr>
          <p:grpSpPr>
            <a:xfrm>
              <a:off x="12636703" y="1179257"/>
              <a:ext cx="2166010" cy="784354"/>
              <a:chOff x="0" y="0"/>
              <a:chExt cx="2166009" cy="784353"/>
            </a:xfrm>
          </p:grpSpPr>
          <p:sp>
            <p:nvSpPr>
              <p:cNvPr id="66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6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73" name="Database"/>
            <p:cNvGrpSpPr/>
            <p:nvPr/>
          </p:nvGrpSpPr>
          <p:grpSpPr>
            <a:xfrm>
              <a:off x="12636703" y="2413220"/>
              <a:ext cx="2166010" cy="646329"/>
              <a:chOff x="0" y="-5664"/>
              <a:chExt cx="2166009" cy="646328"/>
            </a:xfrm>
          </p:grpSpPr>
          <p:sp>
            <p:nvSpPr>
              <p:cNvPr id="67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74" name="Line"/>
            <p:cNvSpPr/>
            <p:nvPr/>
          </p:nvSpPr>
          <p:spPr>
            <a:xfrm>
              <a:off x="13719707" y="1982286"/>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77" name="Mod 4"/>
            <p:cNvGrpSpPr/>
            <p:nvPr/>
          </p:nvGrpSpPr>
          <p:grpSpPr>
            <a:xfrm>
              <a:off x="4469346" y="4074822"/>
              <a:ext cx="2945987" cy="2745099"/>
              <a:chOff x="-1" y="-1"/>
              <a:chExt cx="2945986" cy="2745098"/>
            </a:xfrm>
          </p:grpSpPr>
          <p:sp>
            <p:nvSpPr>
              <p:cNvPr id="67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76" name="Mod 4"/>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4</a:t>
                </a:r>
              </a:p>
            </p:txBody>
          </p:sp>
        </p:grpSp>
        <p:grpSp>
          <p:nvGrpSpPr>
            <p:cNvPr id="680" name="REST service"/>
            <p:cNvGrpSpPr/>
            <p:nvPr/>
          </p:nvGrpSpPr>
          <p:grpSpPr>
            <a:xfrm>
              <a:off x="4859334" y="4715556"/>
              <a:ext cx="2166012" cy="784354"/>
              <a:chOff x="0" y="0"/>
              <a:chExt cx="2166011" cy="784353"/>
            </a:xfrm>
          </p:grpSpPr>
          <p:sp>
            <p:nvSpPr>
              <p:cNvPr id="678" name="Rectangle"/>
              <p:cNvSpPr/>
              <p:nvPr/>
            </p:nvSpPr>
            <p:spPr>
              <a:xfrm>
                <a:off x="0" y="0"/>
                <a:ext cx="2166011"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3800">
                    <a:solidFill>
                      <a:srgbClr val="FFFFFF"/>
                    </a:solidFill>
                    <a:latin typeface="Helvetica Light"/>
                    <a:ea typeface="Helvetica Light"/>
                    <a:cs typeface="Helvetica Light"/>
                    <a:sym typeface="Helvetica Light"/>
                  </a:defRPr>
                </a:pPr>
                <a:endParaRPr sz="1900"/>
              </a:p>
            </p:txBody>
          </p:sp>
          <p:sp>
            <p:nvSpPr>
              <p:cNvPr id="679" name="REST service"/>
              <p:cNvSpPr/>
              <p:nvPr/>
            </p:nvSpPr>
            <p:spPr>
              <a:xfrm>
                <a:off x="0" y="115180"/>
                <a:ext cx="2166011"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683" name="Database"/>
            <p:cNvGrpSpPr/>
            <p:nvPr/>
          </p:nvGrpSpPr>
          <p:grpSpPr>
            <a:xfrm>
              <a:off x="4859334" y="5949519"/>
              <a:ext cx="2166012" cy="646329"/>
              <a:chOff x="0" y="-5664"/>
              <a:chExt cx="2166011" cy="646328"/>
            </a:xfrm>
          </p:grpSpPr>
          <p:sp>
            <p:nvSpPr>
              <p:cNvPr id="681" name="Rectangle"/>
              <p:cNvSpPr/>
              <p:nvPr/>
            </p:nvSpPr>
            <p:spPr>
              <a:xfrm>
                <a:off x="0" y="21798"/>
                <a:ext cx="2166011"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2" name="Database"/>
              <p:cNvSpPr txBox="1"/>
              <p:nvPr/>
            </p:nvSpPr>
            <p:spPr>
              <a:xfrm>
                <a:off x="0" y="-5664"/>
                <a:ext cx="2166011"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84" name="Line"/>
            <p:cNvSpPr/>
            <p:nvPr/>
          </p:nvSpPr>
          <p:spPr>
            <a:xfrm>
              <a:off x="5942338"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87" name="Mod 5"/>
            <p:cNvGrpSpPr/>
            <p:nvPr/>
          </p:nvGrpSpPr>
          <p:grpSpPr>
            <a:xfrm>
              <a:off x="8358031" y="4074822"/>
              <a:ext cx="2945987" cy="2745099"/>
              <a:chOff x="-1" y="-1"/>
              <a:chExt cx="2945986" cy="2745098"/>
            </a:xfrm>
          </p:grpSpPr>
          <p:sp>
            <p:nvSpPr>
              <p:cNvPr id="68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6" name="Mod 5"/>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5</a:t>
                </a:r>
              </a:p>
            </p:txBody>
          </p:sp>
        </p:grpSp>
        <p:grpSp>
          <p:nvGrpSpPr>
            <p:cNvPr id="690" name="REST service"/>
            <p:cNvGrpSpPr/>
            <p:nvPr/>
          </p:nvGrpSpPr>
          <p:grpSpPr>
            <a:xfrm>
              <a:off x="8748018" y="4715556"/>
              <a:ext cx="2166010" cy="784354"/>
              <a:chOff x="0" y="0"/>
              <a:chExt cx="2166009" cy="784353"/>
            </a:xfrm>
          </p:grpSpPr>
          <p:sp>
            <p:nvSpPr>
              <p:cNvPr id="68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89" name="REST service"/>
              <p:cNvSpPr/>
              <p:nvPr/>
            </p:nvSpPr>
            <p:spPr>
              <a:xfrm>
                <a:off x="0" y="122876"/>
                <a:ext cx="2166009" cy="53860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500">
                    <a:solidFill>
                      <a:srgbClr val="FFFFFF"/>
                    </a:solidFill>
                    <a:latin typeface="+mn-lt"/>
                    <a:ea typeface="+mn-ea"/>
                    <a:cs typeface="+mn-cs"/>
                    <a:sym typeface="Helvetica"/>
                  </a:defRPr>
                </a:lvl1pPr>
              </a:lstStyle>
              <a:p>
                <a:r>
                  <a:rPr sz="1250"/>
                  <a:t>REST service</a:t>
                </a:r>
              </a:p>
            </p:txBody>
          </p:sp>
        </p:grpSp>
        <p:grpSp>
          <p:nvGrpSpPr>
            <p:cNvPr id="693" name="Database"/>
            <p:cNvGrpSpPr/>
            <p:nvPr/>
          </p:nvGrpSpPr>
          <p:grpSpPr>
            <a:xfrm>
              <a:off x="8748018" y="5949519"/>
              <a:ext cx="2166010" cy="646329"/>
              <a:chOff x="0" y="-5664"/>
              <a:chExt cx="2166009" cy="646328"/>
            </a:xfrm>
          </p:grpSpPr>
          <p:sp>
            <p:nvSpPr>
              <p:cNvPr id="69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694" name="Line"/>
            <p:cNvSpPr/>
            <p:nvPr/>
          </p:nvSpPr>
          <p:spPr>
            <a:xfrm>
              <a:off x="9831023"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697" name="Mod 6"/>
            <p:cNvGrpSpPr/>
            <p:nvPr/>
          </p:nvGrpSpPr>
          <p:grpSpPr>
            <a:xfrm>
              <a:off x="12246714" y="4074822"/>
              <a:ext cx="2945987" cy="2745099"/>
              <a:chOff x="-1" y="-1"/>
              <a:chExt cx="2945986" cy="2745098"/>
            </a:xfrm>
          </p:grpSpPr>
          <p:sp>
            <p:nvSpPr>
              <p:cNvPr id="695" name="Rectangle"/>
              <p:cNvSpPr/>
              <p:nvPr/>
            </p:nvSpPr>
            <p:spPr>
              <a:xfrm>
                <a:off x="-1" y="-1"/>
                <a:ext cx="2945986" cy="2745098"/>
              </a:xfrm>
              <a:prstGeom prst="rect">
                <a:avLst/>
              </a:prstGeom>
              <a:solidFill>
                <a:srgbClr val="516D7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t">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6" name="Mod 6"/>
              <p:cNvSpPr txBox="1"/>
              <p:nvPr/>
            </p:nvSpPr>
            <p:spPr>
              <a:xfrm>
                <a:off x="-1" y="-1"/>
                <a:ext cx="2945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t">
                <a:spAutoFit/>
              </a:bodyPr>
              <a:lstStyle>
                <a:lvl1pPr algn="l" defTabSz="1168400">
                  <a:defRPr sz="3200">
                    <a:solidFill>
                      <a:srgbClr val="FFFFFF"/>
                    </a:solidFill>
                    <a:latin typeface="+mn-lt"/>
                    <a:ea typeface="+mn-ea"/>
                    <a:cs typeface="+mn-cs"/>
                    <a:sym typeface="Helvetica"/>
                  </a:defRPr>
                </a:lvl1pPr>
              </a:lstStyle>
              <a:p>
                <a:r>
                  <a:rPr sz="1600"/>
                  <a:t>Mod 6</a:t>
                </a:r>
              </a:p>
            </p:txBody>
          </p:sp>
        </p:grpSp>
        <p:grpSp>
          <p:nvGrpSpPr>
            <p:cNvPr id="700" name="REST service"/>
            <p:cNvGrpSpPr/>
            <p:nvPr/>
          </p:nvGrpSpPr>
          <p:grpSpPr>
            <a:xfrm>
              <a:off x="12636703" y="4715556"/>
              <a:ext cx="2166010" cy="784354"/>
              <a:chOff x="0" y="0"/>
              <a:chExt cx="2166009" cy="784353"/>
            </a:xfrm>
          </p:grpSpPr>
          <p:sp>
            <p:nvSpPr>
              <p:cNvPr id="698" name="Rectangle"/>
              <p:cNvSpPr/>
              <p:nvPr/>
            </p:nvSpPr>
            <p:spPr>
              <a:xfrm>
                <a:off x="0" y="0"/>
                <a:ext cx="2166009" cy="784353"/>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699" name="REST service"/>
              <p:cNvSpPr/>
              <p:nvPr/>
            </p:nvSpPr>
            <p:spPr>
              <a:xfrm>
                <a:off x="0" y="115180"/>
                <a:ext cx="2166009" cy="553997"/>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2600">
                    <a:solidFill>
                      <a:srgbClr val="FFFFFF"/>
                    </a:solidFill>
                    <a:latin typeface="+mn-lt"/>
                    <a:ea typeface="+mn-ea"/>
                    <a:cs typeface="+mn-cs"/>
                    <a:sym typeface="Helvetica"/>
                  </a:defRPr>
                </a:lvl1pPr>
              </a:lstStyle>
              <a:p>
                <a:r>
                  <a:rPr sz="1300"/>
                  <a:t>REST service</a:t>
                </a:r>
              </a:p>
            </p:txBody>
          </p:sp>
        </p:grpSp>
        <p:grpSp>
          <p:nvGrpSpPr>
            <p:cNvPr id="703" name="Database"/>
            <p:cNvGrpSpPr/>
            <p:nvPr/>
          </p:nvGrpSpPr>
          <p:grpSpPr>
            <a:xfrm>
              <a:off x="12636703" y="5949519"/>
              <a:ext cx="2166010" cy="646329"/>
              <a:chOff x="0" y="-5664"/>
              <a:chExt cx="2166009" cy="646328"/>
            </a:xfrm>
          </p:grpSpPr>
          <p:sp>
            <p:nvSpPr>
              <p:cNvPr id="701" name="Rectangle"/>
              <p:cNvSpPr/>
              <p:nvPr/>
            </p:nvSpPr>
            <p:spPr>
              <a:xfrm>
                <a:off x="0" y="21798"/>
                <a:ext cx="2166009" cy="591404"/>
              </a:xfrm>
              <a:prstGeom prst="rect">
                <a:avLst/>
              </a:prstGeom>
              <a:solidFill>
                <a:srgbClr val="3284CC"/>
              </a:solidFill>
              <a:ln w="25400" cap="flat">
                <a:noFill/>
                <a:miter lim="400000"/>
              </a:ln>
              <a:effectLst>
                <a:outerShdw blurRad="50800" dist="25400" dir="5400000" rotWithShape="0">
                  <a:srgbClr val="000000">
                    <a:alpha val="50000"/>
                  </a:srgbClr>
                </a:outerShdw>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02" name="Database"/>
              <p:cNvSpPr txBox="1"/>
              <p:nvPr/>
            </p:nvSpPr>
            <p:spPr>
              <a:xfrm>
                <a:off x="0" y="-5664"/>
                <a:ext cx="2166009"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Database</a:t>
                </a:r>
              </a:p>
            </p:txBody>
          </p:sp>
        </p:grpSp>
        <p:sp>
          <p:nvSpPr>
            <p:cNvPr id="704" name="Line"/>
            <p:cNvSpPr/>
            <p:nvPr/>
          </p:nvSpPr>
          <p:spPr>
            <a:xfrm>
              <a:off x="13719707" y="5518585"/>
              <a:ext cx="1" cy="48033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5" name="Line"/>
            <p:cNvSpPr/>
            <p:nvPr/>
          </p:nvSpPr>
          <p:spPr>
            <a:xfrm>
              <a:off x="2498612" y="3676570"/>
              <a:ext cx="11190965" cy="1"/>
            </a:xfrm>
            <a:prstGeom prst="line">
              <a:avLst/>
            </a:prstGeom>
            <a:noFill/>
            <a:ln w="25400" cap="flat">
              <a:solidFill>
                <a:srgbClr val="000000"/>
              </a:solidFill>
              <a:prstDash val="solid"/>
              <a:miter lim="400000"/>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6" name="Line"/>
            <p:cNvSpPr/>
            <p:nvPr/>
          </p:nvSpPr>
          <p:spPr>
            <a:xfrm flipV="1">
              <a:off x="5942338"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7" name="Line"/>
            <p:cNvSpPr/>
            <p:nvPr/>
          </p:nvSpPr>
          <p:spPr>
            <a:xfrm flipV="1">
              <a:off x="9831022" y="3301483"/>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8" name="Line"/>
            <p:cNvSpPr/>
            <p:nvPr/>
          </p:nvSpPr>
          <p:spPr>
            <a:xfrm flipV="1">
              <a:off x="13702111" y="330229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09" name="Line"/>
            <p:cNvSpPr/>
            <p:nvPr/>
          </p:nvSpPr>
          <p:spPr>
            <a:xfrm>
              <a:off x="6151279" y="3691327"/>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0" name="Line"/>
            <p:cNvSpPr/>
            <p:nvPr/>
          </p:nvSpPr>
          <p:spPr>
            <a:xfrm>
              <a:off x="10198326"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1" name="Line"/>
            <p:cNvSpPr/>
            <p:nvPr/>
          </p:nvSpPr>
          <p:spPr>
            <a:xfrm>
              <a:off x="13013663" y="3663755"/>
              <a:ext cx="1" cy="386739"/>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2" name="REST"/>
            <p:cNvSpPr txBox="1"/>
            <p:nvPr/>
          </p:nvSpPr>
          <p:spPr>
            <a:xfrm>
              <a:off x="2889475" y="3167010"/>
              <a:ext cx="15409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i="1">
                  <a:solidFill>
                    <a:srgbClr val="000000"/>
                  </a:solidFill>
                  <a:latin typeface="+mn-lt"/>
                  <a:ea typeface="+mn-ea"/>
                  <a:cs typeface="+mn-cs"/>
                  <a:sym typeface="Helvetica"/>
                </a:defRPr>
              </a:lvl1pPr>
            </a:lstStyle>
            <a:p>
              <a:r>
                <a:rPr sz="1600"/>
                <a:t>REST</a:t>
              </a:r>
            </a:p>
          </p:txBody>
        </p:sp>
        <p:sp>
          <p:nvSpPr>
            <p:cNvPr id="713" name="Line"/>
            <p:cNvSpPr/>
            <p:nvPr/>
          </p:nvSpPr>
          <p:spPr>
            <a:xfrm flipH="1" flipV="1">
              <a:off x="11179484"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14" name="Line"/>
            <p:cNvSpPr/>
            <p:nvPr/>
          </p:nvSpPr>
          <p:spPr>
            <a:xfrm flipH="1" flipV="1">
              <a:off x="7290798" y="1304708"/>
              <a:ext cx="1191767" cy="1"/>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nvGrpSpPr>
            <p:cNvPr id="717" name="Todos"/>
            <p:cNvGrpSpPr/>
            <p:nvPr/>
          </p:nvGrpSpPr>
          <p:grpSpPr>
            <a:xfrm>
              <a:off x="4458883" y="494954"/>
              <a:ext cx="1666492" cy="646329"/>
              <a:chOff x="0" y="-5664"/>
              <a:chExt cx="1666490" cy="646328"/>
            </a:xfrm>
          </p:grpSpPr>
          <p:sp>
            <p:nvSpPr>
              <p:cNvPr id="715" name="Rectangle"/>
              <p:cNvSpPr/>
              <p:nvPr/>
            </p:nvSpPr>
            <p:spPr>
              <a:xfrm>
                <a:off x="0" y="45674"/>
                <a:ext cx="1666490"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3200">
                    <a:solidFill>
                      <a:srgbClr val="FFFFFF"/>
                    </a:solidFill>
                    <a:latin typeface="+mn-lt"/>
                    <a:ea typeface="+mn-ea"/>
                    <a:cs typeface="+mn-cs"/>
                    <a:sym typeface="Helvetica"/>
                  </a:defRPr>
                </a:pPr>
                <a:endParaRPr sz="1600"/>
              </a:p>
            </p:txBody>
          </p:sp>
          <p:sp>
            <p:nvSpPr>
              <p:cNvPr id="716" name="Todos"/>
              <p:cNvSpPr txBox="1"/>
              <p:nvPr/>
            </p:nvSpPr>
            <p:spPr>
              <a:xfrm>
                <a:off x="0" y="-5664"/>
                <a:ext cx="1666490"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Todos</a:t>
                </a:r>
              </a:p>
            </p:txBody>
          </p:sp>
        </p:grpSp>
        <p:sp>
          <p:nvSpPr>
            <p:cNvPr id="718" name="NodeJS, MongoDB"/>
            <p:cNvSpPr txBox="1"/>
            <p:nvPr/>
          </p:nvSpPr>
          <p:spPr>
            <a:xfrm>
              <a:off x="3830839" y="26599"/>
              <a:ext cx="4285131"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NodeJS, MongoDB</a:t>
              </a:r>
            </a:p>
          </p:txBody>
        </p:sp>
        <p:grpSp>
          <p:nvGrpSpPr>
            <p:cNvPr id="721" name="Mailer"/>
            <p:cNvGrpSpPr/>
            <p:nvPr/>
          </p:nvGrpSpPr>
          <p:grpSpPr>
            <a:xfrm>
              <a:off x="12263839" y="494954"/>
              <a:ext cx="1696900" cy="646329"/>
              <a:chOff x="0" y="-5664"/>
              <a:chExt cx="1696898" cy="646328"/>
            </a:xfrm>
          </p:grpSpPr>
          <p:sp>
            <p:nvSpPr>
              <p:cNvPr id="719" name="Rectangle"/>
              <p:cNvSpPr/>
              <p:nvPr/>
            </p:nvSpPr>
            <p:spPr>
              <a:xfrm>
                <a:off x="0" y="45674"/>
                <a:ext cx="169689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0" name="Mailer"/>
              <p:cNvSpPr txBox="1"/>
              <p:nvPr/>
            </p:nvSpPr>
            <p:spPr>
              <a:xfrm>
                <a:off x="0" y="-5664"/>
                <a:ext cx="169689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Mailer</a:t>
                </a:r>
              </a:p>
            </p:txBody>
          </p:sp>
        </p:grpSp>
        <p:sp>
          <p:nvSpPr>
            <p:cNvPr id="722" name="Java, MySQL"/>
            <p:cNvSpPr txBox="1"/>
            <p:nvPr/>
          </p:nvSpPr>
          <p:spPr>
            <a:xfrm>
              <a:off x="12235095" y="-5665"/>
              <a:ext cx="3233230"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MySQL</a:t>
              </a:r>
            </a:p>
          </p:txBody>
        </p:sp>
        <p:grpSp>
          <p:nvGrpSpPr>
            <p:cNvPr id="725" name="Logins"/>
            <p:cNvGrpSpPr/>
            <p:nvPr/>
          </p:nvGrpSpPr>
          <p:grpSpPr>
            <a:xfrm>
              <a:off x="8360195" y="494954"/>
              <a:ext cx="2543190" cy="646329"/>
              <a:chOff x="0" y="-5664"/>
              <a:chExt cx="2543188" cy="646328"/>
            </a:xfrm>
          </p:grpSpPr>
          <p:sp>
            <p:nvSpPr>
              <p:cNvPr id="723" name="Rectangle"/>
              <p:cNvSpPr/>
              <p:nvPr/>
            </p:nvSpPr>
            <p:spPr>
              <a:xfrm>
                <a:off x="0" y="45674"/>
                <a:ext cx="2543188"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24" name="Logins"/>
              <p:cNvSpPr txBox="1"/>
              <p:nvPr/>
            </p:nvSpPr>
            <p:spPr>
              <a:xfrm>
                <a:off x="0" y="-5664"/>
                <a:ext cx="2543188"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Logins</a:t>
                </a:r>
              </a:p>
            </p:txBody>
          </p:sp>
        </p:grpSp>
        <p:sp>
          <p:nvSpPr>
            <p:cNvPr id="726" name="Google Service"/>
            <p:cNvSpPr txBox="1"/>
            <p:nvPr/>
          </p:nvSpPr>
          <p:spPr>
            <a:xfrm>
              <a:off x="8110328" y="-5665"/>
              <a:ext cx="37209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Google Service</a:t>
              </a:r>
            </a:p>
          </p:txBody>
        </p:sp>
        <p:grpSp>
          <p:nvGrpSpPr>
            <p:cNvPr id="729" name="Search Engine"/>
            <p:cNvGrpSpPr/>
            <p:nvPr/>
          </p:nvGrpSpPr>
          <p:grpSpPr>
            <a:xfrm>
              <a:off x="4461760" y="3987897"/>
              <a:ext cx="2920931" cy="646330"/>
              <a:chOff x="0" y="-5663"/>
              <a:chExt cx="2920929" cy="646329"/>
            </a:xfrm>
          </p:grpSpPr>
          <p:sp>
            <p:nvSpPr>
              <p:cNvPr id="727" name="Rectangle"/>
              <p:cNvSpPr/>
              <p:nvPr/>
            </p:nvSpPr>
            <p:spPr>
              <a:xfrm>
                <a:off x="0" y="68973"/>
                <a:ext cx="2920929" cy="497055"/>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400">
                    <a:solidFill>
                      <a:srgbClr val="FFFFFF"/>
                    </a:solidFill>
                    <a:latin typeface="Helvetica Light"/>
                    <a:ea typeface="Helvetica Light"/>
                    <a:cs typeface="Helvetica Light"/>
                    <a:sym typeface="Helvetica Light"/>
                  </a:defRPr>
                </a:pPr>
                <a:endParaRPr sz="2200"/>
              </a:p>
            </p:txBody>
          </p:sp>
          <p:sp>
            <p:nvSpPr>
              <p:cNvPr id="728" name="Search Engine"/>
              <p:cNvSpPr txBox="1"/>
              <p:nvPr/>
            </p:nvSpPr>
            <p:spPr>
              <a:xfrm>
                <a:off x="0" y="-5663"/>
                <a:ext cx="2920929" cy="64632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Search Engine</a:t>
                </a:r>
              </a:p>
            </p:txBody>
          </p:sp>
        </p:grpSp>
        <p:sp>
          <p:nvSpPr>
            <p:cNvPr id="730" name="Java, Neo4J"/>
            <p:cNvSpPr txBox="1"/>
            <p:nvPr/>
          </p:nvSpPr>
          <p:spPr>
            <a:xfrm>
              <a:off x="4425856" y="6753217"/>
              <a:ext cx="303296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Java, Neo4J</a:t>
              </a:r>
            </a:p>
          </p:txBody>
        </p:sp>
        <p:grpSp>
          <p:nvGrpSpPr>
            <p:cNvPr id="733" name="Analytics"/>
            <p:cNvGrpSpPr/>
            <p:nvPr/>
          </p:nvGrpSpPr>
          <p:grpSpPr>
            <a:xfrm>
              <a:off x="8391961" y="4003428"/>
              <a:ext cx="2448594" cy="646329"/>
              <a:chOff x="0" y="-5664"/>
              <a:chExt cx="2448593" cy="646328"/>
            </a:xfrm>
          </p:grpSpPr>
          <p:sp>
            <p:nvSpPr>
              <p:cNvPr id="731" name="Rectangle"/>
              <p:cNvSpPr/>
              <p:nvPr/>
            </p:nvSpPr>
            <p:spPr>
              <a:xfrm>
                <a:off x="0" y="45674"/>
                <a:ext cx="2448593" cy="543652"/>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2" name="Analytics"/>
              <p:cNvSpPr txBox="1"/>
              <p:nvPr/>
            </p:nvSpPr>
            <p:spPr>
              <a:xfrm>
                <a:off x="0" y="-5664"/>
                <a:ext cx="2448593"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Analytics</a:t>
                </a:r>
              </a:p>
            </p:txBody>
          </p:sp>
        </p:grpSp>
        <p:sp>
          <p:nvSpPr>
            <p:cNvPr id="734" name="C#, SQLServer"/>
            <p:cNvSpPr txBox="1"/>
            <p:nvPr/>
          </p:nvSpPr>
          <p:spPr>
            <a:xfrm>
              <a:off x="8028082" y="6753217"/>
              <a:ext cx="3605886"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C#, SQLServer</a:t>
              </a:r>
            </a:p>
          </p:txBody>
        </p:sp>
        <p:grpSp>
          <p:nvGrpSpPr>
            <p:cNvPr id="737" name="Social Crawler"/>
            <p:cNvGrpSpPr/>
            <p:nvPr/>
          </p:nvGrpSpPr>
          <p:grpSpPr>
            <a:xfrm>
              <a:off x="12287351" y="4027730"/>
              <a:ext cx="2893724" cy="646329"/>
              <a:chOff x="0" y="-5663"/>
              <a:chExt cx="2893722" cy="646328"/>
            </a:xfrm>
          </p:grpSpPr>
          <p:sp>
            <p:nvSpPr>
              <p:cNvPr id="735" name="Rectangle"/>
              <p:cNvSpPr/>
              <p:nvPr/>
            </p:nvSpPr>
            <p:spPr>
              <a:xfrm>
                <a:off x="0" y="34965"/>
                <a:ext cx="2893722" cy="565070"/>
              </a:xfrm>
              <a:prstGeom prst="rect">
                <a:avLst/>
              </a:prstGeom>
              <a:solidFill>
                <a:srgbClr val="516D7C"/>
              </a:solidFill>
              <a:ln w="12700" cap="flat">
                <a:noFill/>
                <a:miter lim="400000"/>
              </a:ln>
              <a:effectLst/>
            </p:spPr>
            <p:txBody>
              <a:bodyPr wrap="square" lIns="45720" tIns="45720" rIns="45720" bIns="45720" numCol="1" anchor="ctr">
                <a:noAutofit/>
              </a:bodyPr>
              <a:lstStyle/>
              <a:p>
                <a:pPr algn="l" defTabSz="584200">
                  <a:defRPr sz="4800">
                    <a:solidFill>
                      <a:srgbClr val="FFFFFF"/>
                    </a:solidFill>
                    <a:latin typeface="Helvetica Light"/>
                    <a:ea typeface="Helvetica Light"/>
                    <a:cs typeface="Helvetica Light"/>
                    <a:sym typeface="Helvetica Light"/>
                  </a:defRPr>
                </a:pPr>
                <a:endParaRPr sz="2400"/>
              </a:p>
            </p:txBody>
          </p:sp>
          <p:sp>
            <p:nvSpPr>
              <p:cNvPr id="736" name="Social Crawler"/>
              <p:cNvSpPr txBox="1"/>
              <p:nvPr/>
            </p:nvSpPr>
            <p:spPr>
              <a:xfrm>
                <a:off x="0" y="-5663"/>
                <a:ext cx="2893722" cy="64632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FFFFFF"/>
                    </a:solidFill>
                    <a:latin typeface="+mn-lt"/>
                    <a:ea typeface="+mn-ea"/>
                    <a:cs typeface="+mn-cs"/>
                    <a:sym typeface="Helvetica"/>
                  </a:defRPr>
                </a:lvl1pPr>
              </a:lstStyle>
              <a:p>
                <a:r>
                  <a:rPr sz="1600"/>
                  <a:t>Social Crawler</a:t>
                </a:r>
              </a:p>
            </p:txBody>
          </p:sp>
        </p:grpSp>
        <p:sp>
          <p:nvSpPr>
            <p:cNvPr id="738" name="Python, MongoDB"/>
            <p:cNvSpPr txBox="1"/>
            <p:nvPr/>
          </p:nvSpPr>
          <p:spPr>
            <a:xfrm>
              <a:off x="11747116" y="6753217"/>
              <a:ext cx="4027575" cy="6463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l" defTabSz="1168400">
                <a:defRPr sz="3200">
                  <a:solidFill>
                    <a:srgbClr val="000000"/>
                  </a:solidFill>
                  <a:latin typeface="+mn-lt"/>
                  <a:ea typeface="+mn-ea"/>
                  <a:cs typeface="+mn-cs"/>
                  <a:sym typeface="Helvetica"/>
                </a:defRPr>
              </a:lvl1pPr>
            </a:lstStyle>
            <a:p>
              <a:r>
                <a:rPr sz="1600"/>
                <a:t>Python, MongoDB</a:t>
              </a:r>
            </a:p>
          </p:txBody>
        </p:sp>
        <p:sp>
          <p:nvSpPr>
            <p:cNvPr id="739" name="Line"/>
            <p:cNvSpPr/>
            <p:nvPr/>
          </p:nvSpPr>
          <p:spPr>
            <a:xfrm flipH="1" flipV="1">
              <a:off x="7290799" y="3296807"/>
              <a:ext cx="1191768" cy="789033"/>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40" name="Line"/>
            <p:cNvSpPr/>
            <p:nvPr/>
          </p:nvSpPr>
          <p:spPr>
            <a:xfrm flipV="1">
              <a:off x="8938695" y="3229728"/>
              <a:ext cx="1" cy="857077"/>
            </a:xfrm>
            <a:prstGeom prst="line">
              <a:avLst/>
            </a:prstGeom>
            <a:noFill/>
            <a:ln w="50800" cap="flat">
              <a:solidFill>
                <a:srgbClr val="BB2CA2"/>
              </a:solidFill>
              <a:prstDash val="sysDot"/>
              <a:miter lim="400000"/>
              <a:headEnd type="triangle" w="med" len="med"/>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grpSp>
        <p:nvGrpSpPr>
          <p:cNvPr id="744" name="Rectangle 57"/>
          <p:cNvGrpSpPr/>
          <p:nvPr/>
        </p:nvGrpSpPr>
        <p:grpSpPr>
          <a:xfrm>
            <a:off x="295307" y="1781767"/>
            <a:ext cx="2743200" cy="1045112"/>
            <a:chOff x="0" y="0"/>
            <a:chExt cx="5486399" cy="2090223"/>
          </a:xfrm>
        </p:grpSpPr>
        <p:sp>
          <p:nvSpPr>
            <p:cNvPr id="742" name="Rectangle"/>
            <p:cNvSpPr/>
            <p:nvPr/>
          </p:nvSpPr>
          <p:spPr>
            <a:xfrm>
              <a:off x="0" y="0"/>
              <a:ext cx="5486399" cy="2090223"/>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000000"/>
                  </a:solidFill>
                  <a:latin typeface="Ink Free"/>
                  <a:ea typeface="Ink Free"/>
                  <a:cs typeface="Ink Free"/>
                  <a:sym typeface="Ink Free"/>
                </a:defRPr>
              </a:pPr>
              <a:endParaRPr sz="1800"/>
            </a:p>
          </p:txBody>
        </p:sp>
        <p:sp>
          <p:nvSpPr>
            <p:cNvPr id="743" name="Different languages, different operating systems"/>
            <p:cNvSpPr/>
            <p:nvPr/>
          </p:nvSpPr>
          <p:spPr>
            <a:xfrm>
              <a:off x="104140" y="12700"/>
              <a:ext cx="5278119" cy="1846659"/>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Different languages, different operating systems</a:t>
              </a:r>
              <a:endParaRPr sz="1800">
                <a:solidFill>
                  <a:srgbClr val="FFFFFF"/>
                </a:solidFill>
              </a:endParaRPr>
            </a:p>
          </p:txBody>
        </p:sp>
      </p:grpSp>
      <p:sp>
        <p:nvSpPr>
          <p:cNvPr id="745" name="Rectangle: Rounded Corners 58"/>
          <p:cNvSpPr/>
          <p:nvPr/>
        </p:nvSpPr>
        <p:spPr>
          <a:xfrm>
            <a:off x="4182229" y="2062184"/>
            <a:ext cx="5742528" cy="445856"/>
          </a:xfrm>
          <a:prstGeom prst="roundRect">
            <a:avLst>
              <a:gd name="adj" fmla="val 16667"/>
            </a:avLst>
          </a:prstGeom>
          <a:ln w="76200">
            <a:solidFill>
              <a:srgbClr val="F4B183"/>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47" name="Straight Arrow Connector 60"/>
          <p:cNvSpPr/>
          <p:nvPr/>
        </p:nvSpPr>
        <p:spPr>
          <a:xfrm>
            <a:off x="3044857" y="2347918"/>
            <a:ext cx="1118322" cy="24302"/>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0"/>
                </a:lnTo>
              </a:path>
            </a:pathLst>
          </a:custGeom>
          <a:ln w="76200">
            <a:solidFill>
              <a:srgbClr val="ED7D31"/>
            </a:solidFill>
            <a:miter/>
            <a:tailEnd type="triangle"/>
          </a:ln>
        </p:spPr>
        <p:txBody>
          <a:bodyPr/>
          <a:lstStyle/>
          <a:p>
            <a:endParaRPr sz="600"/>
          </a:p>
        </p:txBody>
      </p:sp>
    </p:spTree>
    <p:extLst>
      <p:ext uri="{BB962C8B-B14F-4D97-AF65-F5344CB8AC3E}">
        <p14:creationId xmlns:p14="http://schemas.microsoft.com/office/powerpoint/2010/main" val="177380639"/>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744"/>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iterate>
                                    <p:tmAbs val="0"/>
                                  </p:iterate>
                                  <p:childTnLst>
                                    <p:set>
                                      <p:cBhvr>
                                        <p:cTn id="9" fill="hold"/>
                                        <p:tgtEl>
                                          <p:spTgt spid="747"/>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0" nodeType="afterEffect">
                                  <p:stCondLst>
                                    <p:cond delay="0"/>
                                  </p:stCondLst>
                                  <p:iterate>
                                    <p:tmAbs val="0"/>
                                  </p:iterate>
                                  <p:childTnLst>
                                    <p:set>
                                      <p:cBhvr>
                                        <p:cTn id="12" fill="hold"/>
                                        <p:tgtEl>
                                          <p:spTgt spid="7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44" grpId="0" animBg="1" advAuto="0"/>
      <p:bldP spid="745" grpId="0" animBg="1" advAuto="0"/>
      <p:bldP spid="747" grpId="0" animBg="1" advAuto="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 name="Title 1"/>
          <p:cNvSpPr txBox="1">
            <a:spLocks noGrp="1"/>
          </p:cNvSpPr>
          <p:nvPr>
            <p:ph type="title"/>
          </p:nvPr>
        </p:nvSpPr>
        <p:spPr>
          <a:prstGeom prst="rect">
            <a:avLst/>
          </a:prstGeom>
        </p:spPr>
        <p:txBody>
          <a:bodyPr>
            <a:normAutofit/>
          </a:bodyPr>
          <a:lstStyle>
            <a:lvl1pPr defTabSz="2389571">
              <a:defRPr sz="8330" spc="-166"/>
            </a:lvl1pPr>
          </a:lstStyle>
          <a:p>
            <a:r>
              <a:rPr sz="4400" dirty="0"/>
              <a:t>Microservice Advantages and Disadvantages</a:t>
            </a:r>
          </a:p>
        </p:txBody>
      </p:sp>
      <p:sp>
        <p:nvSpPr>
          <p:cNvPr id="751" name="Content Placeholder 2"/>
          <p:cNvSpPr txBox="1">
            <a:spLocks noGrp="1"/>
          </p:cNvSpPr>
          <p:nvPr>
            <p:ph idx="1"/>
          </p:nvPr>
        </p:nvSpPr>
        <p:spPr>
          <a:prstGeom prst="rect">
            <a:avLst/>
          </a:prstGeom>
        </p:spPr>
        <p:txBody>
          <a:bodyPr>
            <a:normAutofit lnSpcReduction="10000"/>
          </a:bodyPr>
          <a:lstStyle/>
          <a:p>
            <a:pPr>
              <a:lnSpc>
                <a:spcPct val="81000"/>
              </a:lnSpc>
            </a:pPr>
            <a:r>
              <a:t>Advantages</a:t>
            </a:r>
          </a:p>
          <a:p>
            <a:pPr lvl="1">
              <a:lnSpc>
                <a:spcPct val="81000"/>
              </a:lnSpc>
              <a:spcBef>
                <a:spcPts val="500"/>
              </a:spcBef>
            </a:pPr>
            <a:r>
              <a:t>services may scale differently, so can be implemented on hardware appropriate for each (how much cpu, memory, disk, etc?).  Ditto for software (OS, implementation language, etc.)</a:t>
            </a:r>
          </a:p>
          <a:p>
            <a:pPr lvl="1">
              <a:lnSpc>
                <a:spcPct val="81000"/>
              </a:lnSpc>
              <a:spcBef>
                <a:spcPts val="500"/>
              </a:spcBef>
            </a:pPr>
            <a:r>
              <a:t>services are independent (yay for interfaces!) so can be developed and deployed independently</a:t>
            </a:r>
          </a:p>
          <a:p>
            <a:pPr>
              <a:lnSpc>
                <a:spcPct val="81000"/>
              </a:lnSpc>
            </a:pPr>
            <a:r>
              <a:t>Disadvantages</a:t>
            </a:r>
          </a:p>
          <a:p>
            <a:pPr lvl="1">
              <a:lnSpc>
                <a:spcPct val="81000"/>
              </a:lnSpc>
              <a:spcBef>
                <a:spcPts val="500"/>
              </a:spcBef>
            </a:pPr>
            <a:r>
              <a:t>service discovery?</a:t>
            </a:r>
          </a:p>
          <a:p>
            <a:pPr lvl="1">
              <a:lnSpc>
                <a:spcPct val="81000"/>
              </a:lnSpc>
              <a:spcBef>
                <a:spcPts val="500"/>
              </a:spcBef>
            </a:pPr>
            <a:r>
              <a:t>should services have some organization, or are they all equals?</a:t>
            </a:r>
          </a:p>
          <a:p>
            <a:pPr lvl="1">
              <a:lnSpc>
                <a:spcPct val="81000"/>
              </a:lnSpc>
              <a:spcBef>
                <a:spcPts val="500"/>
              </a:spcBef>
            </a:pPr>
            <a:r>
              <a:t>overall system complexity</a:t>
            </a:r>
          </a:p>
        </p:txBody>
      </p:sp>
    </p:spTree>
    <p:extLst>
      <p:ext uri="{BB962C8B-B14F-4D97-AF65-F5344CB8AC3E}">
        <p14:creationId xmlns:p14="http://schemas.microsoft.com/office/powerpoint/2010/main" val="4754034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83"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pPr>
              <a:defRPr b="1">
                <a:solidFill>
                  <a:srgbClr val="931A68"/>
                </a:solidFill>
              </a:defRPr>
            </a:pPr>
            <a:r>
              <a:t>Scalability</a:t>
            </a:r>
          </a:p>
          <a:p>
            <a:r>
              <a:t>Performance</a:t>
            </a:r>
          </a:p>
          <a:p>
            <a:r>
              <a:t>Latency</a:t>
            </a:r>
          </a:p>
          <a:p>
            <a:r>
              <a:t>Availability</a:t>
            </a:r>
          </a:p>
          <a:p>
            <a:r>
              <a:t>Fault Tolerance</a:t>
            </a:r>
          </a:p>
        </p:txBody>
      </p:sp>
      <p:sp>
        <p:nvSpPr>
          <p:cNvPr id="284" name="“the ability of a system, network, or process, to handle a growing amount of work in a capable manner or its ability to be enlarged to accommodate that growth.”"/>
          <p:cNvSpPr txBox="1"/>
          <p:nvPr/>
        </p:nvSpPr>
        <p:spPr>
          <a:xfrm>
            <a:off x="5205843" y="1685349"/>
            <a:ext cx="5303633" cy="19957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a:t>“the ability of a system, network, or process, to handle a growing amount of work in a capable manner or its ability to be enlarged to accommodate that growth.”</a:t>
            </a:r>
          </a:p>
        </p:txBody>
      </p:sp>
      <p:sp>
        <p:nvSpPr>
          <p:cNvPr id="285"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9617921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5" name="Title 1"/>
          <p:cNvSpPr txBox="1">
            <a:spLocks noGrp="1"/>
          </p:cNvSpPr>
          <p:nvPr>
            <p:ph type="title"/>
          </p:nvPr>
        </p:nvSpPr>
        <p:spPr>
          <a:prstGeom prst="rect">
            <a:avLst/>
          </a:prstGeom>
        </p:spPr>
        <p:txBody>
          <a:bodyPr>
            <a:normAutofit/>
          </a:bodyPr>
          <a:lstStyle>
            <a:lvl1pPr defTabSz="2121354">
              <a:defRPr sz="7394" spc="-147"/>
            </a:lvl1pPr>
          </a:lstStyle>
          <a:p>
            <a:r>
              <a:rPr sz="4400" dirty="0"/>
              <a:t>Microservices are (a) highly scalable and (b) trendy</a:t>
            </a:r>
          </a:p>
        </p:txBody>
      </p:sp>
      <p:sp>
        <p:nvSpPr>
          <p:cNvPr id="754" name="100s of microservices…"/>
          <p:cNvSpPr txBox="1">
            <a:spLocks noGrp="1"/>
          </p:cNvSpPr>
          <p:nvPr>
            <p:ph idx="1"/>
          </p:nvPr>
        </p:nvSpPr>
        <p:spPr>
          <a:prstGeom prst="rect">
            <a:avLst/>
          </a:prstGeom>
        </p:spPr>
        <p:txBody>
          <a:bodyPr/>
          <a:lstStyle/>
          <a:p>
            <a:r>
              <a:rPr dirty="0"/>
              <a:t>Microservices at Netflix:</a:t>
            </a:r>
          </a:p>
          <a:p>
            <a:pPr lvl="1">
              <a:spcBef>
                <a:spcPts val="500"/>
              </a:spcBef>
            </a:pPr>
            <a:r>
              <a:rPr dirty="0"/>
              <a:t>100s of microservices</a:t>
            </a:r>
          </a:p>
          <a:p>
            <a:pPr lvl="1">
              <a:spcBef>
                <a:spcPts val="500"/>
              </a:spcBef>
            </a:pPr>
            <a:r>
              <a:rPr dirty="0"/>
              <a:t>1000s of daily production changes</a:t>
            </a:r>
          </a:p>
          <a:p>
            <a:pPr lvl="1">
              <a:spcBef>
                <a:spcPts val="500"/>
              </a:spcBef>
            </a:pPr>
            <a:r>
              <a:rPr dirty="0"/>
              <a:t>10,000s of instances</a:t>
            </a:r>
          </a:p>
          <a:p>
            <a:pPr lvl="1">
              <a:spcBef>
                <a:spcPts val="500"/>
              </a:spcBef>
            </a:pPr>
            <a:r>
              <a:rPr dirty="0"/>
              <a:t>BUT:</a:t>
            </a:r>
          </a:p>
          <a:p>
            <a:pPr lvl="1">
              <a:spcBef>
                <a:spcPts val="500"/>
              </a:spcBef>
            </a:pPr>
            <a:r>
              <a:rPr dirty="0"/>
              <a:t>only 10s of operations engineers</a:t>
            </a:r>
          </a:p>
        </p:txBody>
      </p:sp>
      <p:pic>
        <p:nvPicPr>
          <p:cNvPr id="756" name="Image" descr="Image"/>
          <p:cNvPicPr>
            <a:picLocks noChangeAspect="1"/>
          </p:cNvPicPr>
          <p:nvPr/>
        </p:nvPicPr>
        <p:blipFill>
          <a:blip r:embed="rId2"/>
          <a:srcRect l="30253" t="7900" r="8028" b="17338"/>
          <a:stretch>
            <a:fillRect/>
          </a:stretch>
        </p:blipFill>
        <p:spPr>
          <a:xfrm>
            <a:off x="7183176" y="1769180"/>
            <a:ext cx="4805625" cy="3319639"/>
          </a:xfrm>
          <a:prstGeom prst="rect">
            <a:avLst/>
          </a:prstGeom>
          <a:ln w="12700">
            <a:miter lim="400000"/>
          </a:ln>
        </p:spPr>
      </p:pic>
      <p:sp>
        <p:nvSpPr>
          <p:cNvPr id="757" name="https://medium.com/refraction-tech-everything/how-netflix-works-the-hugely-simplified-complex-stuff-that-happens-every-time-you-hit-play-3a40c9be254b"/>
          <p:cNvSpPr txBox="1"/>
          <p:nvPr/>
        </p:nvSpPr>
        <p:spPr>
          <a:xfrm>
            <a:off x="406895" y="5981707"/>
            <a:ext cx="11581906" cy="6087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7093" tIns="27093" rIns="27093" bIns="27093" anchor="ctr">
            <a:spAutoFit/>
          </a:bodyPr>
          <a:lstStyle/>
          <a:p>
            <a:pPr algn="l" defTabSz="914400">
              <a:defRPr sz="3600" u="sng">
                <a:solidFill>
                  <a:srgbClr val="0D0D0D"/>
                </a:solidFill>
                <a:latin typeface="Calibri"/>
                <a:ea typeface="Calibri"/>
                <a:cs typeface="Calibri"/>
                <a:sym typeface="Calibri"/>
              </a:defRPr>
            </a:pPr>
            <a:r>
              <a:rPr sz="1800">
                <a:solidFill>
                  <a:srgbClr val="0563C1"/>
                </a:solidFill>
                <a:uFill>
                  <a:solidFill>
                    <a:srgbClr val="0563C1"/>
                  </a:solidFill>
                </a:uFill>
                <a:hlinkClick r:id="rId3"/>
              </a:rPr>
              <a:t>https://medium.com/refraction-tech-everything/how-netflix-works-the-hugely-simplified-complex-stuff-that-happens-every-time-you-hit-play-3a40c9be254b</a:t>
            </a:r>
            <a:r>
              <a:rPr sz="1800"/>
              <a:t> </a:t>
            </a:r>
          </a:p>
        </p:txBody>
      </p:sp>
    </p:spTree>
    <p:extLst>
      <p:ext uri="{BB962C8B-B14F-4D97-AF65-F5344CB8AC3E}">
        <p14:creationId xmlns:p14="http://schemas.microsoft.com/office/powerpoint/2010/main" val="356224252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9" name="Title 1"/>
          <p:cNvSpPr txBox="1">
            <a:spLocks noGrp="1"/>
          </p:cNvSpPr>
          <p:nvPr>
            <p:ph type="title"/>
          </p:nvPr>
        </p:nvSpPr>
        <p:spPr>
          <a:prstGeom prst="rect">
            <a:avLst/>
          </a:prstGeom>
        </p:spPr>
        <p:txBody>
          <a:bodyPr/>
          <a:lstStyle/>
          <a:p>
            <a:r>
              <a:t>Microservices vs Monoliths</a:t>
            </a:r>
          </a:p>
        </p:txBody>
      </p:sp>
      <p:pic>
        <p:nvPicPr>
          <p:cNvPr id="760" name="Image" descr="Image"/>
          <p:cNvPicPr>
            <a:picLocks noChangeAspect="1"/>
          </p:cNvPicPr>
          <p:nvPr/>
        </p:nvPicPr>
        <p:blipFill>
          <a:blip r:embed="rId3"/>
          <a:stretch>
            <a:fillRect/>
          </a:stretch>
        </p:blipFill>
        <p:spPr>
          <a:xfrm>
            <a:off x="2924250" y="1621257"/>
            <a:ext cx="5463403" cy="4297255"/>
          </a:xfrm>
          <a:prstGeom prst="rect">
            <a:avLst/>
          </a:prstGeom>
          <a:ln w="12700">
            <a:miter lim="400000"/>
          </a:ln>
        </p:spPr>
      </p:pic>
      <p:sp>
        <p:nvSpPr>
          <p:cNvPr id="762" name="Arrow: Up 6"/>
          <p:cNvSpPr/>
          <p:nvPr/>
        </p:nvSpPr>
        <p:spPr>
          <a:xfrm>
            <a:off x="1557791" y="3431151"/>
            <a:ext cx="484633" cy="978409"/>
          </a:xfrm>
          <a:custGeom>
            <a:avLst/>
            <a:gdLst/>
            <a:ahLst/>
            <a:cxnLst>
              <a:cxn ang="0">
                <a:pos x="wd2" y="hd2"/>
              </a:cxn>
              <a:cxn ang="5400000">
                <a:pos x="wd2" y="hd2"/>
              </a:cxn>
              <a:cxn ang="10800000">
                <a:pos x="wd2" y="hd2"/>
              </a:cxn>
              <a:cxn ang="16200000">
                <a:pos x="wd2" y="hd2"/>
              </a:cxn>
            </a:cxnLst>
            <a:rect l="0" t="0" r="r" b="b"/>
            <a:pathLst>
              <a:path w="21600" h="21600" extrusionOk="0">
                <a:moveTo>
                  <a:pt x="0" y="5350"/>
                </a:moveTo>
                <a:lnTo>
                  <a:pt x="10800" y="0"/>
                </a:lnTo>
                <a:lnTo>
                  <a:pt x="21600" y="5350"/>
                </a:lnTo>
                <a:lnTo>
                  <a:pt x="16200" y="5350"/>
                </a:lnTo>
                <a:lnTo>
                  <a:pt x="16200" y="21600"/>
                </a:lnTo>
                <a:lnTo>
                  <a:pt x="5400" y="21600"/>
                </a:lnTo>
                <a:lnTo>
                  <a:pt x="5400" y="5350"/>
                </a:lnTo>
                <a:close/>
              </a:path>
            </a:pathLst>
          </a:custGeom>
          <a:solidFill>
            <a:srgbClr val="BFBFBF"/>
          </a:solidFill>
          <a:ln w="25400">
            <a:solidFill>
              <a:srgbClr val="0070C0"/>
            </a:solidFill>
            <a:miter/>
          </a:ln>
        </p:spPr>
        <p:txBody>
          <a:bodyPr tIns="45720" bIns="45720" anchor="ctr"/>
          <a:lstStyle/>
          <a:p>
            <a:pPr algn="l" defTabSz="914400">
              <a:defRPr sz="3600">
                <a:solidFill>
                  <a:srgbClr val="000000"/>
                </a:solidFill>
                <a:latin typeface="Calibri"/>
                <a:ea typeface="Calibri"/>
                <a:cs typeface="Calibri"/>
                <a:sym typeface="Calibri"/>
              </a:defRPr>
            </a:pPr>
            <a:endParaRPr sz="1800"/>
          </a:p>
        </p:txBody>
      </p:sp>
      <p:sp>
        <p:nvSpPr>
          <p:cNvPr id="763" name="TextBox 7"/>
          <p:cNvSpPr txBox="1"/>
          <p:nvPr/>
        </p:nvSpPr>
        <p:spPr>
          <a:xfrm>
            <a:off x="993123" y="2870842"/>
            <a:ext cx="1620957" cy="369332"/>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45720" bIns="45720" anchor="ctr">
            <a:spAutoFit/>
          </a:bodyPr>
          <a:lstStyle>
            <a:lvl1pPr algn="l" defTabSz="1828800">
              <a:defRPr sz="3600">
                <a:solidFill>
                  <a:srgbClr val="000000"/>
                </a:solidFill>
                <a:latin typeface="Calibri"/>
                <a:ea typeface="Calibri"/>
                <a:cs typeface="Calibri"/>
                <a:sym typeface="Calibri"/>
              </a:defRPr>
            </a:lvl1pPr>
          </a:lstStyle>
          <a:p>
            <a:r>
              <a:rPr sz="1800"/>
              <a:t>higher is better</a:t>
            </a:r>
          </a:p>
        </p:txBody>
      </p:sp>
      <p:sp>
        <p:nvSpPr>
          <p:cNvPr id="2" name="TextBox 1">
            <a:extLst>
              <a:ext uri="{FF2B5EF4-FFF2-40B4-BE49-F238E27FC236}">
                <a16:creationId xmlns:a16="http://schemas.microsoft.com/office/drawing/2014/main" id="{21088A31-9D4A-C4F4-1A59-6A1774521A7F}"/>
              </a:ext>
            </a:extLst>
          </p:cNvPr>
          <p:cNvSpPr txBox="1"/>
          <p:nvPr/>
        </p:nvSpPr>
        <p:spPr>
          <a:xfrm>
            <a:off x="5033211" y="5934554"/>
            <a:ext cx="6320589" cy="59355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defRPr sz="3600"/>
            </a:pPr>
            <a:r>
              <a:rPr lang="en-US" sz="2800" u="sng" dirty="0">
                <a:solidFill>
                  <a:schemeClr val="accent1"/>
                </a:solidFill>
                <a:uFill>
                  <a:solidFill>
                    <a:srgbClr val="0563C1"/>
                  </a:solidFill>
                </a:uFill>
                <a:hlinkClick r:id="rId4">
                  <a:extLst>
                    <a:ext uri="{A12FA001-AC4F-418D-AE19-62706E023703}">
                      <ahyp:hlinkClr xmlns:ahyp="http://schemas.microsoft.com/office/drawing/2018/hyperlinkcolor" val="tx"/>
                    </a:ext>
                  </a:extLst>
                </a:hlinkClick>
              </a:rPr>
              <a:t>https://martinfowler.com/microservices/</a:t>
            </a:r>
            <a:r>
              <a:rPr lang="en-US" sz="2800" dirty="0">
                <a:solidFill>
                  <a:schemeClr val="accent1"/>
                </a:solidFill>
              </a:rPr>
              <a:t> </a:t>
            </a:r>
          </a:p>
        </p:txBody>
      </p:sp>
    </p:spTree>
    <p:extLst>
      <p:ext uri="{BB962C8B-B14F-4D97-AF65-F5344CB8AC3E}">
        <p14:creationId xmlns:p14="http://schemas.microsoft.com/office/powerpoint/2010/main" val="3929385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t">
            <a:normAutofit/>
          </a:bodyPr>
          <a:lstStyle/>
          <a:p>
            <a:r>
              <a:rPr lang="en-US" altLang="en-US" dirty="0">
                <a:sym typeface="Helvetica Neue" charset="0"/>
              </a:rPr>
              <a:t>CS 4530: Fundamentals of Software Engineering</a:t>
            </a:r>
            <a:br>
              <a:rPr lang="en-US" altLang="en-US" dirty="0">
                <a:sym typeface="Helvetica Neue" charset="0"/>
              </a:rPr>
            </a:br>
            <a:br>
              <a:rPr lang="en-US" altLang="en-US" dirty="0">
                <a:sym typeface="Helvetica Neue" charset="0"/>
              </a:rPr>
            </a:br>
            <a:r>
              <a:rPr lang="en-US" altLang="en-US" dirty="0">
                <a:sym typeface="Helvetica Neue" charset="0"/>
              </a:rPr>
              <a:t>Lesson 9.4: Case Studies</a:t>
            </a:r>
            <a:endParaRPr lang="en-US"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p:txBody>
          <a:bodyPr/>
          <a:lstStyle/>
          <a:p>
            <a:pPr>
              <a:lnSpc>
                <a:spcPct val="100000"/>
              </a:lnSpc>
            </a:pPr>
            <a:r>
              <a:rPr lang="en-US" sz="2400" dirty="0"/>
              <a:t>Jonathan Bell, Adeel </a:t>
            </a:r>
            <a:r>
              <a:rPr lang="en-US" sz="2400" dirty="0" err="1"/>
              <a:t>Bhutta</a:t>
            </a:r>
            <a:r>
              <a:rPr lang="en-US" sz="2400" dirty="0"/>
              <a:t>, Mitch Wand</a:t>
            </a:r>
          </a:p>
          <a:p>
            <a:pPr>
              <a:lnSpc>
                <a:spcPct val="100000"/>
              </a:lnSpc>
            </a:pPr>
            <a:r>
              <a:rPr lang="en-US" sz="2400"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52</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276999"/>
          </a:xfrm>
          <a:prstGeom prst="rect">
            <a:avLst/>
          </a:prstGeom>
        </p:spPr>
        <p:txBody>
          <a:bodyPr>
            <a:spAutoFit/>
          </a:bodyPr>
          <a:lstStyle/>
          <a:p>
            <a:pPr algn="l"/>
            <a:r>
              <a:rPr lang="en-US" dirty="0">
                <a:solidFill>
                  <a:srgbClr val="5C5962"/>
                </a:solidFill>
              </a:rPr>
              <a:t>© 2022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13786368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Title 1"/>
          <p:cNvSpPr txBox="1">
            <a:spLocks noGrp="1"/>
          </p:cNvSpPr>
          <p:nvPr>
            <p:ph type="title"/>
          </p:nvPr>
        </p:nvSpPr>
        <p:spPr>
          <a:prstGeom prst="rect">
            <a:avLst/>
          </a:prstGeom>
        </p:spPr>
        <p:txBody>
          <a:bodyPr/>
          <a:lstStyle>
            <a:lvl1pPr>
              <a:defRPr spc="-200"/>
            </a:lvl1pPr>
          </a:lstStyle>
          <a:p>
            <a:r>
              <a:t>Example: Domain Name System (DNS)</a:t>
            </a:r>
          </a:p>
        </p:txBody>
      </p:sp>
      <p:sp>
        <p:nvSpPr>
          <p:cNvPr id="205" name="Text Placeholder 2"/>
          <p:cNvSpPr txBox="1">
            <a:spLocks noGrp="1"/>
          </p:cNvSpPr>
          <p:nvPr>
            <p:ph idx="1"/>
          </p:nvPr>
        </p:nvSpPr>
        <p:spPr>
          <a:prstGeom prst="rect">
            <a:avLst/>
          </a:prstGeom>
        </p:spPr>
        <p:txBody>
          <a:bodyPr>
            <a:normAutofit fontScale="92500" lnSpcReduction="10000"/>
          </a:bodyPr>
          <a:lstStyle/>
          <a:p>
            <a:r>
              <a:rPr lang="en-US" dirty="0"/>
              <a:t>Nodes (hosts) on a network are identified by IP addresses</a:t>
            </a:r>
          </a:p>
          <a:p>
            <a:r>
              <a:rPr lang="en-US" dirty="0"/>
              <a:t>E.g.: 142.251.41.4</a:t>
            </a:r>
          </a:p>
          <a:p>
            <a:r>
              <a:rPr lang="en-US" dirty="0"/>
              <a:t>We humans prefer something easier to remember: calendar.google.com, facebook.com, www.khoury.northeastern.edu</a:t>
            </a:r>
          </a:p>
          <a:p>
            <a:r>
              <a:rPr lang="en-US" dirty="0"/>
              <a:t>We need to keep a directory of domain names and their addresses</a:t>
            </a:r>
          </a:p>
          <a:p>
            <a:r>
              <a:rPr lang="en-US" dirty="0"/>
              <a:t>We also need to make sure everybody gets directed to the correct host</a:t>
            </a:r>
          </a:p>
        </p:txBody>
      </p:sp>
    </p:spTree>
    <p:extLst>
      <p:ext uri="{BB962C8B-B14F-4D97-AF65-F5344CB8AC3E}">
        <p14:creationId xmlns:p14="http://schemas.microsoft.com/office/powerpoint/2010/main" val="224177536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How do we find data?"/>
          <p:cNvSpPr txBox="1">
            <a:spLocks noGrp="1"/>
          </p:cNvSpPr>
          <p:nvPr>
            <p:ph type="title"/>
          </p:nvPr>
        </p:nvSpPr>
        <p:spPr>
          <a:prstGeom prst="rect">
            <a:avLst/>
          </a:prstGeom>
        </p:spPr>
        <p:txBody>
          <a:bodyPr/>
          <a:lstStyle>
            <a:lvl1pPr>
              <a:defRPr spc="-200"/>
            </a:lvl1pPr>
          </a:lstStyle>
          <a:p>
            <a:r>
              <a:rPr dirty="0"/>
              <a:t>Example: Domain Name System (DNS)</a:t>
            </a:r>
          </a:p>
        </p:txBody>
      </p:sp>
      <p:sp>
        <p:nvSpPr>
          <p:cNvPr id="212" name="DNS - Domain Name System - responsible for mapping IP address to human-readable domain names…"/>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t>Need to handle millions of DNS queries per second</a:t>
            </a:r>
          </a:p>
          <a:p>
            <a:r>
              <a:t>Not immediately obvious how to scale: how do we maintain replication, some measure of consistency?</a:t>
            </a:r>
          </a:p>
        </p:txBody>
      </p:sp>
      <p:sp>
        <p:nvSpPr>
          <p:cNvPr id="213" name="Slide Number"/>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54</a:t>
            </a:fld>
            <a:endParaRPr/>
          </a:p>
        </p:txBody>
      </p:sp>
      <p:pic>
        <p:nvPicPr>
          <p:cNvPr id="214" name="Image" descr="Image"/>
          <p:cNvPicPr>
            <a:picLocks noChangeAspect="1"/>
          </p:cNvPicPr>
          <p:nvPr/>
        </p:nvPicPr>
        <p:blipFill>
          <a:blip r:embed="rId3"/>
          <a:stretch>
            <a:fillRect/>
          </a:stretch>
        </p:blipFill>
        <p:spPr>
          <a:xfrm>
            <a:off x="3464846" y="5146835"/>
            <a:ext cx="907365" cy="907365"/>
          </a:xfrm>
          <a:prstGeom prst="rect">
            <a:avLst/>
          </a:prstGeom>
          <a:ln w="12700">
            <a:miter lim="400000"/>
          </a:ln>
        </p:spPr>
      </p:pic>
      <p:grpSp>
        <p:nvGrpSpPr>
          <p:cNvPr id="217" name="Group"/>
          <p:cNvGrpSpPr/>
          <p:nvPr/>
        </p:nvGrpSpPr>
        <p:grpSpPr>
          <a:xfrm>
            <a:off x="7253096" y="4192241"/>
            <a:ext cx="1689908" cy="1212344"/>
            <a:chOff x="0" y="0"/>
            <a:chExt cx="3379814" cy="2424687"/>
          </a:xfrm>
        </p:grpSpPr>
        <p:pic>
          <p:nvPicPr>
            <p:cNvPr id="215" name="Image" descr="Image"/>
            <p:cNvPicPr>
              <a:picLocks noChangeAspect="1"/>
            </p:cNvPicPr>
            <p:nvPr/>
          </p:nvPicPr>
          <p:blipFill>
            <a:blip r:embed="rId4"/>
            <a:stretch>
              <a:fillRect/>
            </a:stretch>
          </p:blipFill>
          <p:spPr>
            <a:xfrm>
              <a:off x="0" y="0"/>
              <a:ext cx="2424689" cy="2424687"/>
            </a:xfrm>
            <a:prstGeom prst="rect">
              <a:avLst/>
            </a:prstGeom>
            <a:ln w="12700" cap="flat">
              <a:noFill/>
              <a:miter lim="400000"/>
            </a:ln>
            <a:effectLst/>
          </p:spPr>
        </p:pic>
        <p:sp>
          <p:nvSpPr>
            <p:cNvPr id="216" name="DNS Server"/>
            <p:cNvSpPr txBox="1"/>
            <p:nvPr/>
          </p:nvSpPr>
          <p:spPr>
            <a:xfrm>
              <a:off x="314876" y="228090"/>
              <a:ext cx="3064938" cy="91370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5000">
                  <a:latin typeface="Helvetica Light"/>
                  <a:ea typeface="Helvetica Light"/>
                  <a:cs typeface="Helvetica Light"/>
                  <a:sym typeface="Helvetica Light"/>
                </a:defRPr>
              </a:lvl1pPr>
            </a:lstStyle>
            <a:p>
              <a:r>
                <a:rPr sz="2500"/>
                <a:t>DNS Server</a:t>
              </a:r>
            </a:p>
          </p:txBody>
        </p:sp>
      </p:grpSp>
      <p:grpSp>
        <p:nvGrpSpPr>
          <p:cNvPr id="220" name="Group"/>
          <p:cNvGrpSpPr/>
          <p:nvPr/>
        </p:nvGrpSpPr>
        <p:grpSpPr>
          <a:xfrm>
            <a:off x="4471729" y="4807010"/>
            <a:ext cx="2632512" cy="698900"/>
            <a:chOff x="-1" y="-1"/>
            <a:chExt cx="5265021" cy="1397797"/>
          </a:xfrm>
        </p:grpSpPr>
        <p:sp>
          <p:nvSpPr>
            <p:cNvPr id="218" name="facebook.com?"/>
            <p:cNvSpPr txBox="1"/>
            <p:nvPr/>
          </p:nvSpPr>
          <p:spPr>
            <a:xfrm>
              <a:off x="1050822" y="220019"/>
              <a:ext cx="4122920" cy="91370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a:defRPr sz="5000">
                  <a:latin typeface="Helvetica Light"/>
                  <a:ea typeface="Helvetica Light"/>
                  <a:cs typeface="Helvetica Light"/>
                  <a:sym typeface="Helvetica Light"/>
                </a:defRPr>
              </a:pPr>
              <a:r>
                <a:rPr sz="2500" u="sng">
                  <a:solidFill>
                    <a:srgbClr val="0000FF"/>
                  </a:solidFill>
                  <a:uFill>
                    <a:solidFill>
                      <a:srgbClr val="0000FF"/>
                    </a:solidFill>
                  </a:uFill>
                  <a:hlinkClick r:id="rId5"/>
                </a:rPr>
                <a:t>facebook.com</a:t>
              </a:r>
              <a:r>
                <a:rPr sz="2500"/>
                <a:t>?</a:t>
              </a:r>
            </a:p>
          </p:txBody>
        </p:sp>
        <p:sp>
          <p:nvSpPr>
            <p:cNvPr id="219" name="Line"/>
            <p:cNvSpPr/>
            <p:nvPr/>
          </p:nvSpPr>
          <p:spPr>
            <a:xfrm flipV="1">
              <a:off x="-1" y="-1"/>
              <a:ext cx="5265021" cy="1397797"/>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nvGrpSpPr>
          <p:cNvPr id="223" name="Group"/>
          <p:cNvGrpSpPr/>
          <p:nvPr/>
        </p:nvGrpSpPr>
        <p:grpSpPr>
          <a:xfrm>
            <a:off x="4526429" y="5246254"/>
            <a:ext cx="2761757" cy="698003"/>
            <a:chOff x="-1" y="-1"/>
            <a:chExt cx="5523513" cy="1396004"/>
          </a:xfrm>
        </p:grpSpPr>
        <p:sp>
          <p:nvSpPr>
            <p:cNvPr id="221" name="31.13.66.35"/>
            <p:cNvSpPr txBox="1"/>
            <p:nvPr/>
          </p:nvSpPr>
          <p:spPr>
            <a:xfrm>
              <a:off x="1680613" y="399702"/>
              <a:ext cx="3215621"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5000">
                  <a:latin typeface="Helvetica Light"/>
                  <a:ea typeface="Helvetica Light"/>
                  <a:cs typeface="Helvetica Light"/>
                  <a:sym typeface="Helvetica Light"/>
                </a:defRPr>
              </a:lvl1pPr>
            </a:lstStyle>
            <a:p>
              <a:r>
                <a:rPr sz="2500"/>
                <a:t>31.13.66.35</a:t>
              </a:r>
            </a:p>
          </p:txBody>
        </p:sp>
        <p:sp>
          <p:nvSpPr>
            <p:cNvPr id="222" name="Line"/>
            <p:cNvSpPr/>
            <p:nvPr/>
          </p:nvSpPr>
          <p:spPr>
            <a:xfrm flipH="1">
              <a:off x="-1" y="-1"/>
              <a:ext cx="5523513" cy="1396004"/>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pic>
        <p:nvPicPr>
          <p:cNvPr id="224" name="Image" descr="Image"/>
          <p:cNvPicPr>
            <a:picLocks noChangeAspect="1"/>
          </p:cNvPicPr>
          <p:nvPr/>
        </p:nvPicPr>
        <p:blipFill>
          <a:blip r:embed="rId4"/>
          <a:stretch>
            <a:fillRect/>
          </a:stretch>
        </p:blipFill>
        <p:spPr>
          <a:xfrm>
            <a:off x="7316597" y="4255741"/>
            <a:ext cx="1212344" cy="1212343"/>
          </a:xfrm>
          <a:prstGeom prst="rect">
            <a:avLst/>
          </a:prstGeom>
          <a:ln w="12700">
            <a:miter lim="400000"/>
          </a:ln>
        </p:spPr>
      </p:pic>
      <p:pic>
        <p:nvPicPr>
          <p:cNvPr id="225" name="Image" descr="Image"/>
          <p:cNvPicPr>
            <a:picLocks noChangeAspect="1"/>
          </p:cNvPicPr>
          <p:nvPr/>
        </p:nvPicPr>
        <p:blipFill>
          <a:blip r:embed="rId4"/>
          <a:stretch>
            <a:fillRect/>
          </a:stretch>
        </p:blipFill>
        <p:spPr>
          <a:xfrm>
            <a:off x="7380097" y="4319241"/>
            <a:ext cx="1212344" cy="1212343"/>
          </a:xfrm>
          <a:prstGeom prst="rect">
            <a:avLst/>
          </a:prstGeom>
          <a:ln w="12700">
            <a:miter lim="400000"/>
          </a:ln>
        </p:spPr>
      </p:pic>
      <p:pic>
        <p:nvPicPr>
          <p:cNvPr id="226" name="Image" descr="Image"/>
          <p:cNvPicPr>
            <a:picLocks noChangeAspect="1"/>
          </p:cNvPicPr>
          <p:nvPr/>
        </p:nvPicPr>
        <p:blipFill>
          <a:blip r:embed="rId4"/>
          <a:stretch>
            <a:fillRect/>
          </a:stretch>
        </p:blipFill>
        <p:spPr>
          <a:xfrm>
            <a:off x="7443597" y="4382741"/>
            <a:ext cx="1212344" cy="1212343"/>
          </a:xfrm>
          <a:prstGeom prst="rect">
            <a:avLst/>
          </a:prstGeom>
          <a:ln w="12700">
            <a:miter lim="400000"/>
          </a:ln>
        </p:spPr>
      </p:pic>
      <p:pic>
        <p:nvPicPr>
          <p:cNvPr id="227" name="Image" descr="Image"/>
          <p:cNvPicPr>
            <a:picLocks noChangeAspect="1"/>
          </p:cNvPicPr>
          <p:nvPr/>
        </p:nvPicPr>
        <p:blipFill>
          <a:blip r:embed="rId4"/>
          <a:stretch>
            <a:fillRect/>
          </a:stretch>
        </p:blipFill>
        <p:spPr>
          <a:xfrm>
            <a:off x="7507097" y="4446241"/>
            <a:ext cx="1212344" cy="1212343"/>
          </a:xfrm>
          <a:prstGeom prst="rect">
            <a:avLst/>
          </a:prstGeom>
          <a:ln w="12700">
            <a:miter lim="400000"/>
          </a:ln>
        </p:spPr>
      </p:pic>
      <p:pic>
        <p:nvPicPr>
          <p:cNvPr id="228" name="Image" descr="Image"/>
          <p:cNvPicPr>
            <a:picLocks noChangeAspect="1"/>
          </p:cNvPicPr>
          <p:nvPr/>
        </p:nvPicPr>
        <p:blipFill>
          <a:blip r:embed="rId4"/>
          <a:stretch>
            <a:fillRect/>
          </a:stretch>
        </p:blipFill>
        <p:spPr>
          <a:xfrm>
            <a:off x="7570597" y="4509741"/>
            <a:ext cx="1212344" cy="1212343"/>
          </a:xfrm>
          <a:prstGeom prst="rect">
            <a:avLst/>
          </a:prstGeom>
          <a:ln w="12700">
            <a:miter lim="400000"/>
          </a:ln>
        </p:spPr>
      </p:pic>
      <p:pic>
        <p:nvPicPr>
          <p:cNvPr id="229" name="Image" descr="Image"/>
          <p:cNvPicPr>
            <a:picLocks noChangeAspect="1"/>
          </p:cNvPicPr>
          <p:nvPr/>
        </p:nvPicPr>
        <p:blipFill>
          <a:blip r:embed="rId4"/>
          <a:stretch>
            <a:fillRect/>
          </a:stretch>
        </p:blipFill>
        <p:spPr>
          <a:xfrm>
            <a:off x="7634097" y="4573241"/>
            <a:ext cx="1212344" cy="1212343"/>
          </a:xfrm>
          <a:prstGeom prst="rect">
            <a:avLst/>
          </a:prstGeom>
          <a:ln w="12700">
            <a:miter lim="400000"/>
          </a:ln>
        </p:spPr>
      </p:pic>
      <p:pic>
        <p:nvPicPr>
          <p:cNvPr id="230" name="Image" descr="Image"/>
          <p:cNvPicPr>
            <a:picLocks noChangeAspect="1"/>
          </p:cNvPicPr>
          <p:nvPr/>
        </p:nvPicPr>
        <p:blipFill>
          <a:blip r:embed="rId4"/>
          <a:stretch>
            <a:fillRect/>
          </a:stretch>
        </p:blipFill>
        <p:spPr>
          <a:xfrm>
            <a:off x="7697597" y="4636741"/>
            <a:ext cx="1212344" cy="1212343"/>
          </a:xfrm>
          <a:prstGeom prst="rect">
            <a:avLst/>
          </a:prstGeom>
          <a:ln w="12700">
            <a:miter lim="400000"/>
          </a:ln>
        </p:spPr>
      </p:pic>
      <p:pic>
        <p:nvPicPr>
          <p:cNvPr id="231" name="Image" descr="Image"/>
          <p:cNvPicPr>
            <a:picLocks noChangeAspect="1"/>
          </p:cNvPicPr>
          <p:nvPr/>
        </p:nvPicPr>
        <p:blipFill>
          <a:blip r:embed="rId4"/>
          <a:stretch>
            <a:fillRect/>
          </a:stretch>
        </p:blipFill>
        <p:spPr>
          <a:xfrm>
            <a:off x="7761097" y="4700241"/>
            <a:ext cx="1212344" cy="1212343"/>
          </a:xfrm>
          <a:prstGeom prst="rect">
            <a:avLst/>
          </a:prstGeom>
          <a:ln w="12700">
            <a:miter lim="400000"/>
          </a:ln>
        </p:spPr>
      </p:pic>
      <p:pic>
        <p:nvPicPr>
          <p:cNvPr id="232" name="Image" descr="Image"/>
          <p:cNvPicPr>
            <a:picLocks noChangeAspect="1"/>
          </p:cNvPicPr>
          <p:nvPr/>
        </p:nvPicPr>
        <p:blipFill>
          <a:blip r:embed="rId4"/>
          <a:stretch>
            <a:fillRect/>
          </a:stretch>
        </p:blipFill>
        <p:spPr>
          <a:xfrm>
            <a:off x="7824597" y="4763741"/>
            <a:ext cx="1212344" cy="1212343"/>
          </a:xfrm>
          <a:prstGeom prst="rect">
            <a:avLst/>
          </a:prstGeom>
          <a:ln w="12700">
            <a:miter lim="400000"/>
          </a:ln>
        </p:spPr>
      </p:pic>
      <p:pic>
        <p:nvPicPr>
          <p:cNvPr id="233" name="Image" descr="Image"/>
          <p:cNvPicPr>
            <a:picLocks noChangeAspect="1"/>
          </p:cNvPicPr>
          <p:nvPr/>
        </p:nvPicPr>
        <p:blipFill>
          <a:blip r:embed="rId4"/>
          <a:stretch>
            <a:fillRect/>
          </a:stretch>
        </p:blipFill>
        <p:spPr>
          <a:xfrm>
            <a:off x="7888097" y="4827241"/>
            <a:ext cx="1212344" cy="1212343"/>
          </a:xfrm>
          <a:prstGeom prst="rect">
            <a:avLst/>
          </a:prstGeom>
          <a:ln w="12700">
            <a:miter lim="400000"/>
          </a:ln>
        </p:spPr>
      </p:pic>
      <p:pic>
        <p:nvPicPr>
          <p:cNvPr id="234" name="Image" descr="Image"/>
          <p:cNvPicPr>
            <a:picLocks noChangeAspect="1"/>
          </p:cNvPicPr>
          <p:nvPr/>
        </p:nvPicPr>
        <p:blipFill>
          <a:blip r:embed="rId4"/>
          <a:stretch>
            <a:fillRect/>
          </a:stretch>
        </p:blipFill>
        <p:spPr>
          <a:xfrm>
            <a:off x="7951597" y="4890741"/>
            <a:ext cx="1212344" cy="1212343"/>
          </a:xfrm>
          <a:prstGeom prst="rect">
            <a:avLst/>
          </a:prstGeom>
          <a:ln w="12700">
            <a:miter lim="400000"/>
          </a:ln>
        </p:spPr>
      </p:pic>
      <p:pic>
        <p:nvPicPr>
          <p:cNvPr id="235" name="Image" descr="Image"/>
          <p:cNvPicPr>
            <a:picLocks noChangeAspect="1"/>
          </p:cNvPicPr>
          <p:nvPr/>
        </p:nvPicPr>
        <p:blipFill>
          <a:blip r:embed="rId4"/>
          <a:stretch>
            <a:fillRect/>
          </a:stretch>
        </p:blipFill>
        <p:spPr>
          <a:xfrm>
            <a:off x="8015097" y="4954241"/>
            <a:ext cx="1212344" cy="1212343"/>
          </a:xfrm>
          <a:prstGeom prst="rect">
            <a:avLst/>
          </a:prstGeom>
          <a:ln w="12700">
            <a:miter lim="400000"/>
          </a:ln>
        </p:spPr>
      </p:pic>
      <p:pic>
        <p:nvPicPr>
          <p:cNvPr id="236" name="Image" descr="Image"/>
          <p:cNvPicPr>
            <a:picLocks noChangeAspect="1"/>
          </p:cNvPicPr>
          <p:nvPr/>
        </p:nvPicPr>
        <p:blipFill>
          <a:blip r:embed="rId4"/>
          <a:stretch>
            <a:fillRect/>
          </a:stretch>
        </p:blipFill>
        <p:spPr>
          <a:xfrm>
            <a:off x="8078597" y="5017741"/>
            <a:ext cx="1212344" cy="1212343"/>
          </a:xfrm>
          <a:prstGeom prst="rect">
            <a:avLst/>
          </a:prstGeom>
          <a:ln w="12700">
            <a:miter lim="400000"/>
          </a:ln>
        </p:spPr>
      </p:pic>
      <p:pic>
        <p:nvPicPr>
          <p:cNvPr id="237" name="Image" descr="Image"/>
          <p:cNvPicPr>
            <a:picLocks noChangeAspect="1"/>
          </p:cNvPicPr>
          <p:nvPr/>
        </p:nvPicPr>
        <p:blipFill>
          <a:blip r:embed="rId4"/>
          <a:stretch>
            <a:fillRect/>
          </a:stretch>
        </p:blipFill>
        <p:spPr>
          <a:xfrm>
            <a:off x="8142097" y="5081241"/>
            <a:ext cx="1212344" cy="1212343"/>
          </a:xfrm>
          <a:prstGeom prst="rect">
            <a:avLst/>
          </a:prstGeom>
          <a:ln w="12700">
            <a:miter lim="400000"/>
          </a:ln>
        </p:spPr>
      </p:pic>
      <p:pic>
        <p:nvPicPr>
          <p:cNvPr id="238" name="Image" descr="Image"/>
          <p:cNvPicPr>
            <a:picLocks noChangeAspect="1"/>
          </p:cNvPicPr>
          <p:nvPr/>
        </p:nvPicPr>
        <p:blipFill>
          <a:blip r:embed="rId4"/>
          <a:stretch>
            <a:fillRect/>
          </a:stretch>
        </p:blipFill>
        <p:spPr>
          <a:xfrm>
            <a:off x="8205597" y="5144741"/>
            <a:ext cx="1212344" cy="1212343"/>
          </a:xfrm>
          <a:prstGeom prst="rect">
            <a:avLst/>
          </a:prstGeom>
          <a:ln w="12700">
            <a:miter lim="400000"/>
          </a:ln>
        </p:spPr>
      </p:pic>
      <p:pic>
        <p:nvPicPr>
          <p:cNvPr id="239" name="Image" descr="Image"/>
          <p:cNvPicPr>
            <a:picLocks noChangeAspect="1"/>
          </p:cNvPicPr>
          <p:nvPr/>
        </p:nvPicPr>
        <p:blipFill>
          <a:blip r:embed="rId4"/>
          <a:stretch>
            <a:fillRect/>
          </a:stretch>
        </p:blipFill>
        <p:spPr>
          <a:xfrm>
            <a:off x="8269097" y="5208241"/>
            <a:ext cx="1212344" cy="1212343"/>
          </a:xfrm>
          <a:prstGeom prst="rect">
            <a:avLst/>
          </a:prstGeom>
          <a:ln w="12700">
            <a:miter lim="400000"/>
          </a:ln>
        </p:spPr>
      </p:pic>
      <p:pic>
        <p:nvPicPr>
          <p:cNvPr id="240" name="Image" descr="Image"/>
          <p:cNvPicPr>
            <a:picLocks noChangeAspect="1"/>
          </p:cNvPicPr>
          <p:nvPr/>
        </p:nvPicPr>
        <p:blipFill>
          <a:blip r:embed="rId4"/>
          <a:stretch>
            <a:fillRect/>
          </a:stretch>
        </p:blipFill>
        <p:spPr>
          <a:xfrm>
            <a:off x="8332597" y="5271741"/>
            <a:ext cx="1212344" cy="1212343"/>
          </a:xfrm>
          <a:prstGeom prst="rect">
            <a:avLst/>
          </a:prstGeom>
          <a:ln w="12700">
            <a:miter lim="400000"/>
          </a:ln>
        </p:spPr>
      </p:pic>
      <p:pic>
        <p:nvPicPr>
          <p:cNvPr id="241" name="Image" descr="Image"/>
          <p:cNvPicPr>
            <a:picLocks noChangeAspect="1"/>
          </p:cNvPicPr>
          <p:nvPr/>
        </p:nvPicPr>
        <p:blipFill>
          <a:blip r:embed="rId4"/>
          <a:stretch>
            <a:fillRect/>
          </a:stretch>
        </p:blipFill>
        <p:spPr>
          <a:xfrm>
            <a:off x="8396097" y="5335241"/>
            <a:ext cx="1212344" cy="1212343"/>
          </a:xfrm>
          <a:prstGeom prst="rect">
            <a:avLst/>
          </a:prstGeom>
          <a:ln w="12700">
            <a:miter lim="400000"/>
          </a:ln>
        </p:spPr>
      </p:pic>
      <p:pic>
        <p:nvPicPr>
          <p:cNvPr id="242" name="Image" descr="Image"/>
          <p:cNvPicPr>
            <a:picLocks noChangeAspect="1"/>
          </p:cNvPicPr>
          <p:nvPr/>
        </p:nvPicPr>
        <p:blipFill>
          <a:blip r:embed="rId4"/>
          <a:stretch>
            <a:fillRect/>
          </a:stretch>
        </p:blipFill>
        <p:spPr>
          <a:xfrm>
            <a:off x="8459597" y="5398741"/>
            <a:ext cx="1212344" cy="1212343"/>
          </a:xfrm>
          <a:prstGeom prst="rect">
            <a:avLst/>
          </a:prstGeom>
          <a:ln w="12700">
            <a:miter lim="400000"/>
          </a:ln>
        </p:spPr>
      </p:pic>
    </p:spTree>
    <p:extLst>
      <p:ext uri="{BB962C8B-B14F-4D97-AF65-F5344CB8AC3E}">
        <p14:creationId xmlns:p14="http://schemas.microsoft.com/office/powerpoint/2010/main" val="699805101"/>
      </p:ext>
    </p:extLst>
  </p:cSld>
  <p:clrMapOvr>
    <a:masterClrMapping/>
  </p:clrMapOvr>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22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224"/>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100"/>
                                  </p:stCondLst>
                                  <p:iterate>
                                    <p:tmAbs val="0"/>
                                  </p:iterate>
                                  <p:childTnLst>
                                    <p:set>
                                      <p:cBhvr>
                                        <p:cTn id="17" fill="hold"/>
                                        <p:tgtEl>
                                          <p:spTgt spid="225"/>
                                        </p:tgtEl>
                                        <p:attrNameLst>
                                          <p:attrName>style.visibility</p:attrName>
                                        </p:attrNameLst>
                                      </p:cBhvr>
                                      <p:to>
                                        <p:strVal val="visible"/>
                                      </p:to>
                                    </p:set>
                                  </p:childTnLst>
                                </p:cTn>
                              </p:par>
                            </p:childTnLst>
                          </p:cTn>
                        </p:par>
                        <p:par>
                          <p:cTn id="18" fill="hold">
                            <p:stCondLst>
                              <p:cond delay="100"/>
                            </p:stCondLst>
                            <p:childTnLst>
                              <p:par>
                                <p:cTn id="19" presetID="1" presetClass="entr" presetSubtype="0" fill="hold" grpId="0" nodeType="afterEffect">
                                  <p:stCondLst>
                                    <p:cond delay="100"/>
                                  </p:stCondLst>
                                  <p:iterate>
                                    <p:tmAbs val="0"/>
                                  </p:iterate>
                                  <p:childTnLst>
                                    <p:set>
                                      <p:cBhvr>
                                        <p:cTn id="20" fill="hold"/>
                                        <p:tgtEl>
                                          <p:spTgt spid="226"/>
                                        </p:tgtEl>
                                        <p:attrNameLst>
                                          <p:attrName>style.visibility</p:attrName>
                                        </p:attrNameLst>
                                      </p:cBhvr>
                                      <p:to>
                                        <p:strVal val="visible"/>
                                      </p:to>
                                    </p:set>
                                  </p:childTnLst>
                                </p:cTn>
                              </p:par>
                            </p:childTnLst>
                          </p:cTn>
                        </p:par>
                        <p:par>
                          <p:cTn id="21" fill="hold">
                            <p:stCondLst>
                              <p:cond delay="200"/>
                            </p:stCondLst>
                            <p:childTnLst>
                              <p:par>
                                <p:cTn id="22" presetID="1" presetClass="entr" presetSubtype="0" fill="hold" grpId="0" nodeType="afterEffect">
                                  <p:stCondLst>
                                    <p:cond delay="100"/>
                                  </p:stCondLst>
                                  <p:iterate>
                                    <p:tmAbs val="0"/>
                                  </p:iterate>
                                  <p:childTnLst>
                                    <p:set>
                                      <p:cBhvr>
                                        <p:cTn id="23" fill="hold"/>
                                        <p:tgtEl>
                                          <p:spTgt spid="227"/>
                                        </p:tgtEl>
                                        <p:attrNameLst>
                                          <p:attrName>style.visibility</p:attrName>
                                        </p:attrNameLst>
                                      </p:cBhvr>
                                      <p:to>
                                        <p:strVal val="visible"/>
                                      </p:to>
                                    </p:set>
                                  </p:childTnLst>
                                </p:cTn>
                              </p:par>
                            </p:childTnLst>
                          </p:cTn>
                        </p:par>
                        <p:par>
                          <p:cTn id="24" fill="hold">
                            <p:stCondLst>
                              <p:cond delay="300"/>
                            </p:stCondLst>
                            <p:childTnLst>
                              <p:par>
                                <p:cTn id="25" presetID="1" presetClass="entr" presetSubtype="0" fill="hold" grpId="0" nodeType="afterEffect">
                                  <p:stCondLst>
                                    <p:cond delay="100"/>
                                  </p:stCondLst>
                                  <p:iterate>
                                    <p:tmAbs val="0"/>
                                  </p:iterate>
                                  <p:childTnLst>
                                    <p:set>
                                      <p:cBhvr>
                                        <p:cTn id="26" fill="hold"/>
                                        <p:tgtEl>
                                          <p:spTgt spid="228"/>
                                        </p:tgtEl>
                                        <p:attrNameLst>
                                          <p:attrName>style.visibility</p:attrName>
                                        </p:attrNameLst>
                                      </p:cBhvr>
                                      <p:to>
                                        <p:strVal val="visible"/>
                                      </p:to>
                                    </p:set>
                                  </p:childTnLst>
                                </p:cTn>
                              </p:par>
                            </p:childTnLst>
                          </p:cTn>
                        </p:par>
                        <p:par>
                          <p:cTn id="27" fill="hold">
                            <p:stCondLst>
                              <p:cond delay="400"/>
                            </p:stCondLst>
                            <p:childTnLst>
                              <p:par>
                                <p:cTn id="28" presetID="1" presetClass="entr" presetSubtype="0" fill="hold" grpId="0" nodeType="afterEffect">
                                  <p:stCondLst>
                                    <p:cond delay="100"/>
                                  </p:stCondLst>
                                  <p:iterate>
                                    <p:tmAbs val="0"/>
                                  </p:iterate>
                                  <p:childTnLst>
                                    <p:set>
                                      <p:cBhvr>
                                        <p:cTn id="29" fill="hold"/>
                                        <p:tgtEl>
                                          <p:spTgt spid="229"/>
                                        </p:tgtEl>
                                        <p:attrNameLst>
                                          <p:attrName>style.visibility</p:attrName>
                                        </p:attrNameLst>
                                      </p:cBhvr>
                                      <p:to>
                                        <p:strVal val="visible"/>
                                      </p:to>
                                    </p:set>
                                  </p:childTnLst>
                                </p:cTn>
                              </p:par>
                            </p:childTnLst>
                          </p:cTn>
                        </p:par>
                        <p:par>
                          <p:cTn id="30" fill="hold">
                            <p:stCondLst>
                              <p:cond delay="500"/>
                            </p:stCondLst>
                            <p:childTnLst>
                              <p:par>
                                <p:cTn id="31" presetID="1" presetClass="entr" presetSubtype="0" fill="hold" grpId="0" nodeType="afterEffect">
                                  <p:stCondLst>
                                    <p:cond delay="100"/>
                                  </p:stCondLst>
                                  <p:iterate>
                                    <p:tmAbs val="0"/>
                                  </p:iterate>
                                  <p:childTnLst>
                                    <p:set>
                                      <p:cBhvr>
                                        <p:cTn id="32" fill="hold"/>
                                        <p:tgtEl>
                                          <p:spTgt spid="230"/>
                                        </p:tgtEl>
                                        <p:attrNameLst>
                                          <p:attrName>style.visibility</p:attrName>
                                        </p:attrNameLst>
                                      </p:cBhvr>
                                      <p:to>
                                        <p:strVal val="visible"/>
                                      </p:to>
                                    </p:set>
                                  </p:childTnLst>
                                </p:cTn>
                              </p:par>
                            </p:childTnLst>
                          </p:cTn>
                        </p:par>
                        <p:par>
                          <p:cTn id="33" fill="hold">
                            <p:stCondLst>
                              <p:cond delay="600"/>
                            </p:stCondLst>
                            <p:childTnLst>
                              <p:par>
                                <p:cTn id="34" presetID="1" presetClass="entr" presetSubtype="0" fill="hold" grpId="0" nodeType="afterEffect">
                                  <p:stCondLst>
                                    <p:cond delay="100"/>
                                  </p:stCondLst>
                                  <p:iterate>
                                    <p:tmAbs val="0"/>
                                  </p:iterate>
                                  <p:childTnLst>
                                    <p:set>
                                      <p:cBhvr>
                                        <p:cTn id="35" fill="hold"/>
                                        <p:tgtEl>
                                          <p:spTgt spid="231"/>
                                        </p:tgtEl>
                                        <p:attrNameLst>
                                          <p:attrName>style.visibility</p:attrName>
                                        </p:attrNameLst>
                                      </p:cBhvr>
                                      <p:to>
                                        <p:strVal val="visible"/>
                                      </p:to>
                                    </p:set>
                                  </p:childTnLst>
                                </p:cTn>
                              </p:par>
                            </p:childTnLst>
                          </p:cTn>
                        </p:par>
                        <p:par>
                          <p:cTn id="36" fill="hold">
                            <p:stCondLst>
                              <p:cond delay="700"/>
                            </p:stCondLst>
                            <p:childTnLst>
                              <p:par>
                                <p:cTn id="37" presetID="1" presetClass="entr" presetSubtype="0" fill="hold" grpId="0" nodeType="afterEffect">
                                  <p:stCondLst>
                                    <p:cond delay="100"/>
                                  </p:stCondLst>
                                  <p:iterate>
                                    <p:tmAbs val="0"/>
                                  </p:iterate>
                                  <p:childTnLst>
                                    <p:set>
                                      <p:cBhvr>
                                        <p:cTn id="38" fill="hold"/>
                                        <p:tgtEl>
                                          <p:spTgt spid="232"/>
                                        </p:tgtEl>
                                        <p:attrNameLst>
                                          <p:attrName>style.visibility</p:attrName>
                                        </p:attrNameLst>
                                      </p:cBhvr>
                                      <p:to>
                                        <p:strVal val="visible"/>
                                      </p:to>
                                    </p:set>
                                  </p:childTnLst>
                                </p:cTn>
                              </p:par>
                            </p:childTnLst>
                          </p:cTn>
                        </p:par>
                        <p:par>
                          <p:cTn id="39" fill="hold">
                            <p:stCondLst>
                              <p:cond delay="800"/>
                            </p:stCondLst>
                            <p:childTnLst>
                              <p:par>
                                <p:cTn id="40" presetID="1" presetClass="entr" presetSubtype="0" fill="hold" grpId="0" nodeType="afterEffect">
                                  <p:stCondLst>
                                    <p:cond delay="100"/>
                                  </p:stCondLst>
                                  <p:iterate>
                                    <p:tmAbs val="0"/>
                                  </p:iterate>
                                  <p:childTnLst>
                                    <p:set>
                                      <p:cBhvr>
                                        <p:cTn id="41" fill="hold"/>
                                        <p:tgtEl>
                                          <p:spTgt spid="233"/>
                                        </p:tgtEl>
                                        <p:attrNameLst>
                                          <p:attrName>style.visibility</p:attrName>
                                        </p:attrNameLst>
                                      </p:cBhvr>
                                      <p:to>
                                        <p:strVal val="visible"/>
                                      </p:to>
                                    </p:set>
                                  </p:childTnLst>
                                </p:cTn>
                              </p:par>
                            </p:childTnLst>
                          </p:cTn>
                        </p:par>
                        <p:par>
                          <p:cTn id="42" fill="hold">
                            <p:stCondLst>
                              <p:cond delay="900"/>
                            </p:stCondLst>
                            <p:childTnLst>
                              <p:par>
                                <p:cTn id="43" presetID="1" presetClass="entr" presetSubtype="0" fill="hold" grpId="0" nodeType="afterEffect">
                                  <p:stCondLst>
                                    <p:cond delay="100"/>
                                  </p:stCondLst>
                                  <p:iterate>
                                    <p:tmAbs val="0"/>
                                  </p:iterate>
                                  <p:childTnLst>
                                    <p:set>
                                      <p:cBhvr>
                                        <p:cTn id="44" fill="hold"/>
                                        <p:tgtEl>
                                          <p:spTgt spid="234"/>
                                        </p:tgtEl>
                                        <p:attrNameLst>
                                          <p:attrName>style.visibility</p:attrName>
                                        </p:attrNameLst>
                                      </p:cBhvr>
                                      <p:to>
                                        <p:strVal val="visible"/>
                                      </p:to>
                                    </p:set>
                                  </p:childTnLst>
                                </p:cTn>
                              </p:par>
                            </p:childTnLst>
                          </p:cTn>
                        </p:par>
                        <p:par>
                          <p:cTn id="45" fill="hold">
                            <p:stCondLst>
                              <p:cond delay="1000"/>
                            </p:stCondLst>
                            <p:childTnLst>
                              <p:par>
                                <p:cTn id="46" presetID="1" presetClass="entr" presetSubtype="0" fill="hold" grpId="0" nodeType="afterEffect">
                                  <p:stCondLst>
                                    <p:cond delay="100"/>
                                  </p:stCondLst>
                                  <p:iterate>
                                    <p:tmAbs val="0"/>
                                  </p:iterate>
                                  <p:childTnLst>
                                    <p:set>
                                      <p:cBhvr>
                                        <p:cTn id="47" fill="hold"/>
                                        <p:tgtEl>
                                          <p:spTgt spid="235"/>
                                        </p:tgtEl>
                                        <p:attrNameLst>
                                          <p:attrName>style.visibility</p:attrName>
                                        </p:attrNameLst>
                                      </p:cBhvr>
                                      <p:to>
                                        <p:strVal val="visible"/>
                                      </p:to>
                                    </p:set>
                                  </p:childTnLst>
                                </p:cTn>
                              </p:par>
                            </p:childTnLst>
                          </p:cTn>
                        </p:par>
                        <p:par>
                          <p:cTn id="48" fill="hold">
                            <p:stCondLst>
                              <p:cond delay="1100"/>
                            </p:stCondLst>
                            <p:childTnLst>
                              <p:par>
                                <p:cTn id="49" presetID="1" presetClass="entr" presetSubtype="0" fill="hold" grpId="0" nodeType="afterEffect">
                                  <p:stCondLst>
                                    <p:cond delay="100"/>
                                  </p:stCondLst>
                                  <p:iterate>
                                    <p:tmAbs val="0"/>
                                  </p:iterate>
                                  <p:childTnLst>
                                    <p:set>
                                      <p:cBhvr>
                                        <p:cTn id="50" fill="hold"/>
                                        <p:tgtEl>
                                          <p:spTgt spid="236"/>
                                        </p:tgtEl>
                                        <p:attrNameLst>
                                          <p:attrName>style.visibility</p:attrName>
                                        </p:attrNameLst>
                                      </p:cBhvr>
                                      <p:to>
                                        <p:strVal val="visible"/>
                                      </p:to>
                                    </p:set>
                                  </p:childTnLst>
                                </p:cTn>
                              </p:par>
                            </p:childTnLst>
                          </p:cTn>
                        </p:par>
                        <p:par>
                          <p:cTn id="51" fill="hold">
                            <p:stCondLst>
                              <p:cond delay="1200"/>
                            </p:stCondLst>
                            <p:childTnLst>
                              <p:par>
                                <p:cTn id="52" presetID="1" presetClass="entr" presetSubtype="0" fill="hold" grpId="0" nodeType="afterEffect">
                                  <p:stCondLst>
                                    <p:cond delay="100"/>
                                  </p:stCondLst>
                                  <p:iterate>
                                    <p:tmAbs val="0"/>
                                  </p:iterate>
                                  <p:childTnLst>
                                    <p:set>
                                      <p:cBhvr>
                                        <p:cTn id="53" fill="hold"/>
                                        <p:tgtEl>
                                          <p:spTgt spid="237"/>
                                        </p:tgtEl>
                                        <p:attrNameLst>
                                          <p:attrName>style.visibility</p:attrName>
                                        </p:attrNameLst>
                                      </p:cBhvr>
                                      <p:to>
                                        <p:strVal val="visible"/>
                                      </p:to>
                                    </p:set>
                                  </p:childTnLst>
                                </p:cTn>
                              </p:par>
                            </p:childTnLst>
                          </p:cTn>
                        </p:par>
                        <p:par>
                          <p:cTn id="54" fill="hold">
                            <p:stCondLst>
                              <p:cond delay="1300"/>
                            </p:stCondLst>
                            <p:childTnLst>
                              <p:par>
                                <p:cTn id="55" presetID="1" presetClass="entr" presetSubtype="0" fill="hold" grpId="0" nodeType="afterEffect">
                                  <p:stCondLst>
                                    <p:cond delay="100"/>
                                  </p:stCondLst>
                                  <p:iterate>
                                    <p:tmAbs val="0"/>
                                  </p:iterate>
                                  <p:childTnLst>
                                    <p:set>
                                      <p:cBhvr>
                                        <p:cTn id="56" fill="hold"/>
                                        <p:tgtEl>
                                          <p:spTgt spid="238"/>
                                        </p:tgtEl>
                                        <p:attrNameLst>
                                          <p:attrName>style.visibility</p:attrName>
                                        </p:attrNameLst>
                                      </p:cBhvr>
                                      <p:to>
                                        <p:strVal val="visible"/>
                                      </p:to>
                                    </p:set>
                                  </p:childTnLst>
                                </p:cTn>
                              </p:par>
                            </p:childTnLst>
                          </p:cTn>
                        </p:par>
                        <p:par>
                          <p:cTn id="57" fill="hold">
                            <p:stCondLst>
                              <p:cond delay="1400"/>
                            </p:stCondLst>
                            <p:childTnLst>
                              <p:par>
                                <p:cTn id="58" presetID="1" presetClass="entr" presetSubtype="0" fill="hold" grpId="0" nodeType="afterEffect">
                                  <p:stCondLst>
                                    <p:cond delay="100"/>
                                  </p:stCondLst>
                                  <p:iterate>
                                    <p:tmAbs val="0"/>
                                  </p:iterate>
                                  <p:childTnLst>
                                    <p:set>
                                      <p:cBhvr>
                                        <p:cTn id="59" fill="hold"/>
                                        <p:tgtEl>
                                          <p:spTgt spid="239"/>
                                        </p:tgtEl>
                                        <p:attrNameLst>
                                          <p:attrName>style.visibility</p:attrName>
                                        </p:attrNameLst>
                                      </p:cBhvr>
                                      <p:to>
                                        <p:strVal val="visible"/>
                                      </p:to>
                                    </p:set>
                                  </p:childTnLst>
                                </p:cTn>
                              </p:par>
                            </p:childTnLst>
                          </p:cTn>
                        </p:par>
                        <p:par>
                          <p:cTn id="60" fill="hold">
                            <p:stCondLst>
                              <p:cond delay="1500"/>
                            </p:stCondLst>
                            <p:childTnLst>
                              <p:par>
                                <p:cTn id="61" presetID="1" presetClass="entr" presetSubtype="0" fill="hold" grpId="0" nodeType="afterEffect">
                                  <p:stCondLst>
                                    <p:cond delay="100"/>
                                  </p:stCondLst>
                                  <p:iterate>
                                    <p:tmAbs val="0"/>
                                  </p:iterate>
                                  <p:childTnLst>
                                    <p:set>
                                      <p:cBhvr>
                                        <p:cTn id="62" fill="hold"/>
                                        <p:tgtEl>
                                          <p:spTgt spid="240"/>
                                        </p:tgtEl>
                                        <p:attrNameLst>
                                          <p:attrName>style.visibility</p:attrName>
                                        </p:attrNameLst>
                                      </p:cBhvr>
                                      <p:to>
                                        <p:strVal val="visible"/>
                                      </p:to>
                                    </p:set>
                                  </p:childTnLst>
                                </p:cTn>
                              </p:par>
                            </p:childTnLst>
                          </p:cTn>
                        </p:par>
                        <p:par>
                          <p:cTn id="63" fill="hold">
                            <p:stCondLst>
                              <p:cond delay="1600"/>
                            </p:stCondLst>
                            <p:childTnLst>
                              <p:par>
                                <p:cTn id="64" presetID="1" presetClass="entr" presetSubtype="0" fill="hold" grpId="0" nodeType="afterEffect">
                                  <p:stCondLst>
                                    <p:cond delay="100"/>
                                  </p:stCondLst>
                                  <p:iterate>
                                    <p:tmAbs val="0"/>
                                  </p:iterate>
                                  <p:childTnLst>
                                    <p:set>
                                      <p:cBhvr>
                                        <p:cTn id="65" fill="hold"/>
                                        <p:tgtEl>
                                          <p:spTgt spid="241"/>
                                        </p:tgtEl>
                                        <p:attrNameLst>
                                          <p:attrName>style.visibility</p:attrName>
                                        </p:attrNameLst>
                                      </p:cBhvr>
                                      <p:to>
                                        <p:strVal val="visible"/>
                                      </p:to>
                                    </p:set>
                                  </p:childTnLst>
                                </p:cTn>
                              </p:par>
                            </p:childTnLst>
                          </p:cTn>
                        </p:par>
                        <p:par>
                          <p:cTn id="66" fill="hold">
                            <p:stCondLst>
                              <p:cond delay="1700"/>
                            </p:stCondLst>
                            <p:childTnLst>
                              <p:par>
                                <p:cTn id="67" presetID="1" presetClass="entr" presetSubtype="0" fill="hold" grpId="0" nodeType="afterEffect">
                                  <p:stCondLst>
                                    <p:cond delay="100"/>
                                  </p:stCondLst>
                                  <p:iterate>
                                    <p:tmAbs val="0"/>
                                  </p:iterate>
                                  <p:childTnLst>
                                    <p:set>
                                      <p:cBhvr>
                                        <p:cTn id="68" fill="hold"/>
                                        <p:tgtEl>
                                          <p:spTgt spid="2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0" grpId="0" animBg="1" advAuto="0"/>
      <p:bldP spid="223" grpId="0" animBg="1" advAuto="0"/>
      <p:bldP spid="224" grpId="0" animBg="1" advAuto="0"/>
      <p:bldP spid="225" grpId="0" animBg="1" advAuto="0"/>
      <p:bldP spid="226" grpId="0" animBg="1" advAuto="0"/>
      <p:bldP spid="227" grpId="0" animBg="1" advAuto="0"/>
      <p:bldP spid="228" grpId="0" animBg="1" advAuto="0"/>
      <p:bldP spid="229" grpId="0" animBg="1" advAuto="0"/>
      <p:bldP spid="230" grpId="0" animBg="1" advAuto="0"/>
      <p:bldP spid="231" grpId="0" animBg="1" advAuto="0"/>
      <p:bldP spid="232" grpId="0" animBg="1" advAuto="0"/>
      <p:bldP spid="233" grpId="0" animBg="1" advAuto="0"/>
      <p:bldP spid="234" grpId="0" animBg="1" advAuto="0"/>
      <p:bldP spid="235" grpId="0" animBg="1" advAuto="0"/>
      <p:bldP spid="236" grpId="0" animBg="1" advAuto="0"/>
      <p:bldP spid="237" grpId="0" animBg="1" advAuto="0"/>
      <p:bldP spid="238" grpId="0" animBg="1" advAuto="0"/>
      <p:bldP spid="239" grpId="0" animBg="1" advAuto="0"/>
      <p:bldP spid="240" grpId="0" animBg="1" advAuto="0"/>
      <p:bldP spid="241" grpId="0" animBg="1" advAuto="0"/>
      <p:bldP spid="242" grpId="0" animBg="1" advAuto="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Google Shape;85;p17"/>
          <p:cNvSpPr txBox="1">
            <a:spLocks noGrp="1"/>
          </p:cNvSpPr>
          <p:nvPr>
            <p:ph type="title"/>
          </p:nvPr>
        </p:nvSpPr>
        <p:spPr>
          <a:prstGeom prst="rect">
            <a:avLst/>
          </a:prstGeom>
        </p:spPr>
        <p:txBody>
          <a:bodyPr/>
          <a:lstStyle>
            <a:lvl1pPr>
              <a:defRPr spc="-200"/>
            </a:lvl1pPr>
          </a:lstStyle>
          <a:p>
            <a:r>
              <a:rPr lang="en-US" dirty="0"/>
              <a:t>Strawman solution: Use a local file</a:t>
            </a:r>
            <a:endParaRPr dirty="0"/>
          </a:p>
        </p:txBody>
      </p:sp>
      <p:sp>
        <p:nvSpPr>
          <p:cNvPr id="246" name="Google Shape;86;p17"/>
          <p:cNvSpPr txBox="1">
            <a:spLocks noGrp="1"/>
          </p:cNvSpPr>
          <p:nvPr>
            <p:ph idx="1"/>
          </p:nvPr>
        </p:nvSpPr>
        <p:spPr>
          <a:prstGeom prst="rect">
            <a:avLst/>
          </a:prstGeom>
        </p:spPr>
        <p:txBody>
          <a:bodyPr>
            <a:normAutofit fontScale="92500" lnSpcReduction="20000"/>
          </a:bodyPr>
          <a:lstStyle/>
          <a:p>
            <a:pPr>
              <a:spcBef>
                <a:spcPts val="900"/>
              </a:spcBef>
            </a:pPr>
            <a:r>
              <a:rPr dirty="0"/>
              <a:t>Keep local copy of mapping from all hosts to all IPs (e.g., /</a:t>
            </a:r>
            <a:r>
              <a:rPr dirty="0" err="1"/>
              <a:t>etc</a:t>
            </a:r>
            <a:r>
              <a:rPr dirty="0"/>
              <a:t>/hosts)</a:t>
            </a:r>
            <a:endParaRPr lang="en-US" dirty="0"/>
          </a:p>
          <a:p>
            <a:pPr>
              <a:spcBef>
                <a:spcPts val="900"/>
              </a:spcBef>
            </a:pPr>
            <a:r>
              <a:rPr lang="en-US" dirty="0"/>
              <a:t>Space requirements are feasible now </a:t>
            </a:r>
          </a:p>
          <a:p>
            <a:pPr lvl="1">
              <a:spcBef>
                <a:spcPts val="900"/>
              </a:spcBef>
            </a:pPr>
            <a:r>
              <a:rPr lang="en-US" dirty="0"/>
              <a:t>IPv4 space is now full</a:t>
            </a:r>
          </a:p>
          <a:p>
            <a:pPr lvl="1">
              <a:spcBef>
                <a:spcPts val="900"/>
              </a:spcBef>
            </a:pPr>
            <a:r>
              <a:rPr lang="en-US" dirty="0"/>
              <a:t>32-bits: 4,294,967,296 addresses</a:t>
            </a:r>
          </a:p>
          <a:p>
            <a:pPr lvl="1">
              <a:spcBef>
                <a:spcPts val="900"/>
              </a:spcBef>
            </a:pPr>
            <a:r>
              <a:rPr lang="en-US" dirty="0"/>
              <a:t>At 1 byte per address, file would be 4GB</a:t>
            </a:r>
          </a:p>
          <a:p>
            <a:pPr lvl="1">
              <a:spcBef>
                <a:spcPts val="900"/>
              </a:spcBef>
            </a:pPr>
            <a:r>
              <a:rPr lang="en-US" dirty="0"/>
              <a:t>Not a lot of disk space now, but </a:t>
            </a:r>
            <a:r>
              <a:rPr lang="en-US" dirty="0" err="1"/>
              <a:t>DNSwas</a:t>
            </a:r>
            <a:r>
              <a:rPr lang="en-US" dirty="0"/>
              <a:t> introduced in the late 80s.</a:t>
            </a:r>
            <a:endParaRPr dirty="0"/>
          </a:p>
          <a:p>
            <a:pPr>
              <a:spcBef>
                <a:spcPts val="900"/>
              </a:spcBef>
            </a:pPr>
            <a:r>
              <a:rPr lang="en-US" b="1" dirty="0"/>
              <a:t>BUT</a:t>
            </a:r>
            <a:r>
              <a:rPr lang="en-US" dirty="0"/>
              <a:t> h</a:t>
            </a:r>
            <a:r>
              <a:rPr dirty="0"/>
              <a:t>osts change IPs regularly</a:t>
            </a:r>
            <a:r>
              <a:rPr lang="en-US" dirty="0"/>
              <a:t>, so need to d</a:t>
            </a:r>
            <a:r>
              <a:rPr dirty="0"/>
              <a:t>ownload file frequently</a:t>
            </a:r>
          </a:p>
          <a:p>
            <a:pPr>
              <a:spcBef>
                <a:spcPts val="900"/>
              </a:spcBef>
            </a:pPr>
            <a:r>
              <a:rPr dirty="0"/>
              <a:t>Lot of constant internet bandwidth use</a:t>
            </a:r>
            <a:endParaRPr lang="en-US" dirty="0"/>
          </a:p>
          <a:p>
            <a:pPr>
              <a:spcBef>
                <a:spcPts val="900"/>
              </a:spcBef>
            </a:pPr>
            <a:r>
              <a:rPr lang="en-US" dirty="0"/>
              <a:t>Not scalable!</a:t>
            </a:r>
            <a:endParaRPr dirty="0"/>
          </a:p>
        </p:txBody>
      </p:sp>
      <p:sp>
        <p:nvSpPr>
          <p:cNvPr id="248" name="Google Shape;87;p17"/>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55</a:t>
            </a:fld>
            <a:endParaRPr/>
          </a:p>
        </p:txBody>
      </p:sp>
    </p:spTree>
    <p:extLst>
      <p:ext uri="{BB962C8B-B14F-4D97-AF65-F5344CB8AC3E}">
        <p14:creationId xmlns:p14="http://schemas.microsoft.com/office/powerpoint/2010/main" val="274343840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Google Shape;109;p20"/>
          <p:cNvSpPr txBox="1">
            <a:spLocks noGrp="1"/>
          </p:cNvSpPr>
          <p:nvPr>
            <p:ph type="title"/>
          </p:nvPr>
        </p:nvSpPr>
        <p:spPr>
          <a:prstGeom prst="rect">
            <a:avLst/>
          </a:prstGeom>
        </p:spPr>
        <p:txBody>
          <a:bodyPr/>
          <a:lstStyle>
            <a:lvl1pPr>
              <a:defRPr spc="-200"/>
            </a:lvl1pPr>
          </a:lstStyle>
          <a:p>
            <a:r>
              <a:rPr lang="en-US" dirty="0"/>
              <a:t>Another Strawman: Well-known centralized server.</a:t>
            </a:r>
            <a:endParaRPr dirty="0"/>
          </a:p>
        </p:txBody>
      </p:sp>
      <p:sp>
        <p:nvSpPr>
          <p:cNvPr id="267" name="Google Shape;110;p20"/>
          <p:cNvSpPr txBox="1">
            <a:spLocks noGrp="1"/>
          </p:cNvSpPr>
          <p:nvPr>
            <p:ph idx="1"/>
          </p:nvPr>
        </p:nvSpPr>
        <p:spPr>
          <a:prstGeom prst="rect">
            <a:avLst/>
          </a:prstGeom>
        </p:spPr>
        <p:txBody>
          <a:bodyPr/>
          <a:lstStyle/>
          <a:p>
            <a:pPr>
              <a:spcBef>
                <a:spcPts val="1500"/>
              </a:spcBef>
            </a:pPr>
            <a:r>
              <a:rPr dirty="0"/>
              <a:t>All requests made to this server:</a:t>
            </a:r>
          </a:p>
          <a:p>
            <a:pPr lvl="1">
              <a:spcBef>
                <a:spcPts val="1500"/>
              </a:spcBef>
            </a:pPr>
            <a:r>
              <a:rPr dirty="0"/>
              <a:t>Single point of failure</a:t>
            </a:r>
          </a:p>
          <a:p>
            <a:pPr lvl="1">
              <a:spcBef>
                <a:spcPts val="1500"/>
              </a:spcBef>
            </a:pPr>
            <a:r>
              <a:rPr dirty="0"/>
              <a:t>Bottleneck for throughput and access time</a:t>
            </a:r>
          </a:p>
          <a:p>
            <a:pPr lvl="1">
              <a:spcBef>
                <a:spcPts val="1500"/>
              </a:spcBef>
            </a:pPr>
            <a:r>
              <a:rPr dirty="0"/>
              <a:t>Bottleneck for administration (adding/changing records?)</a:t>
            </a:r>
          </a:p>
          <a:p>
            <a:pPr lvl="1">
              <a:spcBef>
                <a:spcPts val="1500"/>
              </a:spcBef>
            </a:pPr>
            <a:r>
              <a:rPr dirty="0"/>
              <a:t>Ultimately, </a:t>
            </a:r>
            <a:r>
              <a:rPr b="1" dirty="0"/>
              <a:t>not scalable</a:t>
            </a:r>
            <a:r>
              <a:rPr dirty="0"/>
              <a:t>!</a:t>
            </a:r>
          </a:p>
        </p:txBody>
      </p:sp>
      <p:sp>
        <p:nvSpPr>
          <p:cNvPr id="269" name="Google Shape;111;p20"/>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56</a:t>
            </a:fld>
            <a:endParaRPr/>
          </a:p>
        </p:txBody>
      </p:sp>
      <p:sp>
        <p:nvSpPr>
          <p:cNvPr id="270" name="Google Shape;113;p20"/>
          <p:cNvSpPr txBox="1"/>
          <p:nvPr/>
        </p:nvSpPr>
        <p:spPr>
          <a:xfrm>
            <a:off x="7876820" y="4768981"/>
            <a:ext cx="3494700" cy="36160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5" tIns="91425" rIns="91425" bIns="91425" anchor="ctr">
            <a:spAutoFit/>
          </a:bodyPr>
          <a:lstStyle>
            <a:lvl1pPr defTabSz="1828800">
              <a:defRPr sz="2300" u="sng">
                <a:solidFill>
                  <a:srgbClr val="0000FF"/>
                </a:solidFill>
                <a:uFill>
                  <a:solidFill>
                    <a:srgbClr val="0000FF"/>
                  </a:solidFill>
                </a:uFill>
                <a:latin typeface="Arial"/>
                <a:ea typeface="Arial"/>
                <a:cs typeface="Arial"/>
                <a:sym typeface="Arial"/>
                <a:hlinkClick r:id="" action="ppaction://noaction"/>
              </a:defRPr>
            </a:lvl1pPr>
          </a:lstStyle>
          <a:p>
            <a:pPr>
              <a:defRPr>
                <a:solidFill>
                  <a:srgbClr val="0097A7"/>
                </a:solidFill>
                <a:uFillTx/>
              </a:defRPr>
            </a:pPr>
            <a:r>
              <a:rPr sz="1150"/>
              <a:t>https://a.root-servers.org/metrics</a:t>
            </a:r>
          </a:p>
        </p:txBody>
      </p:sp>
      <p:pic>
        <p:nvPicPr>
          <p:cNvPr id="271" name="Picture 8" descr="Picture 8"/>
          <p:cNvPicPr>
            <a:picLocks noChangeAspect="1"/>
          </p:cNvPicPr>
          <p:nvPr/>
        </p:nvPicPr>
        <p:blipFill>
          <a:blip r:embed="rId3"/>
          <a:stretch>
            <a:fillRect/>
          </a:stretch>
        </p:blipFill>
        <p:spPr>
          <a:xfrm>
            <a:off x="6523922" y="1740685"/>
            <a:ext cx="5668079" cy="3083578"/>
          </a:xfrm>
          <a:prstGeom prst="rect">
            <a:avLst/>
          </a:prstGeom>
          <a:ln w="12700">
            <a:miter lim="400000"/>
          </a:ln>
        </p:spPr>
      </p:pic>
    </p:spTree>
    <p:extLst>
      <p:ext uri="{BB962C8B-B14F-4D97-AF65-F5344CB8AC3E}">
        <p14:creationId xmlns:p14="http://schemas.microsoft.com/office/powerpoint/2010/main" val="222278487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Google Shape;125;p22"/>
          <p:cNvSpPr txBox="1">
            <a:spLocks noGrp="1"/>
          </p:cNvSpPr>
          <p:nvPr>
            <p:ph type="title"/>
          </p:nvPr>
        </p:nvSpPr>
        <p:spPr>
          <a:prstGeom prst="rect">
            <a:avLst/>
          </a:prstGeom>
        </p:spPr>
        <p:txBody>
          <a:bodyPr/>
          <a:lstStyle>
            <a:lvl1pPr>
              <a:defRPr spc="-200"/>
            </a:lvl1pPr>
          </a:lstStyle>
          <a:p>
            <a:r>
              <a:rPr dirty="0"/>
              <a:t>DNS </a:t>
            </a:r>
            <a:r>
              <a:rPr lang="en-US" dirty="0"/>
              <a:t>distributed system goals</a:t>
            </a:r>
            <a:endParaRPr dirty="0"/>
          </a:p>
        </p:txBody>
      </p:sp>
      <p:sp>
        <p:nvSpPr>
          <p:cNvPr id="275" name="Google Shape;126;p22"/>
          <p:cNvSpPr txBox="1">
            <a:spLocks noGrp="1"/>
          </p:cNvSpPr>
          <p:nvPr>
            <p:ph idx="1"/>
          </p:nvPr>
        </p:nvSpPr>
        <p:spPr>
          <a:prstGeom prst="rect">
            <a:avLst/>
          </a:prstGeom>
        </p:spPr>
        <p:txBody>
          <a:bodyPr>
            <a:normAutofit fontScale="92500" lnSpcReduction="10000"/>
          </a:bodyPr>
          <a:lstStyle/>
          <a:p>
            <a:pPr>
              <a:lnSpc>
                <a:spcPct val="81000"/>
              </a:lnSpc>
              <a:spcBef>
                <a:spcPts val="900"/>
              </a:spcBef>
            </a:pPr>
            <a:r>
              <a:t>We need a </a:t>
            </a:r>
            <a:r>
              <a:rPr b="1"/>
              <a:t>scalable</a:t>
            </a:r>
            <a:r>
              <a:t> solution</a:t>
            </a:r>
            <a:endParaRPr b="1"/>
          </a:p>
          <a:p>
            <a:pPr lvl="1">
              <a:lnSpc>
                <a:spcPct val="81000"/>
              </a:lnSpc>
              <a:spcBef>
                <a:spcPts val="900"/>
              </a:spcBef>
            </a:pPr>
            <a:r>
              <a:t>New hosts keep being added</a:t>
            </a:r>
          </a:p>
          <a:p>
            <a:pPr lvl="1">
              <a:lnSpc>
                <a:spcPct val="81000"/>
              </a:lnSpc>
              <a:spcBef>
                <a:spcPts val="900"/>
              </a:spcBef>
            </a:pPr>
            <a:r>
              <a:t>Number of users increases</a:t>
            </a:r>
          </a:p>
          <a:p>
            <a:pPr lvl="1">
              <a:lnSpc>
                <a:spcPct val="81000"/>
              </a:lnSpc>
              <a:spcBef>
                <a:spcPts val="900"/>
              </a:spcBef>
            </a:pPr>
            <a:r>
              <a:t>Need to maintain speed/responsiveness</a:t>
            </a:r>
          </a:p>
          <a:p>
            <a:pPr>
              <a:lnSpc>
                <a:spcPct val="81000"/>
              </a:lnSpc>
              <a:spcBef>
                <a:spcPts val="900"/>
              </a:spcBef>
            </a:pPr>
            <a:r>
              <a:t>We need our service to be </a:t>
            </a:r>
            <a:r>
              <a:rPr b="1"/>
              <a:t>available</a:t>
            </a:r>
            <a:r>
              <a:t> and </a:t>
            </a:r>
            <a:r>
              <a:rPr b="1"/>
              <a:t>fault tolerant</a:t>
            </a:r>
          </a:p>
          <a:p>
            <a:pPr lvl="1">
              <a:lnSpc>
                <a:spcPct val="81000"/>
              </a:lnSpc>
              <a:spcBef>
                <a:spcPts val="900"/>
              </a:spcBef>
            </a:pPr>
            <a:r>
              <a:t>It is a crucial basic service</a:t>
            </a:r>
          </a:p>
          <a:p>
            <a:pPr lvl="1">
              <a:lnSpc>
                <a:spcPct val="81000"/>
              </a:lnSpc>
              <a:spcBef>
                <a:spcPts val="900"/>
              </a:spcBef>
            </a:pPr>
            <a:r>
              <a:t>A problematic node shouldn’t “crash the internet”</a:t>
            </a:r>
          </a:p>
          <a:p>
            <a:pPr lvl="1">
              <a:lnSpc>
                <a:spcPct val="81000"/>
              </a:lnSpc>
              <a:spcBef>
                <a:spcPts val="900"/>
              </a:spcBef>
            </a:pPr>
            <a:r>
              <a:t>Reads are more important that writes: far more queries to resolve records than to update them</a:t>
            </a:r>
          </a:p>
          <a:p>
            <a:pPr>
              <a:lnSpc>
                <a:spcPct val="81000"/>
              </a:lnSpc>
              <a:spcBef>
                <a:spcPts val="900"/>
              </a:spcBef>
            </a:pPr>
            <a:r>
              <a:t>Global in scope</a:t>
            </a:r>
          </a:p>
          <a:p>
            <a:pPr lvl="1">
              <a:lnSpc>
                <a:spcPct val="81000"/>
              </a:lnSpc>
              <a:spcBef>
                <a:spcPts val="900"/>
              </a:spcBef>
            </a:pPr>
            <a:r>
              <a:t>Domain names mean the same thing everywhere</a:t>
            </a:r>
          </a:p>
        </p:txBody>
      </p:sp>
      <p:sp>
        <p:nvSpPr>
          <p:cNvPr id="277" name="Google Shape;127;p22"/>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57</a:t>
            </a:fld>
            <a:endParaRPr/>
          </a:p>
        </p:txBody>
      </p:sp>
    </p:spTree>
    <p:extLst>
      <p:ext uri="{BB962C8B-B14F-4D97-AF65-F5344CB8AC3E}">
        <p14:creationId xmlns:p14="http://schemas.microsoft.com/office/powerpoint/2010/main" val="997623339"/>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DNS"/>
          <p:cNvSpPr txBox="1">
            <a:spLocks noGrp="1"/>
          </p:cNvSpPr>
          <p:nvPr>
            <p:ph type="title"/>
          </p:nvPr>
        </p:nvSpPr>
        <p:spPr>
          <a:prstGeom prst="rect">
            <a:avLst/>
          </a:prstGeom>
        </p:spPr>
        <p:txBody>
          <a:bodyPr/>
          <a:lstStyle>
            <a:lvl1pPr>
              <a:defRPr spc="-200"/>
            </a:lvl1pPr>
          </a:lstStyle>
          <a:p>
            <a:r>
              <a:t>How to organize DNS</a:t>
            </a:r>
          </a:p>
        </p:txBody>
      </p:sp>
      <p:sp>
        <p:nvSpPr>
          <p:cNvPr id="476" name="Idea: break apart responsibility for each part of a domain name (zone) to a different group of servers"/>
          <p:cNvSpPr txBox="1">
            <a:spLocks noGrp="1"/>
          </p:cNvSpPr>
          <p:nvPr>
            <p:ph idx="1"/>
          </p:nvPr>
        </p:nvSpPr>
        <p:spPr>
          <a:prstGeom prst="rect">
            <a:avLst/>
          </a:prstGeom>
        </p:spPr>
        <p:txBody>
          <a:bodyPr/>
          <a:lstStyle/>
          <a:p>
            <a:r>
              <a:rPr dirty="0"/>
              <a:t>Idea: break apart responsibility for each part of a domain name (</a:t>
            </a:r>
            <a:r>
              <a:rPr b="1" dirty="0">
                <a:latin typeface="+mn-lt"/>
                <a:ea typeface="+mn-ea"/>
                <a:cs typeface="+mn-cs"/>
                <a:sym typeface="Helvetica"/>
              </a:rPr>
              <a:t>zone</a:t>
            </a:r>
            <a:r>
              <a:rPr dirty="0"/>
              <a:t>)</a:t>
            </a:r>
            <a:r>
              <a:rPr b="1" dirty="0">
                <a:latin typeface="+mn-lt"/>
                <a:ea typeface="+mn-ea"/>
                <a:cs typeface="+mn-cs"/>
                <a:sym typeface="Helvetica"/>
              </a:rPr>
              <a:t> </a:t>
            </a:r>
            <a:r>
              <a:rPr dirty="0"/>
              <a:t>to a different group of servers</a:t>
            </a:r>
            <a:endParaRPr lang="en-US" dirty="0"/>
          </a:p>
          <a:p>
            <a:r>
              <a:rPr lang="en-US" dirty="0"/>
              <a:t>Each zone is a continuous section of the name space, </a:t>
            </a:r>
            <a:r>
              <a:rPr lang="en-US" dirty="0" err="1"/>
              <a:t>eg</a:t>
            </a:r>
            <a:r>
              <a:rPr lang="en-US" dirty="0"/>
              <a:t> *.northeastern.edu</a:t>
            </a:r>
          </a:p>
          <a:p>
            <a:r>
              <a:rPr lang="en-US" dirty="0"/>
              <a:t>Each zone has an associated set of name servers.</a:t>
            </a:r>
          </a:p>
          <a:p>
            <a:pPr marL="0" indent="0">
              <a:buNone/>
            </a:pPr>
            <a:endParaRPr dirty="0"/>
          </a:p>
        </p:txBody>
      </p:sp>
    </p:spTree>
    <p:extLst>
      <p:ext uri="{BB962C8B-B14F-4D97-AF65-F5344CB8AC3E}">
        <p14:creationId xmlns:p14="http://schemas.microsoft.com/office/powerpoint/2010/main" val="104178488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 name="Google Shape;164;p24"/>
          <p:cNvSpPr txBox="1">
            <a:spLocks noGrp="1"/>
          </p:cNvSpPr>
          <p:nvPr>
            <p:ph type="title"/>
          </p:nvPr>
        </p:nvSpPr>
        <p:spPr>
          <a:prstGeom prst="rect">
            <a:avLst/>
          </a:prstGeom>
        </p:spPr>
        <p:txBody>
          <a:bodyPr/>
          <a:lstStyle>
            <a:lvl1pPr>
              <a:defRPr spc="-200"/>
            </a:lvl1pPr>
          </a:lstStyle>
          <a:p>
            <a:r>
              <a:t>Partitioning DNS</a:t>
            </a:r>
          </a:p>
        </p:txBody>
      </p:sp>
      <p:sp>
        <p:nvSpPr>
          <p:cNvPr id="633" name="Google Shape;196;p24"/>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59</a:t>
            </a:fld>
            <a:endParaRPr/>
          </a:p>
        </p:txBody>
      </p:sp>
      <p:sp>
        <p:nvSpPr>
          <p:cNvPr id="581" name="Google Shape;165;p24"/>
          <p:cNvSpPr/>
          <p:nvPr/>
        </p:nvSpPr>
        <p:spPr>
          <a:xfrm>
            <a:off x="5870549" y="1470267"/>
            <a:ext cx="450901" cy="601200"/>
          </a:xfrm>
          <a:prstGeom prst="rect">
            <a:avLst/>
          </a:prstGeom>
          <a:solidFill>
            <a:srgbClr val="EA9999"/>
          </a:solidFill>
          <a:ln w="12700">
            <a:solidFill>
              <a:srgbClr val="595959"/>
            </a:solidFill>
          </a:ln>
        </p:spPr>
        <p:txBody>
          <a:bodyPr lIns="25400" tIns="25400" rIns="25400" bIns="25400" anchor="ctr"/>
          <a:lstStyle/>
          <a:p>
            <a:pPr algn="l" defTabSz="914400">
              <a:defRPr sz="2800">
                <a:latin typeface="Arial"/>
                <a:ea typeface="Arial"/>
                <a:cs typeface="Arial"/>
                <a:sym typeface="Arial"/>
              </a:defRPr>
            </a:pPr>
            <a:endParaRPr sz="1400"/>
          </a:p>
        </p:txBody>
      </p:sp>
      <p:grpSp>
        <p:nvGrpSpPr>
          <p:cNvPr id="584" name="Google Shape;166;p24"/>
          <p:cNvGrpSpPr/>
          <p:nvPr/>
        </p:nvGrpSpPr>
        <p:grpSpPr>
          <a:xfrm>
            <a:off x="4448224" y="2569067"/>
            <a:ext cx="569404" cy="601202"/>
            <a:chOff x="-2" y="-1"/>
            <a:chExt cx="1138806" cy="1202402"/>
          </a:xfrm>
        </p:grpSpPr>
        <p:sp>
          <p:nvSpPr>
            <p:cNvPr id="582" name="Rectangle"/>
            <p:cNvSpPr/>
            <p:nvPr/>
          </p:nvSpPr>
          <p:spPr>
            <a:xfrm>
              <a:off x="-2" y="-1"/>
              <a:ext cx="1138806" cy="1202402"/>
            </a:xfrm>
            <a:prstGeom prst="rect">
              <a:avLst/>
            </a:prstGeom>
            <a:solidFill>
              <a:srgbClr val="EA9999"/>
            </a:solidFill>
            <a:ln w="12700" cap="flat">
              <a:solidFill>
                <a:srgbClr val="595959"/>
              </a:solidFill>
              <a:prstDash val="solid"/>
              <a:round/>
            </a:ln>
            <a:effectLst/>
          </p:spPr>
          <p:txBody>
            <a:bodyPr wrap="square" lIns="25400" tIns="25400" rIns="25400" bIns="25400" numCol="1" anchor="ctr">
              <a:noAutofit/>
            </a:bodyPr>
            <a:lstStyle/>
            <a:p>
              <a:pPr defTabSz="914400">
                <a:defRPr sz="2800">
                  <a:latin typeface="Arial"/>
                  <a:ea typeface="Arial"/>
                  <a:cs typeface="Arial"/>
                  <a:sym typeface="Arial"/>
                </a:defRPr>
              </a:pPr>
              <a:endParaRPr sz="1400"/>
            </a:p>
          </p:txBody>
        </p:sp>
        <p:sp>
          <p:nvSpPr>
            <p:cNvPr id="583" name="org"/>
            <p:cNvSpPr txBox="1"/>
            <p:nvPr/>
          </p:nvSpPr>
          <p:spPr>
            <a:xfrm>
              <a:off x="-2" y="201121"/>
              <a:ext cx="1138806" cy="8001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defTabSz="1828800">
                <a:defRPr sz="2800">
                  <a:latin typeface="Arial"/>
                  <a:ea typeface="Arial"/>
                  <a:cs typeface="Arial"/>
                  <a:sym typeface="Arial"/>
                </a:defRPr>
              </a:lvl1pPr>
            </a:lstStyle>
            <a:p>
              <a:r>
                <a:rPr sz="1400"/>
                <a:t>org</a:t>
              </a:r>
            </a:p>
          </p:txBody>
        </p:sp>
      </p:grpSp>
      <p:grpSp>
        <p:nvGrpSpPr>
          <p:cNvPr id="587" name="Google Shape;167;p24"/>
          <p:cNvGrpSpPr/>
          <p:nvPr/>
        </p:nvGrpSpPr>
        <p:grpSpPr>
          <a:xfrm>
            <a:off x="7174373" y="2569067"/>
            <a:ext cx="569404" cy="601202"/>
            <a:chOff x="-2" y="-1"/>
            <a:chExt cx="1138806" cy="1202402"/>
          </a:xfrm>
        </p:grpSpPr>
        <p:sp>
          <p:nvSpPr>
            <p:cNvPr id="585" name="Rectangle"/>
            <p:cNvSpPr/>
            <p:nvPr/>
          </p:nvSpPr>
          <p:spPr>
            <a:xfrm>
              <a:off x="-2" y="-1"/>
              <a:ext cx="1138806" cy="1202402"/>
            </a:xfrm>
            <a:prstGeom prst="rect">
              <a:avLst/>
            </a:prstGeom>
            <a:solidFill>
              <a:srgbClr val="EA9999"/>
            </a:solidFill>
            <a:ln w="12700" cap="flat">
              <a:solidFill>
                <a:srgbClr val="595959"/>
              </a:solidFill>
              <a:prstDash val="solid"/>
              <a:round/>
            </a:ln>
            <a:effectLst/>
          </p:spPr>
          <p:txBody>
            <a:bodyPr wrap="square" lIns="25400" tIns="25400" rIns="25400" bIns="25400" numCol="1" anchor="ctr">
              <a:noAutofit/>
            </a:bodyPr>
            <a:lstStyle/>
            <a:p>
              <a:pPr defTabSz="914400">
                <a:defRPr sz="2800">
                  <a:latin typeface="Arial"/>
                  <a:ea typeface="Arial"/>
                  <a:cs typeface="Arial"/>
                  <a:sym typeface="Arial"/>
                </a:defRPr>
              </a:pPr>
              <a:endParaRPr sz="1400"/>
            </a:p>
          </p:txBody>
        </p:sp>
        <p:sp>
          <p:nvSpPr>
            <p:cNvPr id="586" name="com"/>
            <p:cNvSpPr txBox="1"/>
            <p:nvPr/>
          </p:nvSpPr>
          <p:spPr>
            <a:xfrm>
              <a:off x="-2" y="201121"/>
              <a:ext cx="1138806" cy="8001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defTabSz="1828800">
                <a:defRPr sz="2800">
                  <a:latin typeface="Arial"/>
                  <a:ea typeface="Arial"/>
                  <a:cs typeface="Arial"/>
                  <a:sym typeface="Arial"/>
                </a:defRPr>
              </a:lvl1pPr>
            </a:lstStyle>
            <a:p>
              <a:r>
                <a:rPr sz="1400"/>
                <a:t>com</a:t>
              </a:r>
            </a:p>
          </p:txBody>
        </p:sp>
      </p:grpSp>
      <p:grpSp>
        <p:nvGrpSpPr>
          <p:cNvPr id="590" name="Google Shape;168;p24"/>
          <p:cNvGrpSpPr/>
          <p:nvPr/>
        </p:nvGrpSpPr>
        <p:grpSpPr>
          <a:xfrm>
            <a:off x="5811299" y="2569067"/>
            <a:ext cx="569403" cy="601202"/>
            <a:chOff x="-1" y="-1"/>
            <a:chExt cx="1138803" cy="1202402"/>
          </a:xfrm>
        </p:grpSpPr>
        <p:sp>
          <p:nvSpPr>
            <p:cNvPr id="588" name="Rectangle"/>
            <p:cNvSpPr/>
            <p:nvPr/>
          </p:nvSpPr>
          <p:spPr>
            <a:xfrm>
              <a:off x="-1" y="-1"/>
              <a:ext cx="1138803" cy="1202402"/>
            </a:xfrm>
            <a:prstGeom prst="rect">
              <a:avLst/>
            </a:prstGeom>
            <a:solidFill>
              <a:srgbClr val="EA9999"/>
            </a:solidFill>
            <a:ln w="12700" cap="flat">
              <a:solidFill>
                <a:srgbClr val="595959"/>
              </a:solidFill>
              <a:prstDash val="solid"/>
              <a:round/>
            </a:ln>
            <a:effectLst/>
          </p:spPr>
          <p:txBody>
            <a:bodyPr wrap="square" lIns="25400" tIns="25400" rIns="25400" bIns="25400" numCol="1" anchor="ctr">
              <a:noAutofit/>
            </a:bodyPr>
            <a:lstStyle/>
            <a:p>
              <a:pPr defTabSz="914400">
                <a:defRPr sz="2800">
                  <a:latin typeface="Arial"/>
                  <a:ea typeface="Arial"/>
                  <a:cs typeface="Arial"/>
                  <a:sym typeface="Arial"/>
                </a:defRPr>
              </a:pPr>
              <a:endParaRPr sz="1400"/>
            </a:p>
          </p:txBody>
        </p:sp>
        <p:sp>
          <p:nvSpPr>
            <p:cNvPr id="589" name="edu"/>
            <p:cNvSpPr txBox="1"/>
            <p:nvPr/>
          </p:nvSpPr>
          <p:spPr>
            <a:xfrm>
              <a:off x="-1" y="201121"/>
              <a:ext cx="1138803" cy="8001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defTabSz="1828800">
                <a:defRPr sz="2800">
                  <a:latin typeface="Arial"/>
                  <a:ea typeface="Arial"/>
                  <a:cs typeface="Arial"/>
                  <a:sym typeface="Arial"/>
                </a:defRPr>
              </a:lvl1pPr>
            </a:lstStyle>
            <a:p>
              <a:r>
                <a:rPr sz="1400"/>
                <a:t>edu</a:t>
              </a:r>
            </a:p>
          </p:txBody>
        </p:sp>
      </p:grpSp>
      <p:grpSp>
        <p:nvGrpSpPr>
          <p:cNvPr id="593" name="Google Shape;169;p24"/>
          <p:cNvGrpSpPr/>
          <p:nvPr/>
        </p:nvGrpSpPr>
        <p:grpSpPr>
          <a:xfrm>
            <a:off x="8537449" y="2569067"/>
            <a:ext cx="569403" cy="601202"/>
            <a:chOff x="-1" y="-1"/>
            <a:chExt cx="1138803" cy="1202402"/>
          </a:xfrm>
        </p:grpSpPr>
        <p:sp>
          <p:nvSpPr>
            <p:cNvPr id="591" name="Rectangle"/>
            <p:cNvSpPr/>
            <p:nvPr/>
          </p:nvSpPr>
          <p:spPr>
            <a:xfrm>
              <a:off x="-1" y="-1"/>
              <a:ext cx="1138803" cy="1202402"/>
            </a:xfrm>
            <a:prstGeom prst="rect">
              <a:avLst/>
            </a:prstGeom>
            <a:solidFill>
              <a:srgbClr val="EA9999"/>
            </a:solidFill>
            <a:ln w="12700" cap="flat">
              <a:solidFill>
                <a:srgbClr val="595959"/>
              </a:solidFill>
              <a:prstDash val="solid"/>
              <a:round/>
            </a:ln>
            <a:effectLst/>
          </p:spPr>
          <p:txBody>
            <a:bodyPr wrap="square" lIns="25400" tIns="25400" rIns="25400" bIns="25400" numCol="1" anchor="ctr">
              <a:noAutofit/>
            </a:bodyPr>
            <a:lstStyle/>
            <a:p>
              <a:pPr defTabSz="914400">
                <a:defRPr sz="2800">
                  <a:latin typeface="Arial"/>
                  <a:ea typeface="Arial"/>
                  <a:cs typeface="Arial"/>
                  <a:sym typeface="Arial"/>
                </a:defRPr>
              </a:pPr>
              <a:endParaRPr sz="1400"/>
            </a:p>
          </p:txBody>
        </p:sp>
        <p:sp>
          <p:nvSpPr>
            <p:cNvPr id="592" name="gov"/>
            <p:cNvSpPr txBox="1"/>
            <p:nvPr/>
          </p:nvSpPr>
          <p:spPr>
            <a:xfrm>
              <a:off x="-1" y="201121"/>
              <a:ext cx="1138803" cy="8001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defTabSz="1828800">
                <a:defRPr sz="2800">
                  <a:latin typeface="Arial"/>
                  <a:ea typeface="Arial"/>
                  <a:cs typeface="Arial"/>
                  <a:sym typeface="Arial"/>
                </a:defRPr>
              </a:lvl1pPr>
            </a:lstStyle>
            <a:p>
              <a:r>
                <a:rPr sz="1400"/>
                <a:t>gov</a:t>
              </a:r>
            </a:p>
          </p:txBody>
        </p:sp>
      </p:grpSp>
      <p:grpSp>
        <p:nvGrpSpPr>
          <p:cNvPr id="596" name="Google Shape;170;p24"/>
          <p:cNvGrpSpPr/>
          <p:nvPr/>
        </p:nvGrpSpPr>
        <p:grpSpPr>
          <a:xfrm>
            <a:off x="3085149" y="2569067"/>
            <a:ext cx="569403" cy="601202"/>
            <a:chOff x="-1" y="-1"/>
            <a:chExt cx="1138803" cy="1202402"/>
          </a:xfrm>
        </p:grpSpPr>
        <p:sp>
          <p:nvSpPr>
            <p:cNvPr id="594" name="Rectangle"/>
            <p:cNvSpPr/>
            <p:nvPr/>
          </p:nvSpPr>
          <p:spPr>
            <a:xfrm>
              <a:off x="-1" y="-1"/>
              <a:ext cx="1138803" cy="1202402"/>
            </a:xfrm>
            <a:prstGeom prst="rect">
              <a:avLst/>
            </a:prstGeom>
            <a:solidFill>
              <a:srgbClr val="EA9999"/>
            </a:solidFill>
            <a:ln w="12700" cap="flat">
              <a:solidFill>
                <a:srgbClr val="595959"/>
              </a:solidFill>
              <a:prstDash val="solid"/>
              <a:round/>
            </a:ln>
            <a:effectLst/>
          </p:spPr>
          <p:txBody>
            <a:bodyPr wrap="square" lIns="25400" tIns="25400" rIns="25400" bIns="25400" numCol="1" anchor="ctr">
              <a:noAutofit/>
            </a:bodyPr>
            <a:lstStyle/>
            <a:p>
              <a:pPr defTabSz="914400">
                <a:defRPr sz="2800">
                  <a:latin typeface="Arial"/>
                  <a:ea typeface="Arial"/>
                  <a:cs typeface="Arial"/>
                  <a:sym typeface="Arial"/>
                </a:defRPr>
              </a:pPr>
              <a:endParaRPr sz="1400"/>
            </a:p>
          </p:txBody>
        </p:sp>
        <p:sp>
          <p:nvSpPr>
            <p:cNvPr id="595" name="net"/>
            <p:cNvSpPr txBox="1"/>
            <p:nvPr/>
          </p:nvSpPr>
          <p:spPr>
            <a:xfrm>
              <a:off x="-1" y="201121"/>
              <a:ext cx="1138803" cy="8001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defTabSz="1828800">
                <a:defRPr sz="2800">
                  <a:latin typeface="Arial"/>
                  <a:ea typeface="Arial"/>
                  <a:cs typeface="Arial"/>
                  <a:sym typeface="Arial"/>
                </a:defRPr>
              </a:lvl1pPr>
            </a:lstStyle>
            <a:p>
              <a:r>
                <a:rPr sz="1400"/>
                <a:t>net</a:t>
              </a:r>
            </a:p>
          </p:txBody>
        </p:sp>
      </p:grpSp>
      <p:grpSp>
        <p:nvGrpSpPr>
          <p:cNvPr id="599" name="Google Shape;171;p24"/>
          <p:cNvGrpSpPr/>
          <p:nvPr/>
        </p:nvGrpSpPr>
        <p:grpSpPr>
          <a:xfrm>
            <a:off x="5411293" y="3667866"/>
            <a:ext cx="1363167" cy="601202"/>
            <a:chOff x="0" y="0"/>
            <a:chExt cx="2726333" cy="1202401"/>
          </a:xfrm>
        </p:grpSpPr>
        <p:sp>
          <p:nvSpPr>
            <p:cNvPr id="597" name="Rectangle"/>
            <p:cNvSpPr/>
            <p:nvPr/>
          </p:nvSpPr>
          <p:spPr>
            <a:xfrm>
              <a:off x="0" y="0"/>
              <a:ext cx="2726333" cy="1202401"/>
            </a:xfrm>
            <a:prstGeom prst="rect">
              <a:avLst/>
            </a:prstGeom>
            <a:solidFill>
              <a:srgbClr val="B6D7A8"/>
            </a:solidFill>
            <a:ln w="12700" cap="flat">
              <a:solidFill>
                <a:srgbClr val="595959"/>
              </a:solidFill>
              <a:prstDash val="solid"/>
              <a:round/>
            </a:ln>
            <a:effectLst/>
          </p:spPr>
          <p:txBody>
            <a:bodyPr wrap="square" lIns="25400" tIns="25400" rIns="25400" bIns="25400" numCol="1" anchor="ctr">
              <a:noAutofit/>
            </a:bodyPr>
            <a:lstStyle/>
            <a:p>
              <a:pPr defTabSz="914400">
                <a:defRPr sz="2800">
                  <a:latin typeface="Arial"/>
                  <a:ea typeface="Arial"/>
                  <a:cs typeface="Arial"/>
                  <a:sym typeface="Arial"/>
                </a:defRPr>
              </a:pPr>
              <a:endParaRPr sz="1400"/>
            </a:p>
          </p:txBody>
        </p:sp>
        <p:sp>
          <p:nvSpPr>
            <p:cNvPr id="598" name="gmu"/>
            <p:cNvSpPr txBox="1"/>
            <p:nvPr/>
          </p:nvSpPr>
          <p:spPr>
            <a:xfrm>
              <a:off x="0" y="201121"/>
              <a:ext cx="2726333" cy="80015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defTabSz="1828800">
                <a:defRPr sz="2800">
                  <a:latin typeface="Arial"/>
                  <a:ea typeface="Arial"/>
                  <a:cs typeface="Arial"/>
                  <a:sym typeface="Arial"/>
                </a:defRPr>
              </a:lvl1pPr>
            </a:lstStyle>
            <a:p>
              <a:r>
                <a:rPr sz="1400"/>
                <a:t>northeastern</a:t>
              </a:r>
            </a:p>
          </p:txBody>
        </p:sp>
      </p:grpSp>
      <p:grpSp>
        <p:nvGrpSpPr>
          <p:cNvPr id="602" name="Google Shape;172;p24"/>
          <p:cNvGrpSpPr/>
          <p:nvPr/>
        </p:nvGrpSpPr>
        <p:grpSpPr>
          <a:xfrm>
            <a:off x="5811299" y="4766667"/>
            <a:ext cx="569403" cy="601203"/>
            <a:chOff x="-1" y="0"/>
            <a:chExt cx="1138803" cy="1202403"/>
          </a:xfrm>
        </p:grpSpPr>
        <p:sp>
          <p:nvSpPr>
            <p:cNvPr id="600" name="Rectangle"/>
            <p:cNvSpPr/>
            <p:nvPr/>
          </p:nvSpPr>
          <p:spPr>
            <a:xfrm>
              <a:off x="-1" y="0"/>
              <a:ext cx="1138803" cy="1202403"/>
            </a:xfrm>
            <a:prstGeom prst="rect">
              <a:avLst/>
            </a:prstGeom>
            <a:solidFill>
              <a:srgbClr val="A4C2F4"/>
            </a:solidFill>
            <a:ln w="12700" cap="flat">
              <a:solidFill>
                <a:srgbClr val="595959"/>
              </a:solidFill>
              <a:prstDash val="solid"/>
              <a:round/>
            </a:ln>
            <a:effectLst/>
          </p:spPr>
          <p:txBody>
            <a:bodyPr wrap="square" lIns="25400" tIns="25400" rIns="25400" bIns="25400" numCol="1" anchor="ctr">
              <a:noAutofit/>
            </a:bodyPr>
            <a:lstStyle/>
            <a:p>
              <a:pPr defTabSz="914400">
                <a:defRPr sz="2800">
                  <a:latin typeface="Arial"/>
                  <a:ea typeface="Arial"/>
                  <a:cs typeface="Arial"/>
                  <a:sym typeface="Arial"/>
                </a:defRPr>
              </a:pPr>
              <a:endParaRPr sz="1400"/>
            </a:p>
          </p:txBody>
        </p:sp>
        <p:sp>
          <p:nvSpPr>
            <p:cNvPr id="601" name="www"/>
            <p:cNvSpPr txBox="1"/>
            <p:nvPr/>
          </p:nvSpPr>
          <p:spPr>
            <a:xfrm>
              <a:off x="-1" y="201119"/>
              <a:ext cx="1138803" cy="80015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defTabSz="1828800">
                <a:defRPr sz="2800">
                  <a:latin typeface="Arial"/>
                  <a:ea typeface="Arial"/>
                  <a:cs typeface="Arial"/>
                  <a:sym typeface="Arial"/>
                </a:defRPr>
              </a:lvl1pPr>
            </a:lstStyle>
            <a:p>
              <a:r>
                <a:rPr sz="1400"/>
                <a:t>www</a:t>
              </a:r>
            </a:p>
          </p:txBody>
        </p:sp>
      </p:grpSp>
      <p:grpSp>
        <p:nvGrpSpPr>
          <p:cNvPr id="605" name="Google Shape;174;p24"/>
          <p:cNvGrpSpPr/>
          <p:nvPr/>
        </p:nvGrpSpPr>
        <p:grpSpPr>
          <a:xfrm>
            <a:off x="6889799" y="5865467"/>
            <a:ext cx="569403" cy="601203"/>
            <a:chOff x="-1" y="0"/>
            <a:chExt cx="1138803" cy="1202403"/>
          </a:xfrm>
        </p:grpSpPr>
        <p:sp>
          <p:nvSpPr>
            <p:cNvPr id="603" name="Rectangle"/>
            <p:cNvSpPr/>
            <p:nvPr/>
          </p:nvSpPr>
          <p:spPr>
            <a:xfrm>
              <a:off x="-1" y="0"/>
              <a:ext cx="1138803" cy="1202403"/>
            </a:xfrm>
            <a:prstGeom prst="rect">
              <a:avLst/>
            </a:prstGeom>
            <a:solidFill>
              <a:srgbClr val="A4C2F4"/>
            </a:solidFill>
            <a:ln w="12700" cap="flat">
              <a:solidFill>
                <a:srgbClr val="595959"/>
              </a:solidFill>
              <a:prstDash val="solid"/>
              <a:round/>
            </a:ln>
            <a:effectLst/>
          </p:spPr>
          <p:txBody>
            <a:bodyPr wrap="square" lIns="25400" tIns="25400" rIns="25400" bIns="25400" numCol="1" anchor="ctr">
              <a:noAutofit/>
            </a:bodyPr>
            <a:lstStyle/>
            <a:p>
              <a:pPr defTabSz="914400">
                <a:defRPr sz="2800">
                  <a:latin typeface="Arial"/>
                  <a:ea typeface="Arial"/>
                  <a:cs typeface="Arial"/>
                  <a:sym typeface="Arial"/>
                </a:defRPr>
              </a:pPr>
              <a:endParaRPr sz="1400"/>
            </a:p>
          </p:txBody>
        </p:sp>
        <p:sp>
          <p:nvSpPr>
            <p:cNvPr id="604" name="www"/>
            <p:cNvSpPr txBox="1"/>
            <p:nvPr/>
          </p:nvSpPr>
          <p:spPr>
            <a:xfrm>
              <a:off x="-1" y="201119"/>
              <a:ext cx="1138803" cy="80015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defTabSz="1828800">
                <a:defRPr sz="2800">
                  <a:latin typeface="Arial"/>
                  <a:ea typeface="Arial"/>
                  <a:cs typeface="Arial"/>
                  <a:sym typeface="Arial"/>
                </a:defRPr>
              </a:lvl1pPr>
            </a:lstStyle>
            <a:p>
              <a:r>
                <a:rPr sz="1400"/>
                <a:t>www</a:t>
              </a:r>
            </a:p>
          </p:txBody>
        </p:sp>
      </p:grpSp>
      <p:grpSp>
        <p:nvGrpSpPr>
          <p:cNvPr id="608" name="Google Shape;175;p24"/>
          <p:cNvGrpSpPr/>
          <p:nvPr/>
        </p:nvGrpSpPr>
        <p:grpSpPr>
          <a:xfrm>
            <a:off x="9900524" y="2569067"/>
            <a:ext cx="569403" cy="601202"/>
            <a:chOff x="-1" y="-1"/>
            <a:chExt cx="1138803" cy="1202402"/>
          </a:xfrm>
        </p:grpSpPr>
        <p:sp>
          <p:nvSpPr>
            <p:cNvPr id="606" name="Rectangle"/>
            <p:cNvSpPr/>
            <p:nvPr/>
          </p:nvSpPr>
          <p:spPr>
            <a:xfrm>
              <a:off x="-1" y="-1"/>
              <a:ext cx="1138803" cy="1202402"/>
            </a:xfrm>
            <a:prstGeom prst="rect">
              <a:avLst/>
            </a:prstGeom>
            <a:solidFill>
              <a:srgbClr val="EA9999"/>
            </a:solidFill>
            <a:ln w="12700" cap="flat">
              <a:solidFill>
                <a:srgbClr val="595959"/>
              </a:solidFill>
              <a:prstDash val="solid"/>
              <a:round/>
            </a:ln>
            <a:effectLst/>
          </p:spPr>
          <p:txBody>
            <a:bodyPr wrap="square" lIns="25400" tIns="25400" rIns="25400" bIns="25400" numCol="1" anchor="ctr">
              <a:noAutofit/>
            </a:bodyPr>
            <a:lstStyle/>
            <a:p>
              <a:pPr defTabSz="914400">
                <a:defRPr sz="2800">
                  <a:latin typeface="Arial"/>
                  <a:ea typeface="Arial"/>
                  <a:cs typeface="Arial"/>
                  <a:sym typeface="Arial"/>
                </a:defRPr>
              </a:pPr>
              <a:endParaRPr sz="1400"/>
            </a:p>
          </p:txBody>
        </p:sp>
        <p:sp>
          <p:nvSpPr>
            <p:cNvPr id="607" name="uk"/>
            <p:cNvSpPr txBox="1"/>
            <p:nvPr/>
          </p:nvSpPr>
          <p:spPr>
            <a:xfrm>
              <a:off x="-1" y="201121"/>
              <a:ext cx="1138803" cy="8001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defTabSz="1828800">
                <a:defRPr sz="2800">
                  <a:latin typeface="Arial"/>
                  <a:ea typeface="Arial"/>
                  <a:cs typeface="Arial"/>
                  <a:sym typeface="Arial"/>
                </a:defRPr>
              </a:lvl1pPr>
            </a:lstStyle>
            <a:p>
              <a:r>
                <a:rPr sz="1400"/>
                <a:t>uk</a:t>
              </a:r>
            </a:p>
          </p:txBody>
        </p:sp>
      </p:grpSp>
      <p:sp>
        <p:nvSpPr>
          <p:cNvPr id="609" name="Google Shape;176;p24"/>
          <p:cNvSpPr/>
          <p:nvPr/>
        </p:nvSpPr>
        <p:spPr>
          <a:xfrm flipH="1">
            <a:off x="3657642" y="1863016"/>
            <a:ext cx="2209734" cy="890655"/>
          </a:xfrm>
          <a:prstGeom prst="line">
            <a:avLst/>
          </a:prstGeom>
          <a:ln w="12700">
            <a:solidFill>
              <a:srgbClr val="595959"/>
            </a:solidFill>
            <a:tailEnd type="triangle"/>
          </a:ln>
        </p:spPr>
        <p:txBody>
          <a:bodyPr lIns="22859" tIns="22859" rIns="22859" bIns="22859"/>
          <a:lstStyle/>
          <a:p>
            <a:endParaRPr sz="600"/>
          </a:p>
        </p:txBody>
      </p:sp>
      <p:sp>
        <p:nvSpPr>
          <p:cNvPr id="610" name="Google Shape;177;p24"/>
          <p:cNvSpPr/>
          <p:nvPr/>
        </p:nvSpPr>
        <p:spPr>
          <a:xfrm flipH="1">
            <a:off x="5020717" y="1955165"/>
            <a:ext cx="846659" cy="682508"/>
          </a:xfrm>
          <a:prstGeom prst="line">
            <a:avLst/>
          </a:prstGeom>
          <a:ln w="12700">
            <a:solidFill>
              <a:srgbClr val="595959"/>
            </a:solidFill>
            <a:tailEnd type="triangle"/>
          </a:ln>
        </p:spPr>
        <p:txBody>
          <a:bodyPr lIns="22859" tIns="22859" rIns="22859" bIns="22859"/>
          <a:lstStyle/>
          <a:p>
            <a:endParaRPr sz="600"/>
          </a:p>
        </p:txBody>
      </p:sp>
      <p:sp>
        <p:nvSpPr>
          <p:cNvPr id="611" name="Google Shape;178;p24"/>
          <p:cNvSpPr/>
          <p:nvPr/>
        </p:nvSpPr>
        <p:spPr>
          <a:xfrm>
            <a:off x="6095999" y="2074708"/>
            <a:ext cx="1" cy="491186"/>
          </a:xfrm>
          <a:prstGeom prst="line">
            <a:avLst/>
          </a:prstGeom>
          <a:ln w="12700">
            <a:solidFill>
              <a:srgbClr val="595959"/>
            </a:solidFill>
            <a:tailEnd type="triangle"/>
          </a:ln>
        </p:spPr>
        <p:txBody>
          <a:bodyPr lIns="22859" tIns="22859" rIns="22859" bIns="22859"/>
          <a:lstStyle/>
          <a:p>
            <a:endParaRPr sz="600"/>
          </a:p>
        </p:txBody>
      </p:sp>
      <p:sp>
        <p:nvSpPr>
          <p:cNvPr id="612" name="Google Shape;179;p24"/>
          <p:cNvSpPr/>
          <p:nvPr/>
        </p:nvSpPr>
        <p:spPr>
          <a:xfrm>
            <a:off x="6324574" y="1955125"/>
            <a:ext cx="846626" cy="682481"/>
          </a:xfrm>
          <a:prstGeom prst="line">
            <a:avLst/>
          </a:prstGeom>
          <a:ln w="12700">
            <a:solidFill>
              <a:srgbClr val="595959"/>
            </a:solidFill>
            <a:tailEnd type="triangle"/>
          </a:ln>
        </p:spPr>
        <p:txBody>
          <a:bodyPr lIns="22859" tIns="22859" rIns="22859" bIns="22859"/>
          <a:lstStyle/>
          <a:p>
            <a:endParaRPr sz="600"/>
          </a:p>
        </p:txBody>
      </p:sp>
      <p:sp>
        <p:nvSpPr>
          <p:cNvPr id="613" name="Google Shape;180;p24"/>
          <p:cNvSpPr/>
          <p:nvPr/>
        </p:nvSpPr>
        <p:spPr>
          <a:xfrm>
            <a:off x="6324574" y="1862996"/>
            <a:ext cx="2209702" cy="890642"/>
          </a:xfrm>
          <a:prstGeom prst="line">
            <a:avLst/>
          </a:prstGeom>
          <a:ln w="12700">
            <a:solidFill>
              <a:srgbClr val="595959"/>
            </a:solidFill>
            <a:tailEnd type="triangle"/>
          </a:ln>
        </p:spPr>
        <p:txBody>
          <a:bodyPr lIns="22859" tIns="22859" rIns="22859" bIns="22859"/>
          <a:lstStyle/>
          <a:p>
            <a:endParaRPr sz="600"/>
          </a:p>
        </p:txBody>
      </p:sp>
      <p:sp>
        <p:nvSpPr>
          <p:cNvPr id="614" name="Google Shape;181;p24"/>
          <p:cNvSpPr/>
          <p:nvPr/>
        </p:nvSpPr>
        <p:spPr>
          <a:xfrm>
            <a:off x="6324574" y="1832286"/>
            <a:ext cx="3572777" cy="960028"/>
          </a:xfrm>
          <a:prstGeom prst="line">
            <a:avLst/>
          </a:prstGeom>
          <a:ln w="12700">
            <a:solidFill>
              <a:srgbClr val="595959"/>
            </a:solidFill>
            <a:tailEnd type="triangle"/>
          </a:ln>
        </p:spPr>
        <p:txBody>
          <a:bodyPr lIns="22859" tIns="22859" rIns="22859" bIns="22859"/>
          <a:lstStyle/>
          <a:p>
            <a:endParaRPr sz="600"/>
          </a:p>
        </p:txBody>
      </p:sp>
      <p:sp>
        <p:nvSpPr>
          <p:cNvPr id="615" name="Google Shape;182;p24"/>
          <p:cNvSpPr/>
          <p:nvPr/>
        </p:nvSpPr>
        <p:spPr>
          <a:xfrm>
            <a:off x="6092825" y="3173507"/>
            <a:ext cx="6351" cy="491185"/>
          </a:xfrm>
          <a:custGeom>
            <a:avLst/>
            <a:gdLst/>
            <a:ahLst/>
            <a:cxnLst>
              <a:cxn ang="0">
                <a:pos x="wd2" y="hd2"/>
              </a:cxn>
              <a:cxn ang="5400000">
                <a:pos x="wd2" y="hd2"/>
              </a:cxn>
              <a:cxn ang="10800000">
                <a:pos x="wd2" y="hd2"/>
              </a:cxn>
              <a:cxn ang="16200000">
                <a:pos x="wd2" y="hd2"/>
              </a:cxn>
            </a:cxnLst>
            <a:rect l="0" t="0" r="r" b="b"/>
            <a:pathLst>
              <a:path w="16200" h="21600" extrusionOk="0">
                <a:moveTo>
                  <a:pt x="0" y="0"/>
                </a:moveTo>
                <a:cubicBezTo>
                  <a:pt x="21600" y="7200"/>
                  <a:pt x="21600" y="14400"/>
                  <a:pt x="0" y="21600"/>
                </a:cubicBezTo>
              </a:path>
            </a:pathLst>
          </a:custGeom>
          <a:ln w="12700">
            <a:solidFill>
              <a:srgbClr val="595959"/>
            </a:solidFill>
            <a:tailEnd type="triangle"/>
          </a:ln>
        </p:spPr>
        <p:txBody>
          <a:bodyPr lIns="25400" tIns="25400" rIns="25400" bIns="25400"/>
          <a:lstStyle/>
          <a:p>
            <a:endParaRPr sz="600"/>
          </a:p>
        </p:txBody>
      </p:sp>
      <p:sp>
        <p:nvSpPr>
          <p:cNvPr id="616" name="Google Shape;183;p24"/>
          <p:cNvSpPr/>
          <p:nvPr/>
        </p:nvSpPr>
        <p:spPr>
          <a:xfrm>
            <a:off x="6092825" y="4272307"/>
            <a:ext cx="6351" cy="491186"/>
          </a:xfrm>
          <a:custGeom>
            <a:avLst/>
            <a:gdLst/>
            <a:ahLst/>
            <a:cxnLst>
              <a:cxn ang="0">
                <a:pos x="wd2" y="hd2"/>
              </a:cxn>
              <a:cxn ang="5400000">
                <a:pos x="wd2" y="hd2"/>
              </a:cxn>
              <a:cxn ang="10800000">
                <a:pos x="wd2" y="hd2"/>
              </a:cxn>
              <a:cxn ang="16200000">
                <a:pos x="wd2" y="hd2"/>
              </a:cxn>
            </a:cxnLst>
            <a:rect l="0" t="0" r="r" b="b"/>
            <a:pathLst>
              <a:path w="12471" h="21600" extrusionOk="0">
                <a:moveTo>
                  <a:pt x="0" y="0"/>
                </a:moveTo>
                <a:cubicBezTo>
                  <a:pt x="21600" y="7200"/>
                  <a:pt x="10800" y="14400"/>
                  <a:pt x="0" y="21600"/>
                </a:cubicBezTo>
              </a:path>
            </a:pathLst>
          </a:custGeom>
          <a:ln w="12700">
            <a:solidFill>
              <a:srgbClr val="595959"/>
            </a:solidFill>
            <a:tailEnd type="triangle"/>
          </a:ln>
        </p:spPr>
        <p:txBody>
          <a:bodyPr lIns="25400" tIns="25400" rIns="25400" bIns="25400"/>
          <a:lstStyle/>
          <a:p>
            <a:endParaRPr sz="600"/>
          </a:p>
        </p:txBody>
      </p:sp>
      <p:sp>
        <p:nvSpPr>
          <p:cNvPr id="617" name="Google Shape;184;p24"/>
          <p:cNvSpPr/>
          <p:nvPr/>
        </p:nvSpPr>
        <p:spPr>
          <a:xfrm>
            <a:off x="7174499" y="5371107"/>
            <a:ext cx="1" cy="491186"/>
          </a:xfrm>
          <a:prstGeom prst="line">
            <a:avLst/>
          </a:prstGeom>
          <a:ln w="12700">
            <a:solidFill>
              <a:srgbClr val="595959"/>
            </a:solidFill>
            <a:tailEnd type="triangle"/>
          </a:ln>
        </p:spPr>
        <p:txBody>
          <a:bodyPr lIns="22859" tIns="22859" rIns="22859" bIns="22859"/>
          <a:lstStyle/>
          <a:p>
            <a:endParaRPr sz="600"/>
          </a:p>
        </p:txBody>
      </p:sp>
      <p:sp>
        <p:nvSpPr>
          <p:cNvPr id="618" name="Google Shape;185;p24"/>
          <p:cNvSpPr/>
          <p:nvPr/>
        </p:nvSpPr>
        <p:spPr>
          <a:xfrm>
            <a:off x="6383792" y="4261676"/>
            <a:ext cx="502834" cy="512298"/>
          </a:xfrm>
          <a:prstGeom prst="line">
            <a:avLst/>
          </a:prstGeom>
          <a:ln w="12700">
            <a:solidFill>
              <a:srgbClr val="595959"/>
            </a:solidFill>
            <a:tailEnd type="triangle"/>
          </a:ln>
        </p:spPr>
        <p:txBody>
          <a:bodyPr lIns="22859" tIns="22859" rIns="22859" bIns="22859"/>
          <a:lstStyle/>
          <a:p>
            <a:endParaRPr sz="600"/>
          </a:p>
        </p:txBody>
      </p:sp>
      <p:grpSp>
        <p:nvGrpSpPr>
          <p:cNvPr id="621" name="Google Shape;186;p24"/>
          <p:cNvGrpSpPr/>
          <p:nvPr/>
        </p:nvGrpSpPr>
        <p:grpSpPr>
          <a:xfrm>
            <a:off x="4155000" y="3667866"/>
            <a:ext cx="1155902" cy="601203"/>
            <a:chOff x="0" y="0"/>
            <a:chExt cx="2311802" cy="1202403"/>
          </a:xfrm>
        </p:grpSpPr>
        <p:sp>
          <p:nvSpPr>
            <p:cNvPr id="619" name="Rectangle"/>
            <p:cNvSpPr/>
            <p:nvPr/>
          </p:nvSpPr>
          <p:spPr>
            <a:xfrm>
              <a:off x="0" y="0"/>
              <a:ext cx="2311802" cy="1202403"/>
            </a:xfrm>
            <a:prstGeom prst="rect">
              <a:avLst/>
            </a:prstGeom>
            <a:solidFill>
              <a:srgbClr val="B6D7A8"/>
            </a:solidFill>
            <a:ln w="12700" cap="flat">
              <a:solidFill>
                <a:srgbClr val="595959"/>
              </a:solidFill>
              <a:prstDash val="solid"/>
              <a:round/>
            </a:ln>
            <a:effectLst/>
          </p:spPr>
          <p:txBody>
            <a:bodyPr wrap="square" lIns="25400" tIns="25400" rIns="25400" bIns="25400" numCol="1" anchor="ctr">
              <a:noAutofit/>
            </a:bodyPr>
            <a:lstStyle/>
            <a:p>
              <a:pPr algn="l" defTabSz="914400">
                <a:defRPr sz="2800">
                  <a:latin typeface="Arial"/>
                  <a:ea typeface="Arial"/>
                  <a:cs typeface="Arial"/>
                  <a:sym typeface="Arial"/>
                </a:defRPr>
              </a:pPr>
              <a:endParaRPr sz="1400"/>
            </a:p>
          </p:txBody>
        </p:sp>
        <p:sp>
          <p:nvSpPr>
            <p:cNvPr id="620" name="root-servers"/>
            <p:cNvSpPr txBox="1"/>
            <p:nvPr/>
          </p:nvSpPr>
          <p:spPr>
            <a:xfrm>
              <a:off x="0" y="201119"/>
              <a:ext cx="2311802" cy="80015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algn="l" defTabSz="1828800">
                <a:defRPr sz="2800">
                  <a:latin typeface="Arial"/>
                  <a:ea typeface="Arial"/>
                  <a:cs typeface="Arial"/>
                  <a:sym typeface="Arial"/>
                </a:defRPr>
              </a:lvl1pPr>
            </a:lstStyle>
            <a:p>
              <a:r>
                <a:rPr sz="1400"/>
                <a:t>root-servers</a:t>
              </a:r>
            </a:p>
          </p:txBody>
        </p:sp>
      </p:grpSp>
      <p:grpSp>
        <p:nvGrpSpPr>
          <p:cNvPr id="624" name="Google Shape;187;p24"/>
          <p:cNvGrpSpPr/>
          <p:nvPr/>
        </p:nvGrpSpPr>
        <p:grpSpPr>
          <a:xfrm>
            <a:off x="4448249" y="4766667"/>
            <a:ext cx="569403" cy="601203"/>
            <a:chOff x="-1" y="0"/>
            <a:chExt cx="1138803" cy="1202403"/>
          </a:xfrm>
        </p:grpSpPr>
        <p:sp>
          <p:nvSpPr>
            <p:cNvPr id="622" name="Rectangle"/>
            <p:cNvSpPr/>
            <p:nvPr/>
          </p:nvSpPr>
          <p:spPr>
            <a:xfrm>
              <a:off x="-1" y="0"/>
              <a:ext cx="1138803" cy="1202403"/>
            </a:xfrm>
            <a:prstGeom prst="rect">
              <a:avLst/>
            </a:prstGeom>
            <a:solidFill>
              <a:srgbClr val="A4C2F4"/>
            </a:solidFill>
            <a:ln w="12700" cap="flat">
              <a:solidFill>
                <a:srgbClr val="595959"/>
              </a:solidFill>
              <a:prstDash val="solid"/>
              <a:round/>
            </a:ln>
            <a:effectLst/>
          </p:spPr>
          <p:txBody>
            <a:bodyPr wrap="square" lIns="25400" tIns="25400" rIns="25400" bIns="25400" numCol="1" anchor="ctr">
              <a:noAutofit/>
            </a:bodyPr>
            <a:lstStyle/>
            <a:p>
              <a:pPr defTabSz="914400">
                <a:defRPr sz="2800">
                  <a:latin typeface="Arial"/>
                  <a:ea typeface="Arial"/>
                  <a:cs typeface="Arial"/>
                  <a:sym typeface="Arial"/>
                </a:defRPr>
              </a:pPr>
              <a:endParaRPr sz="1400"/>
            </a:p>
          </p:txBody>
        </p:sp>
        <p:sp>
          <p:nvSpPr>
            <p:cNvPr id="623" name="www"/>
            <p:cNvSpPr txBox="1"/>
            <p:nvPr/>
          </p:nvSpPr>
          <p:spPr>
            <a:xfrm>
              <a:off x="-1" y="201119"/>
              <a:ext cx="1138803" cy="80015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defTabSz="1828800">
                <a:defRPr sz="2800">
                  <a:latin typeface="Arial"/>
                  <a:ea typeface="Arial"/>
                  <a:cs typeface="Arial"/>
                  <a:sym typeface="Arial"/>
                </a:defRPr>
              </a:lvl1pPr>
            </a:lstStyle>
            <a:p>
              <a:r>
                <a:rPr sz="1400"/>
                <a:t>www</a:t>
              </a:r>
            </a:p>
          </p:txBody>
        </p:sp>
      </p:grpSp>
      <p:sp>
        <p:nvSpPr>
          <p:cNvPr id="625" name="Google Shape;188;p24"/>
          <p:cNvSpPr/>
          <p:nvPr/>
        </p:nvSpPr>
        <p:spPr>
          <a:xfrm>
            <a:off x="4732932" y="3173508"/>
            <a:ext cx="12" cy="491185"/>
          </a:xfrm>
          <a:prstGeom prst="line">
            <a:avLst/>
          </a:prstGeom>
          <a:ln w="12700">
            <a:solidFill>
              <a:srgbClr val="595959"/>
            </a:solidFill>
            <a:tailEnd type="triangle"/>
          </a:ln>
        </p:spPr>
        <p:txBody>
          <a:bodyPr lIns="22859" tIns="22859" rIns="22859" bIns="22859"/>
          <a:lstStyle/>
          <a:p>
            <a:endParaRPr sz="600"/>
          </a:p>
        </p:txBody>
      </p:sp>
      <p:sp>
        <p:nvSpPr>
          <p:cNvPr id="626" name="Google Shape;189;p24"/>
          <p:cNvSpPr/>
          <p:nvPr/>
        </p:nvSpPr>
        <p:spPr>
          <a:xfrm>
            <a:off x="4732949" y="4272307"/>
            <a:ext cx="2" cy="491186"/>
          </a:xfrm>
          <a:prstGeom prst="line">
            <a:avLst/>
          </a:prstGeom>
          <a:ln w="12700">
            <a:solidFill>
              <a:srgbClr val="595959"/>
            </a:solidFill>
            <a:tailEnd type="triangle"/>
          </a:ln>
        </p:spPr>
        <p:txBody>
          <a:bodyPr lIns="22859" tIns="22859" rIns="22859" bIns="22859"/>
          <a:lstStyle/>
          <a:p>
            <a:endParaRPr sz="600"/>
          </a:p>
        </p:txBody>
      </p:sp>
      <p:sp>
        <p:nvSpPr>
          <p:cNvPr id="627" name="Google Shape;190;p24"/>
          <p:cNvSpPr/>
          <p:nvPr/>
        </p:nvSpPr>
        <p:spPr>
          <a:xfrm>
            <a:off x="2745325" y="1356966"/>
            <a:ext cx="165301" cy="1813202"/>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5635" y="21600"/>
                  <a:pt x="10800" y="21527"/>
                  <a:pt x="10800" y="21436"/>
                </a:cubicBezTo>
                <a:lnTo>
                  <a:pt x="10800" y="10964"/>
                </a:lnTo>
                <a:cubicBezTo>
                  <a:pt x="10800" y="10873"/>
                  <a:pt x="5965" y="10800"/>
                  <a:pt x="0" y="10800"/>
                </a:cubicBezTo>
                <a:cubicBezTo>
                  <a:pt x="5965" y="10800"/>
                  <a:pt x="10800" y="10727"/>
                  <a:pt x="10800" y="10636"/>
                </a:cubicBezTo>
                <a:lnTo>
                  <a:pt x="10800" y="164"/>
                </a:lnTo>
                <a:cubicBezTo>
                  <a:pt x="10800" y="73"/>
                  <a:pt x="15635" y="0"/>
                  <a:pt x="21600" y="0"/>
                </a:cubicBezTo>
              </a:path>
            </a:pathLst>
          </a:custGeom>
          <a:ln w="50800">
            <a:solidFill>
              <a:srgbClr val="EA9999"/>
            </a:solidFill>
          </a:ln>
        </p:spPr>
        <p:txBody>
          <a:bodyPr lIns="25400" tIns="25400" rIns="25400" bIns="25400" anchor="ctr"/>
          <a:lstStyle/>
          <a:p>
            <a:pPr algn="l" defTabSz="914400">
              <a:defRPr sz="2800">
                <a:latin typeface="Arial"/>
                <a:ea typeface="Arial"/>
                <a:cs typeface="Arial"/>
                <a:sym typeface="Arial"/>
              </a:defRPr>
            </a:pPr>
            <a:endParaRPr sz="1400"/>
          </a:p>
        </p:txBody>
      </p:sp>
      <p:sp>
        <p:nvSpPr>
          <p:cNvPr id="628" name="Google Shape;191;p24"/>
          <p:cNvSpPr txBox="1"/>
          <p:nvPr/>
        </p:nvSpPr>
        <p:spPr>
          <a:xfrm>
            <a:off x="1702550" y="1955805"/>
            <a:ext cx="784501" cy="6155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5" tIns="91425" rIns="91425" bIns="91425" anchor="ctr">
            <a:spAutoFit/>
          </a:bodyPr>
          <a:lstStyle/>
          <a:p>
            <a:pPr defTabSz="914400">
              <a:defRPr sz="2800">
                <a:latin typeface="Arial"/>
                <a:ea typeface="Arial"/>
                <a:cs typeface="Arial"/>
                <a:sym typeface="Arial"/>
              </a:defRPr>
            </a:pPr>
            <a:r>
              <a:rPr sz="1400"/>
              <a:t>Global</a:t>
            </a:r>
          </a:p>
          <a:p>
            <a:pPr defTabSz="914400">
              <a:defRPr sz="2800">
                <a:latin typeface="Arial"/>
                <a:ea typeface="Arial"/>
                <a:cs typeface="Arial"/>
                <a:sym typeface="Arial"/>
              </a:defRPr>
            </a:pPr>
            <a:r>
              <a:rPr sz="1400"/>
              <a:t>Layer</a:t>
            </a:r>
          </a:p>
        </p:txBody>
      </p:sp>
      <p:sp>
        <p:nvSpPr>
          <p:cNvPr id="629" name="Google Shape;192;p24"/>
          <p:cNvSpPr/>
          <p:nvPr/>
        </p:nvSpPr>
        <p:spPr>
          <a:xfrm>
            <a:off x="2745325" y="3170267"/>
            <a:ext cx="165301" cy="1596301"/>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5635" y="21600"/>
                  <a:pt x="10800" y="21517"/>
                  <a:pt x="10800" y="21414"/>
                </a:cubicBezTo>
                <a:lnTo>
                  <a:pt x="10800" y="10986"/>
                </a:lnTo>
                <a:cubicBezTo>
                  <a:pt x="10800" y="10883"/>
                  <a:pt x="5965" y="10800"/>
                  <a:pt x="0" y="10800"/>
                </a:cubicBezTo>
                <a:cubicBezTo>
                  <a:pt x="5965" y="10800"/>
                  <a:pt x="10800" y="10717"/>
                  <a:pt x="10800" y="10614"/>
                </a:cubicBezTo>
                <a:lnTo>
                  <a:pt x="10800" y="186"/>
                </a:lnTo>
                <a:cubicBezTo>
                  <a:pt x="10800" y="83"/>
                  <a:pt x="15635" y="0"/>
                  <a:pt x="21600" y="0"/>
                </a:cubicBezTo>
              </a:path>
            </a:pathLst>
          </a:custGeom>
          <a:ln w="50800">
            <a:solidFill>
              <a:srgbClr val="B6D7A8"/>
            </a:solidFill>
          </a:ln>
        </p:spPr>
        <p:txBody>
          <a:bodyPr lIns="25400" tIns="25400" rIns="25400" bIns="25400" anchor="ctr"/>
          <a:lstStyle/>
          <a:p>
            <a:pPr algn="l" defTabSz="914400">
              <a:defRPr sz="2800">
                <a:latin typeface="Arial"/>
                <a:ea typeface="Arial"/>
                <a:cs typeface="Arial"/>
                <a:sym typeface="Arial"/>
              </a:defRPr>
            </a:pPr>
            <a:endParaRPr sz="1400"/>
          </a:p>
        </p:txBody>
      </p:sp>
      <p:sp>
        <p:nvSpPr>
          <p:cNvPr id="630" name="Google Shape;193;p24"/>
          <p:cNvSpPr txBox="1"/>
          <p:nvPr/>
        </p:nvSpPr>
        <p:spPr>
          <a:xfrm>
            <a:off x="1440050" y="3830661"/>
            <a:ext cx="1333501" cy="4924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5" tIns="91425" rIns="91425" bIns="91425" anchor="ctr">
            <a:spAutoFit/>
          </a:bodyPr>
          <a:lstStyle/>
          <a:p>
            <a:pPr defTabSz="914400">
              <a:defRPr>
                <a:latin typeface="Arial"/>
                <a:ea typeface="Arial"/>
                <a:cs typeface="Arial"/>
                <a:sym typeface="Arial"/>
              </a:defRPr>
            </a:pPr>
            <a:r>
              <a:rPr sz="600"/>
              <a:t>Administrational</a:t>
            </a:r>
          </a:p>
          <a:p>
            <a:pPr defTabSz="914400">
              <a:defRPr sz="2800">
                <a:latin typeface="Arial"/>
                <a:ea typeface="Arial"/>
                <a:cs typeface="Arial"/>
                <a:sym typeface="Arial"/>
              </a:defRPr>
            </a:pPr>
            <a:r>
              <a:rPr sz="1400"/>
              <a:t>Layer</a:t>
            </a:r>
          </a:p>
        </p:txBody>
      </p:sp>
      <p:sp>
        <p:nvSpPr>
          <p:cNvPr id="631" name="Google Shape;194;p24"/>
          <p:cNvSpPr/>
          <p:nvPr/>
        </p:nvSpPr>
        <p:spPr>
          <a:xfrm>
            <a:off x="2745325" y="4766767"/>
            <a:ext cx="165301" cy="1700100"/>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cubicBezTo>
                  <a:pt x="15635" y="21600"/>
                  <a:pt x="10800" y="21522"/>
                  <a:pt x="10800" y="21425"/>
                </a:cubicBezTo>
                <a:lnTo>
                  <a:pt x="10800" y="10975"/>
                </a:lnTo>
                <a:cubicBezTo>
                  <a:pt x="10800" y="10878"/>
                  <a:pt x="5965" y="10800"/>
                  <a:pt x="0" y="10800"/>
                </a:cubicBezTo>
                <a:cubicBezTo>
                  <a:pt x="5965" y="10800"/>
                  <a:pt x="10800" y="10722"/>
                  <a:pt x="10800" y="10625"/>
                </a:cubicBezTo>
                <a:lnTo>
                  <a:pt x="10800" y="175"/>
                </a:lnTo>
                <a:cubicBezTo>
                  <a:pt x="10800" y="78"/>
                  <a:pt x="15635" y="0"/>
                  <a:pt x="21600" y="0"/>
                </a:cubicBezTo>
              </a:path>
            </a:pathLst>
          </a:custGeom>
          <a:ln w="50800">
            <a:solidFill>
              <a:srgbClr val="9FC5E8"/>
            </a:solidFill>
          </a:ln>
        </p:spPr>
        <p:txBody>
          <a:bodyPr lIns="25400" tIns="25400" rIns="25400" bIns="25400" anchor="ctr"/>
          <a:lstStyle/>
          <a:p>
            <a:pPr algn="l" defTabSz="914400">
              <a:defRPr sz="2800">
                <a:latin typeface="Arial"/>
                <a:ea typeface="Arial"/>
                <a:cs typeface="Arial"/>
                <a:sym typeface="Arial"/>
              </a:defRPr>
            </a:pPr>
            <a:endParaRPr sz="1400"/>
          </a:p>
        </p:txBody>
      </p:sp>
      <p:sp>
        <p:nvSpPr>
          <p:cNvPr id="632" name="Google Shape;195;p24"/>
          <p:cNvSpPr txBox="1"/>
          <p:nvPr/>
        </p:nvSpPr>
        <p:spPr>
          <a:xfrm>
            <a:off x="1428050" y="5308906"/>
            <a:ext cx="1333501" cy="61552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5" tIns="91425" rIns="91425" bIns="91425" anchor="ctr">
            <a:spAutoFit/>
          </a:bodyPr>
          <a:lstStyle/>
          <a:p>
            <a:pPr defTabSz="914400">
              <a:defRPr sz="2800">
                <a:latin typeface="Arial"/>
                <a:ea typeface="Arial"/>
                <a:cs typeface="Arial"/>
                <a:sym typeface="Arial"/>
              </a:defRPr>
            </a:pPr>
            <a:r>
              <a:rPr sz="1400"/>
              <a:t>Managerial</a:t>
            </a:r>
          </a:p>
          <a:p>
            <a:pPr defTabSz="914400">
              <a:defRPr sz="2800">
                <a:latin typeface="Arial"/>
                <a:ea typeface="Arial"/>
                <a:cs typeface="Arial"/>
                <a:sym typeface="Arial"/>
              </a:defRPr>
            </a:pPr>
            <a:r>
              <a:rPr sz="1400"/>
              <a:t>Layer</a:t>
            </a:r>
          </a:p>
        </p:txBody>
      </p:sp>
      <p:sp>
        <p:nvSpPr>
          <p:cNvPr id="634" name="Google Shape;197;p24"/>
          <p:cNvSpPr txBox="1"/>
          <p:nvPr/>
        </p:nvSpPr>
        <p:spPr>
          <a:xfrm>
            <a:off x="6321450" y="1570835"/>
            <a:ext cx="1518001" cy="4000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91425" tIns="91425" rIns="91425" bIns="91425" anchor="ctr">
            <a:spAutoFit/>
          </a:bodyPr>
          <a:lstStyle>
            <a:lvl1pPr algn="l" defTabSz="1828800">
              <a:defRPr sz="2800">
                <a:latin typeface="Arial"/>
                <a:ea typeface="Arial"/>
                <a:cs typeface="Arial"/>
                <a:sym typeface="Arial"/>
              </a:defRPr>
            </a:lvl1pPr>
          </a:lstStyle>
          <a:p>
            <a:r>
              <a:rPr sz="1400"/>
              <a:t>Root Servers</a:t>
            </a:r>
          </a:p>
        </p:txBody>
      </p:sp>
      <p:grpSp>
        <p:nvGrpSpPr>
          <p:cNvPr id="637" name="Google Shape;173;p24"/>
          <p:cNvGrpSpPr/>
          <p:nvPr/>
        </p:nvGrpSpPr>
        <p:grpSpPr>
          <a:xfrm>
            <a:off x="6736815" y="4781134"/>
            <a:ext cx="853951" cy="601202"/>
            <a:chOff x="0" y="0"/>
            <a:chExt cx="1707901" cy="1202402"/>
          </a:xfrm>
        </p:grpSpPr>
        <p:sp>
          <p:nvSpPr>
            <p:cNvPr id="635" name="Rectangle"/>
            <p:cNvSpPr/>
            <p:nvPr/>
          </p:nvSpPr>
          <p:spPr>
            <a:xfrm>
              <a:off x="0" y="0"/>
              <a:ext cx="1707901" cy="1202402"/>
            </a:xfrm>
            <a:prstGeom prst="rect">
              <a:avLst/>
            </a:prstGeom>
            <a:solidFill>
              <a:srgbClr val="A4C2F4"/>
            </a:solidFill>
            <a:ln w="12700" cap="flat">
              <a:solidFill>
                <a:srgbClr val="595959"/>
              </a:solidFill>
              <a:prstDash val="solid"/>
              <a:round/>
            </a:ln>
            <a:effectLst/>
          </p:spPr>
          <p:txBody>
            <a:bodyPr wrap="square" lIns="25400" tIns="25400" rIns="25400" bIns="25400" numCol="1" anchor="ctr">
              <a:noAutofit/>
            </a:bodyPr>
            <a:lstStyle/>
            <a:p>
              <a:pPr defTabSz="914400">
                <a:defRPr sz="2800">
                  <a:latin typeface="Arial"/>
                  <a:ea typeface="Arial"/>
                  <a:cs typeface="Arial"/>
                  <a:sym typeface="Arial"/>
                </a:defRPr>
              </a:pPr>
              <a:endParaRPr sz="1400"/>
            </a:p>
          </p:txBody>
        </p:sp>
        <p:sp>
          <p:nvSpPr>
            <p:cNvPr id="636" name="cs"/>
            <p:cNvSpPr txBox="1"/>
            <p:nvPr/>
          </p:nvSpPr>
          <p:spPr>
            <a:xfrm>
              <a:off x="0" y="201122"/>
              <a:ext cx="1707901" cy="80015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25" tIns="91425" rIns="91425" bIns="91425" numCol="1" anchor="ctr">
              <a:spAutoFit/>
            </a:bodyPr>
            <a:lstStyle>
              <a:lvl1pPr defTabSz="1828800">
                <a:defRPr sz="2800">
                  <a:latin typeface="Arial"/>
                  <a:ea typeface="Arial"/>
                  <a:cs typeface="Arial"/>
                  <a:sym typeface="Arial"/>
                </a:defRPr>
              </a:lvl1pPr>
            </a:lstStyle>
            <a:p>
              <a:r>
                <a:rPr sz="1400"/>
                <a:t>khoury</a:t>
              </a:r>
            </a:p>
          </p:txBody>
        </p:sp>
      </p:grpSp>
    </p:spTree>
    <p:extLst>
      <p:ext uri="{BB962C8B-B14F-4D97-AF65-F5344CB8AC3E}">
        <p14:creationId xmlns:p14="http://schemas.microsoft.com/office/powerpoint/2010/main" val="22218414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9" name="Distributed Systems Scale “Horizontally”"/>
          <p:cNvSpPr txBox="1">
            <a:spLocks noGrp="1"/>
          </p:cNvSpPr>
          <p:nvPr>
            <p:ph type="title"/>
          </p:nvPr>
        </p:nvSpPr>
        <p:spPr>
          <a:prstGeom prst="rect">
            <a:avLst/>
          </a:prstGeom>
        </p:spPr>
        <p:txBody>
          <a:bodyPr/>
          <a:lstStyle/>
          <a:p>
            <a:r>
              <a:rPr dirty="0"/>
              <a:t>Distributed Systems </a:t>
            </a:r>
            <a:r>
              <a:rPr lang="en-US" dirty="0"/>
              <a:t>Allow Horizontal Scaling</a:t>
            </a:r>
            <a:endParaRPr dirty="0"/>
          </a:p>
        </p:txBody>
      </p:sp>
      <p:sp>
        <p:nvSpPr>
          <p:cNvPr id="291" name="Body Level One…"/>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a:bodyPr>
          <a:lstStyle/>
          <a:p>
            <a:pPr marL="240632" indent="-240632">
              <a:buSzPct val="100000"/>
            </a:pPr>
            <a:r>
              <a:rPr dirty="0"/>
              <a:t>“Vertical” scaling: add more resources to existing server</a:t>
            </a:r>
          </a:p>
          <a:p>
            <a:pPr marL="431132" lvl="1" indent="-240632">
              <a:buSzPct val="100000"/>
            </a:pPr>
            <a:r>
              <a:rPr dirty="0"/>
              <a:t>Faster CPUs, more CPU cores, more RAM, more storage</a:t>
            </a:r>
          </a:p>
          <a:p>
            <a:pPr marL="431132" lvl="1" indent="-240632">
              <a:buSzPct val="100000"/>
            </a:pPr>
            <a:r>
              <a:rPr lang="en-US" dirty="0"/>
              <a:t>Becomes i</a:t>
            </a:r>
            <a:r>
              <a:rPr dirty="0"/>
              <a:t>neffective : Clock speed plateaus; difficult to write applications that utilize 256 CPU cores (adding 2TB RAM to a server </a:t>
            </a:r>
            <a:r>
              <a:rPr i="1" dirty="0"/>
              <a:t>can</a:t>
            </a:r>
            <a:r>
              <a:rPr dirty="0"/>
              <a:t> often help)</a:t>
            </a:r>
          </a:p>
          <a:p>
            <a:pPr marL="240632" indent="-240632">
              <a:buSzPct val="100000"/>
            </a:pPr>
            <a:r>
              <a:rPr dirty="0"/>
              <a:t>“Horizontal” scaling: add more servers</a:t>
            </a:r>
          </a:p>
          <a:p>
            <a:pPr marL="431132" lvl="1" indent="-240632">
              <a:buSzPct val="100000"/>
            </a:pPr>
            <a:r>
              <a:rPr dirty="0"/>
              <a:t>Rely on “commodity” servers rather than state-of-the-art hardware</a:t>
            </a:r>
          </a:p>
          <a:p>
            <a:pPr marL="431132" lvl="1" indent="-240632">
              <a:buSzPct val="100000"/>
            </a:pPr>
            <a:r>
              <a:rPr dirty="0"/>
              <a:t>Allows for dynamic addition of resources as needed by load</a:t>
            </a:r>
          </a:p>
        </p:txBody>
      </p:sp>
    </p:spTree>
    <p:extLst>
      <p:ext uri="{BB962C8B-B14F-4D97-AF65-F5344CB8AC3E}">
        <p14:creationId xmlns:p14="http://schemas.microsoft.com/office/powerpoint/2010/main" val="1576248794"/>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494A-1B7A-D18A-FDE8-4C7B49430D70}"/>
              </a:ext>
            </a:extLst>
          </p:cNvPr>
          <p:cNvSpPr>
            <a:spLocks noGrp="1"/>
          </p:cNvSpPr>
          <p:nvPr>
            <p:ph type="title"/>
          </p:nvPr>
        </p:nvSpPr>
        <p:spPr/>
        <p:txBody>
          <a:bodyPr/>
          <a:lstStyle/>
          <a:p>
            <a:r>
              <a:rPr lang="en-US" dirty="0"/>
              <a:t>The servers are organized into a tree</a:t>
            </a:r>
          </a:p>
        </p:txBody>
      </p:sp>
      <p:sp>
        <p:nvSpPr>
          <p:cNvPr id="4" name="Content Placeholder 3">
            <a:extLst>
              <a:ext uri="{FF2B5EF4-FFF2-40B4-BE49-F238E27FC236}">
                <a16:creationId xmlns:a16="http://schemas.microsoft.com/office/drawing/2014/main" id="{BFA058C6-5098-494E-D474-5CD6C9D68B8B}"/>
              </a:ext>
            </a:extLst>
          </p:cNvPr>
          <p:cNvSpPr>
            <a:spLocks noGrp="1"/>
          </p:cNvSpPr>
          <p:nvPr>
            <p:ph idx="1"/>
          </p:nvPr>
        </p:nvSpPr>
        <p:spPr/>
        <p:txBody>
          <a:bodyPr/>
          <a:lstStyle/>
          <a:p>
            <a:r>
              <a:rPr lang="en-US" dirty="0"/>
              <a:t>Every computer has a connection to a DNS server that it gets from its internet provider.</a:t>
            </a:r>
          </a:p>
          <a:p>
            <a:r>
              <a:rPr lang="en-US" dirty="0"/>
              <a:t>Each DNS server has its parent server.</a:t>
            </a:r>
          </a:p>
          <a:p>
            <a:r>
              <a:rPr lang="en-US" dirty="0"/>
              <a:t>If I want to direct my browser to course.khoury.northeastern.edu, I ask my DNS server.</a:t>
            </a:r>
          </a:p>
        </p:txBody>
      </p:sp>
      <p:sp>
        <p:nvSpPr>
          <p:cNvPr id="3" name="Slide Number Placeholder 2">
            <a:extLst>
              <a:ext uri="{FF2B5EF4-FFF2-40B4-BE49-F238E27FC236}">
                <a16:creationId xmlns:a16="http://schemas.microsoft.com/office/drawing/2014/main" id="{83A5B265-1018-410A-9966-2A505567115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3634776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3CA1D-CF3C-B316-9FBD-31B04CCCB7B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145218C-6BDC-0869-7E05-77E45622A818}"/>
              </a:ext>
            </a:extLst>
          </p:cNvPr>
          <p:cNvSpPr>
            <a:spLocks noGrp="1"/>
          </p:cNvSpPr>
          <p:nvPr>
            <p:ph idx="1"/>
          </p:nvPr>
        </p:nvSpPr>
        <p:spPr/>
        <p:txBody>
          <a:bodyPr>
            <a:normAutofit fontScale="85000" lnSpcReduction="10000"/>
          </a:bodyPr>
          <a:lstStyle/>
          <a:p>
            <a:r>
              <a:rPr lang="en-US" dirty="0"/>
              <a:t>Here is a request for ‘course.khoury.neu.edu’.   </a:t>
            </a:r>
          </a:p>
          <a:p>
            <a:r>
              <a:rPr lang="en-US" dirty="0"/>
              <a:t>The request goes to the local DNS server, which asks its root server for the IP address.  </a:t>
            </a:r>
          </a:p>
          <a:p>
            <a:r>
              <a:rPr lang="en-US" dirty="0"/>
              <a:t>The Root server replies: “go ask the server for .</a:t>
            </a:r>
            <a:r>
              <a:rPr lang="en-US" dirty="0" err="1"/>
              <a:t>edu</a:t>
            </a:r>
            <a:r>
              <a:rPr lang="en-US" dirty="0"/>
              <a:t>”. </a:t>
            </a:r>
          </a:p>
          <a:p>
            <a:r>
              <a:rPr lang="en-US" dirty="0"/>
              <a:t>So the local server asks the server for .</a:t>
            </a:r>
            <a:r>
              <a:rPr lang="en-US" dirty="0" err="1"/>
              <a:t>edu</a:t>
            </a:r>
            <a:r>
              <a:rPr lang="en-US" dirty="0"/>
              <a:t> .   The .</a:t>
            </a:r>
            <a:r>
              <a:rPr lang="en-US" dirty="0" err="1"/>
              <a:t>edu</a:t>
            </a:r>
            <a:r>
              <a:rPr lang="en-US" dirty="0"/>
              <a:t> server says “go ask the server for .neu.edu”.   And so on, until the local server asks the server for .khoury.neu.edu, which knows the address for course.khoury.neu.edu, and sends it to the local server, which tells it to the nice machine that was originally asking for it.</a:t>
            </a:r>
          </a:p>
          <a:p>
            <a:endParaRPr lang="en-US" dirty="0"/>
          </a:p>
        </p:txBody>
      </p:sp>
      <p:sp>
        <p:nvSpPr>
          <p:cNvPr id="4" name="Slide Number Placeholder 3">
            <a:extLst>
              <a:ext uri="{FF2B5EF4-FFF2-40B4-BE49-F238E27FC236}">
                <a16:creationId xmlns:a16="http://schemas.microsoft.com/office/drawing/2014/main" id="{E91CDD6F-25E1-A616-0C19-B0A249E7D9F8}"/>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2395385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1" name="DNS: Example"/>
          <p:cNvSpPr txBox="1">
            <a:spLocks noGrp="1"/>
          </p:cNvSpPr>
          <p:nvPr>
            <p:ph type="title"/>
          </p:nvPr>
        </p:nvSpPr>
        <p:spPr>
          <a:prstGeom prst="rect">
            <a:avLst/>
          </a:prstGeom>
        </p:spPr>
        <p:txBody>
          <a:bodyPr/>
          <a:lstStyle>
            <a:lvl1pPr>
              <a:defRPr spc="-200"/>
            </a:lvl1pPr>
          </a:lstStyle>
          <a:p>
            <a:r>
              <a:t>DNS: Example</a:t>
            </a:r>
          </a:p>
        </p:txBody>
      </p:sp>
      <p:sp>
        <p:nvSpPr>
          <p:cNvPr id="642" name="Text Placeholder 3"/>
          <p:cNvSpPr txBox="1">
            <a:spLocks noGrp="1"/>
          </p:cNvSpPr>
          <p:nvPr>
            <p:ph idx="1"/>
          </p:nvPr>
        </p:nvSpPr>
        <p:spPr>
          <a:prstGeom prst="rect">
            <a:avLst/>
          </a:prstGeom>
        </p:spPr>
        <p:txBody>
          <a:bodyPr/>
          <a:lstStyle/>
          <a:p>
            <a:r>
              <a:t>What might a request look like in practice?</a:t>
            </a:r>
          </a:p>
        </p:txBody>
      </p:sp>
      <p:grpSp>
        <p:nvGrpSpPr>
          <p:cNvPr id="695" name="Group 1"/>
          <p:cNvGrpSpPr/>
          <p:nvPr/>
        </p:nvGrpSpPr>
        <p:grpSpPr>
          <a:xfrm>
            <a:off x="1533939" y="1525254"/>
            <a:ext cx="9755528" cy="5332749"/>
            <a:chOff x="0" y="-4417"/>
            <a:chExt cx="19511053" cy="10665495"/>
          </a:xfrm>
        </p:grpSpPr>
        <p:pic>
          <p:nvPicPr>
            <p:cNvPr id="644" name="Image" descr="Image"/>
            <p:cNvPicPr>
              <a:picLocks noChangeAspect="1"/>
            </p:cNvPicPr>
            <p:nvPr/>
          </p:nvPicPr>
          <p:blipFill>
            <a:blip r:embed="rId3"/>
            <a:stretch>
              <a:fillRect/>
            </a:stretch>
          </p:blipFill>
          <p:spPr>
            <a:xfrm>
              <a:off x="0" y="2801051"/>
              <a:ext cx="1814728" cy="1814729"/>
            </a:xfrm>
            <a:prstGeom prst="rect">
              <a:avLst/>
            </a:prstGeom>
            <a:ln w="12700" cap="flat">
              <a:noFill/>
              <a:miter lim="400000"/>
            </a:ln>
            <a:effectLst/>
          </p:spPr>
        </p:pic>
        <p:grpSp>
          <p:nvGrpSpPr>
            <p:cNvPr id="647" name="Group"/>
            <p:cNvGrpSpPr/>
            <p:nvPr/>
          </p:nvGrpSpPr>
          <p:grpSpPr>
            <a:xfrm>
              <a:off x="7229443" y="909059"/>
              <a:ext cx="4542909" cy="2424688"/>
              <a:chOff x="329190" y="0"/>
              <a:chExt cx="4542907" cy="2424686"/>
            </a:xfrm>
          </p:grpSpPr>
          <p:pic>
            <p:nvPicPr>
              <p:cNvPr id="645" name="Image" descr="Image"/>
              <p:cNvPicPr>
                <a:picLocks noChangeAspect="1"/>
              </p:cNvPicPr>
              <p:nvPr/>
            </p:nvPicPr>
            <p:blipFill>
              <a:blip r:embed="rId4"/>
              <a:stretch>
                <a:fillRect/>
              </a:stretch>
            </p:blipFill>
            <p:spPr>
              <a:xfrm>
                <a:off x="753298" y="0"/>
                <a:ext cx="2424688" cy="2424686"/>
              </a:xfrm>
              <a:prstGeom prst="rect">
                <a:avLst/>
              </a:prstGeom>
              <a:ln w="12700" cap="flat">
                <a:noFill/>
                <a:miter lim="400000"/>
              </a:ln>
              <a:effectLst/>
            </p:spPr>
          </p:pic>
          <p:sp>
            <p:nvSpPr>
              <p:cNvPr id="646" name="Local DNS Server"/>
              <p:cNvSpPr txBox="1"/>
              <p:nvPr/>
            </p:nvSpPr>
            <p:spPr>
              <a:xfrm>
                <a:off x="329190" y="406236"/>
                <a:ext cx="4542907"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b">
                <a:spAutoFit/>
              </a:bodyPr>
              <a:lstStyle>
                <a:lvl1pPr>
                  <a:defRPr sz="5000">
                    <a:latin typeface="Helvetica Light"/>
                    <a:ea typeface="Helvetica Light"/>
                    <a:cs typeface="Helvetica Light"/>
                    <a:sym typeface="Helvetica Light"/>
                  </a:defRPr>
                </a:lvl1pPr>
              </a:lstStyle>
              <a:p>
                <a:r>
                  <a:rPr sz="2500"/>
                  <a:t>Local DNS Server</a:t>
                </a:r>
              </a:p>
            </p:txBody>
          </p:sp>
        </p:grpSp>
        <p:grpSp>
          <p:nvGrpSpPr>
            <p:cNvPr id="650" name="Group"/>
            <p:cNvGrpSpPr/>
            <p:nvPr/>
          </p:nvGrpSpPr>
          <p:grpSpPr>
            <a:xfrm>
              <a:off x="14786986" y="-4417"/>
              <a:ext cx="2424690" cy="2751389"/>
              <a:chOff x="-1" y="-4417"/>
              <a:chExt cx="2424688" cy="2751388"/>
            </a:xfrm>
          </p:grpSpPr>
          <p:pic>
            <p:nvPicPr>
              <p:cNvPr id="648" name="Image" descr="Image"/>
              <p:cNvPicPr>
                <a:picLocks noChangeAspect="1"/>
              </p:cNvPicPr>
              <p:nvPr/>
            </p:nvPicPr>
            <p:blipFill>
              <a:blip r:embed="rId4"/>
              <a:stretch>
                <a:fillRect/>
              </a:stretch>
            </p:blipFill>
            <p:spPr>
              <a:xfrm>
                <a:off x="-1" y="322285"/>
                <a:ext cx="2424688" cy="2424686"/>
              </a:xfrm>
              <a:prstGeom prst="rect">
                <a:avLst/>
              </a:prstGeom>
              <a:ln w="12700" cap="flat">
                <a:noFill/>
                <a:miter lim="400000"/>
              </a:ln>
              <a:effectLst/>
            </p:spPr>
          </p:pic>
          <p:sp>
            <p:nvSpPr>
              <p:cNvPr id="649" name="Root"/>
              <p:cNvSpPr txBox="1"/>
              <p:nvPr/>
            </p:nvSpPr>
            <p:spPr>
              <a:xfrm>
                <a:off x="521447" y="-4417"/>
                <a:ext cx="1381787"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5000">
                    <a:latin typeface="Helvetica Light"/>
                    <a:ea typeface="Helvetica Light"/>
                    <a:cs typeface="Helvetica Light"/>
                    <a:sym typeface="Helvetica Light"/>
                  </a:defRPr>
                </a:lvl1pPr>
              </a:lstStyle>
              <a:p>
                <a:r>
                  <a:rPr sz="2500"/>
                  <a:t>Root</a:t>
                </a:r>
              </a:p>
            </p:txBody>
          </p:sp>
        </p:grpSp>
        <p:grpSp>
          <p:nvGrpSpPr>
            <p:cNvPr id="653" name="Group"/>
            <p:cNvGrpSpPr/>
            <p:nvPr/>
          </p:nvGrpSpPr>
          <p:grpSpPr>
            <a:xfrm>
              <a:off x="14786986" y="2527018"/>
              <a:ext cx="2424690" cy="2782540"/>
              <a:chOff x="-1" y="-4417"/>
              <a:chExt cx="2424688" cy="2782538"/>
            </a:xfrm>
          </p:grpSpPr>
          <p:pic>
            <p:nvPicPr>
              <p:cNvPr id="651" name="Image" descr="Image"/>
              <p:cNvPicPr>
                <a:picLocks noChangeAspect="1"/>
              </p:cNvPicPr>
              <p:nvPr/>
            </p:nvPicPr>
            <p:blipFill>
              <a:blip r:embed="rId4"/>
              <a:stretch>
                <a:fillRect/>
              </a:stretch>
            </p:blipFill>
            <p:spPr>
              <a:xfrm>
                <a:off x="-1" y="353434"/>
                <a:ext cx="2424688" cy="2424687"/>
              </a:xfrm>
              <a:prstGeom prst="rect">
                <a:avLst/>
              </a:prstGeom>
              <a:ln w="12700" cap="flat">
                <a:noFill/>
                <a:miter lim="400000"/>
              </a:ln>
              <a:effectLst/>
            </p:spPr>
          </p:pic>
          <p:sp>
            <p:nvSpPr>
              <p:cNvPr id="652" name=".edu"/>
              <p:cNvSpPr txBox="1"/>
              <p:nvPr/>
            </p:nvSpPr>
            <p:spPr>
              <a:xfrm>
                <a:off x="563125" y="-4417"/>
                <a:ext cx="1298431"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5000">
                    <a:latin typeface="Helvetica Light"/>
                    <a:ea typeface="Helvetica Light"/>
                    <a:cs typeface="Helvetica Light"/>
                    <a:sym typeface="Helvetica Light"/>
                  </a:defRPr>
                </a:lvl1pPr>
              </a:lstStyle>
              <a:p>
                <a:r>
                  <a:rPr sz="2500"/>
                  <a:t>.edu</a:t>
                </a:r>
              </a:p>
            </p:txBody>
          </p:sp>
        </p:grpSp>
        <p:grpSp>
          <p:nvGrpSpPr>
            <p:cNvPr id="656" name="Group"/>
            <p:cNvGrpSpPr/>
            <p:nvPr/>
          </p:nvGrpSpPr>
          <p:grpSpPr>
            <a:xfrm>
              <a:off x="14786987" y="5560630"/>
              <a:ext cx="2993489" cy="2424688"/>
              <a:chOff x="0" y="0"/>
              <a:chExt cx="2993487" cy="2424686"/>
            </a:xfrm>
          </p:grpSpPr>
          <p:pic>
            <p:nvPicPr>
              <p:cNvPr id="654" name="Image" descr="Image"/>
              <p:cNvPicPr>
                <a:picLocks noChangeAspect="1"/>
              </p:cNvPicPr>
              <p:nvPr/>
            </p:nvPicPr>
            <p:blipFill>
              <a:blip r:embed="rId4"/>
              <a:stretch>
                <a:fillRect/>
              </a:stretch>
            </p:blipFill>
            <p:spPr>
              <a:xfrm>
                <a:off x="0" y="0"/>
                <a:ext cx="2424687" cy="2424686"/>
              </a:xfrm>
              <a:prstGeom prst="rect">
                <a:avLst/>
              </a:prstGeom>
              <a:ln w="12700" cap="flat">
                <a:noFill/>
                <a:miter lim="400000"/>
              </a:ln>
              <a:effectLst/>
            </p:spPr>
          </p:pic>
          <p:sp>
            <p:nvSpPr>
              <p:cNvPr id="655" name="gmu.edu"/>
              <p:cNvSpPr txBox="1"/>
              <p:nvPr/>
            </p:nvSpPr>
            <p:spPr>
              <a:xfrm>
                <a:off x="701197" y="132050"/>
                <a:ext cx="2292290"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5000">
                    <a:latin typeface="Helvetica Light"/>
                    <a:ea typeface="Helvetica Light"/>
                    <a:cs typeface="Helvetica Light"/>
                    <a:sym typeface="Helvetica Light"/>
                  </a:defRPr>
                </a:lvl1pPr>
              </a:lstStyle>
              <a:p>
                <a:r>
                  <a:rPr sz="2500"/>
                  <a:t>neu.edu</a:t>
                </a:r>
              </a:p>
            </p:txBody>
          </p:sp>
        </p:grpSp>
        <p:grpSp>
          <p:nvGrpSpPr>
            <p:cNvPr id="659" name="Group"/>
            <p:cNvGrpSpPr/>
            <p:nvPr/>
          </p:nvGrpSpPr>
          <p:grpSpPr>
            <a:xfrm>
              <a:off x="14786987" y="8236390"/>
              <a:ext cx="4724066" cy="2424688"/>
              <a:chOff x="0" y="0"/>
              <a:chExt cx="4724063" cy="2424686"/>
            </a:xfrm>
          </p:grpSpPr>
          <p:pic>
            <p:nvPicPr>
              <p:cNvPr id="657" name="Image" descr="Image"/>
              <p:cNvPicPr>
                <a:picLocks noChangeAspect="1"/>
              </p:cNvPicPr>
              <p:nvPr/>
            </p:nvPicPr>
            <p:blipFill>
              <a:blip r:embed="rId4"/>
              <a:stretch>
                <a:fillRect/>
              </a:stretch>
            </p:blipFill>
            <p:spPr>
              <a:xfrm>
                <a:off x="0" y="0"/>
                <a:ext cx="2424687" cy="2424686"/>
              </a:xfrm>
              <a:prstGeom prst="rect">
                <a:avLst/>
              </a:prstGeom>
              <a:ln w="12700" cap="flat">
                <a:noFill/>
                <a:miter lim="400000"/>
              </a:ln>
              <a:effectLst/>
            </p:spPr>
          </p:pic>
          <p:sp>
            <p:nvSpPr>
              <p:cNvPr id="658" name="cs.gmu.edu"/>
              <p:cNvSpPr txBox="1"/>
              <p:nvPr/>
            </p:nvSpPr>
            <p:spPr>
              <a:xfrm flipH="1">
                <a:off x="453668" y="230166"/>
                <a:ext cx="4270395"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5000">
                    <a:latin typeface="Helvetica Light"/>
                    <a:ea typeface="Helvetica Light"/>
                    <a:cs typeface="Helvetica Light"/>
                    <a:sym typeface="Helvetica Light"/>
                  </a:defRPr>
                </a:lvl1pPr>
              </a:lstStyle>
              <a:p>
                <a:r>
                  <a:rPr sz="2500"/>
                  <a:t>khoury.neu.edu</a:t>
                </a:r>
              </a:p>
            </p:txBody>
          </p:sp>
        </p:grpSp>
        <p:grpSp>
          <p:nvGrpSpPr>
            <p:cNvPr id="662" name="Group"/>
            <p:cNvGrpSpPr/>
            <p:nvPr/>
          </p:nvGrpSpPr>
          <p:grpSpPr>
            <a:xfrm>
              <a:off x="2013766" y="2121403"/>
              <a:ext cx="6198063" cy="1397796"/>
              <a:chOff x="206862" y="0"/>
              <a:chExt cx="6198062" cy="1397795"/>
            </a:xfrm>
          </p:grpSpPr>
          <p:sp>
            <p:nvSpPr>
              <p:cNvPr id="660" name="home.cs.gmu.edu"/>
              <p:cNvSpPr txBox="1"/>
              <p:nvPr/>
            </p:nvSpPr>
            <p:spPr>
              <a:xfrm>
                <a:off x="233366" y="220020"/>
                <a:ext cx="6171558"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5000">
                    <a:latin typeface="Helvetica Light"/>
                    <a:ea typeface="Helvetica Light"/>
                    <a:cs typeface="Helvetica Light"/>
                    <a:sym typeface="Helvetica Light"/>
                  </a:defRPr>
                </a:lvl1pPr>
              </a:lstStyle>
              <a:p>
                <a:r>
                  <a:rPr sz="2500"/>
                  <a:t>course.khoury.neu.edu</a:t>
                </a:r>
              </a:p>
            </p:txBody>
          </p:sp>
          <p:sp>
            <p:nvSpPr>
              <p:cNvPr id="661" name="Line"/>
              <p:cNvSpPr/>
              <p:nvPr/>
            </p:nvSpPr>
            <p:spPr>
              <a:xfrm flipV="1">
                <a:off x="206862" y="0"/>
                <a:ext cx="5265020" cy="1397795"/>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nvGrpSpPr>
            <p:cNvPr id="665" name="Group"/>
            <p:cNvGrpSpPr/>
            <p:nvPr/>
          </p:nvGrpSpPr>
          <p:grpSpPr>
            <a:xfrm>
              <a:off x="9901135" y="1119570"/>
              <a:ext cx="6065778" cy="870534"/>
              <a:chOff x="0" y="-1"/>
              <a:chExt cx="6065777" cy="870532"/>
            </a:xfrm>
          </p:grpSpPr>
          <p:sp>
            <p:nvSpPr>
              <p:cNvPr id="663" name="Line"/>
              <p:cNvSpPr/>
              <p:nvPr/>
            </p:nvSpPr>
            <p:spPr>
              <a:xfrm flipV="1">
                <a:off x="0" y="-1"/>
                <a:ext cx="5029218" cy="554784"/>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664" name="home.cs.gmu.edu"/>
              <p:cNvSpPr txBox="1"/>
              <p:nvPr/>
            </p:nvSpPr>
            <p:spPr>
              <a:xfrm>
                <a:off x="1577373" y="172267"/>
                <a:ext cx="4488404" cy="69826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3600">
                    <a:latin typeface="Helvetica Light"/>
                    <a:ea typeface="Helvetica Light"/>
                    <a:cs typeface="Helvetica Light"/>
                    <a:sym typeface="Helvetica Light"/>
                  </a:defRPr>
                </a:lvl1pPr>
              </a:lstStyle>
              <a:p>
                <a:r>
                  <a:rPr sz="1800"/>
                  <a:t>course.khoury.neu.edu</a:t>
                </a:r>
              </a:p>
            </p:txBody>
          </p:sp>
        </p:grpSp>
        <p:grpSp>
          <p:nvGrpSpPr>
            <p:cNvPr id="668" name="Group"/>
            <p:cNvGrpSpPr/>
            <p:nvPr/>
          </p:nvGrpSpPr>
          <p:grpSpPr>
            <a:xfrm>
              <a:off x="10100450" y="1868179"/>
              <a:ext cx="4626181" cy="947906"/>
              <a:chOff x="-1" y="0"/>
              <a:chExt cx="4626179" cy="947905"/>
            </a:xfrm>
          </p:grpSpPr>
          <p:sp>
            <p:nvSpPr>
              <p:cNvPr id="666" name="Line"/>
              <p:cNvSpPr/>
              <p:nvPr/>
            </p:nvSpPr>
            <p:spPr>
              <a:xfrm flipH="1">
                <a:off x="-1" y="0"/>
                <a:ext cx="4626179" cy="640314"/>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667" name="ns.edu"/>
              <p:cNvSpPr txBox="1"/>
              <p:nvPr/>
            </p:nvSpPr>
            <p:spPr>
              <a:xfrm>
                <a:off x="2592339" y="249641"/>
                <a:ext cx="1401023" cy="698264"/>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3600">
                    <a:latin typeface="Helvetica Light"/>
                    <a:ea typeface="Helvetica Light"/>
                    <a:cs typeface="Helvetica Light"/>
                    <a:sym typeface="Helvetica Light"/>
                  </a:defRPr>
                </a:lvl1pPr>
              </a:lstStyle>
              <a:p>
                <a:r>
                  <a:rPr sz="1800"/>
                  <a:t>ns.edu</a:t>
                </a:r>
              </a:p>
            </p:txBody>
          </p:sp>
        </p:grpSp>
        <p:grpSp>
          <p:nvGrpSpPr>
            <p:cNvPr id="671" name="Group"/>
            <p:cNvGrpSpPr/>
            <p:nvPr/>
          </p:nvGrpSpPr>
          <p:grpSpPr>
            <a:xfrm>
              <a:off x="10107778" y="3026235"/>
              <a:ext cx="5538184" cy="1140406"/>
              <a:chOff x="-1" y="0"/>
              <a:chExt cx="5538183" cy="1140405"/>
            </a:xfrm>
          </p:grpSpPr>
          <p:sp>
            <p:nvSpPr>
              <p:cNvPr id="669" name="Line"/>
              <p:cNvSpPr/>
              <p:nvPr/>
            </p:nvSpPr>
            <p:spPr>
              <a:xfrm>
                <a:off x="-1" y="0"/>
                <a:ext cx="4782215" cy="747805"/>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670" name="home.cs.gmu.edu"/>
              <p:cNvSpPr txBox="1"/>
              <p:nvPr/>
            </p:nvSpPr>
            <p:spPr>
              <a:xfrm>
                <a:off x="1049777" y="442140"/>
                <a:ext cx="4488405" cy="69826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3600">
                    <a:latin typeface="Helvetica Light"/>
                    <a:ea typeface="Helvetica Light"/>
                    <a:cs typeface="Helvetica Light"/>
                    <a:sym typeface="Helvetica Light"/>
                  </a:defRPr>
                </a:lvl1pPr>
              </a:lstStyle>
              <a:p>
                <a:r>
                  <a:rPr sz="1800"/>
                  <a:t>course.khoury.neu.edu</a:t>
                </a:r>
              </a:p>
            </p:txBody>
          </p:sp>
        </p:grpSp>
        <p:grpSp>
          <p:nvGrpSpPr>
            <p:cNvPr id="674" name="Group"/>
            <p:cNvGrpSpPr/>
            <p:nvPr/>
          </p:nvGrpSpPr>
          <p:grpSpPr>
            <a:xfrm>
              <a:off x="9955280" y="3271393"/>
              <a:ext cx="4771350" cy="1846619"/>
              <a:chOff x="0" y="-1"/>
              <a:chExt cx="4771348" cy="1846618"/>
            </a:xfrm>
          </p:grpSpPr>
          <p:sp>
            <p:nvSpPr>
              <p:cNvPr id="672" name="Line"/>
              <p:cNvSpPr/>
              <p:nvPr/>
            </p:nvSpPr>
            <p:spPr>
              <a:xfrm flipH="1" flipV="1">
                <a:off x="0" y="-1"/>
                <a:ext cx="4771348" cy="978417"/>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673" name="ns1.gmu.edu"/>
              <p:cNvSpPr txBox="1"/>
              <p:nvPr/>
            </p:nvSpPr>
            <p:spPr>
              <a:xfrm>
                <a:off x="1642257" y="1148352"/>
                <a:ext cx="2468621" cy="698265"/>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a:defRPr sz="3600">
                    <a:latin typeface="Helvetica Light"/>
                    <a:ea typeface="Helvetica Light"/>
                    <a:cs typeface="Helvetica Light"/>
                    <a:sym typeface="Helvetica Light"/>
                  </a:defRPr>
                </a:pPr>
                <a:r>
                  <a:rPr sz="1800"/>
                  <a:t>ns1.neu.edu</a:t>
                </a:r>
              </a:p>
            </p:txBody>
          </p:sp>
        </p:grpSp>
        <p:grpSp>
          <p:nvGrpSpPr>
            <p:cNvPr id="677" name="Group"/>
            <p:cNvGrpSpPr/>
            <p:nvPr/>
          </p:nvGrpSpPr>
          <p:grpSpPr>
            <a:xfrm>
              <a:off x="9287022" y="3278836"/>
              <a:ext cx="6317011" cy="3004457"/>
              <a:chOff x="-1" y="0"/>
              <a:chExt cx="6317009" cy="3004456"/>
            </a:xfrm>
          </p:grpSpPr>
          <p:sp>
            <p:nvSpPr>
              <p:cNvPr id="675" name="Line"/>
              <p:cNvSpPr/>
              <p:nvPr/>
            </p:nvSpPr>
            <p:spPr>
              <a:xfrm>
                <a:off x="-1" y="0"/>
                <a:ext cx="5643329" cy="3004456"/>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676" name="home.cs.gmu.edu"/>
              <p:cNvSpPr txBox="1"/>
              <p:nvPr/>
            </p:nvSpPr>
            <p:spPr>
              <a:xfrm>
                <a:off x="1828604" y="2260922"/>
                <a:ext cx="4488404" cy="6982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3600">
                    <a:latin typeface="Helvetica Light"/>
                    <a:ea typeface="Helvetica Light"/>
                    <a:cs typeface="Helvetica Light"/>
                    <a:sym typeface="Helvetica Light"/>
                  </a:defRPr>
                </a:lvl1pPr>
              </a:lstStyle>
              <a:p>
                <a:r>
                  <a:rPr sz="1800"/>
                  <a:t>course.khoury.neu.edu</a:t>
                </a:r>
              </a:p>
            </p:txBody>
          </p:sp>
        </p:grpSp>
        <p:grpSp>
          <p:nvGrpSpPr>
            <p:cNvPr id="680" name="Group"/>
            <p:cNvGrpSpPr/>
            <p:nvPr/>
          </p:nvGrpSpPr>
          <p:grpSpPr>
            <a:xfrm>
              <a:off x="9018673" y="3326376"/>
              <a:ext cx="5891582" cy="3745599"/>
              <a:chOff x="0" y="-1"/>
              <a:chExt cx="5891580" cy="3745598"/>
            </a:xfrm>
          </p:grpSpPr>
          <p:sp>
            <p:nvSpPr>
              <p:cNvPr id="678" name="Line"/>
              <p:cNvSpPr/>
              <p:nvPr/>
            </p:nvSpPr>
            <p:spPr>
              <a:xfrm flipH="1" flipV="1">
                <a:off x="0" y="-1"/>
                <a:ext cx="5891580" cy="3462020"/>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679" name="ns1.cs.gmu.edu"/>
              <p:cNvSpPr txBox="1"/>
              <p:nvPr/>
            </p:nvSpPr>
            <p:spPr>
              <a:xfrm>
                <a:off x="1968047" y="3047331"/>
                <a:ext cx="3892089" cy="6982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p>
                <a:pPr>
                  <a:defRPr sz="3600">
                    <a:latin typeface="Helvetica Light"/>
                    <a:ea typeface="Helvetica Light"/>
                    <a:cs typeface="Helvetica Light"/>
                    <a:sym typeface="Helvetica Light"/>
                  </a:defRPr>
                </a:pPr>
                <a:r>
                  <a:rPr sz="1800"/>
                  <a:t>ns1.khoury.neu.edu</a:t>
                </a:r>
              </a:p>
            </p:txBody>
          </p:sp>
        </p:grpSp>
        <p:grpSp>
          <p:nvGrpSpPr>
            <p:cNvPr id="683" name="Group"/>
            <p:cNvGrpSpPr/>
            <p:nvPr/>
          </p:nvGrpSpPr>
          <p:grpSpPr>
            <a:xfrm>
              <a:off x="9031530" y="3610767"/>
              <a:ext cx="6210154" cy="4413679"/>
              <a:chOff x="0" y="-1"/>
              <a:chExt cx="6210153" cy="4413677"/>
            </a:xfrm>
          </p:grpSpPr>
          <p:sp>
            <p:nvSpPr>
              <p:cNvPr id="681" name="Line"/>
              <p:cNvSpPr/>
              <p:nvPr/>
            </p:nvSpPr>
            <p:spPr>
              <a:xfrm>
                <a:off x="0" y="-1"/>
                <a:ext cx="5690743" cy="4413677"/>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682" name="home.cs.gmu.edu"/>
              <p:cNvSpPr txBox="1"/>
              <p:nvPr/>
            </p:nvSpPr>
            <p:spPr>
              <a:xfrm>
                <a:off x="1721748" y="3706302"/>
                <a:ext cx="4488405" cy="6982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3600">
                    <a:latin typeface="Helvetica Light"/>
                    <a:ea typeface="Helvetica Light"/>
                    <a:cs typeface="Helvetica Light"/>
                    <a:sym typeface="Helvetica Light"/>
                  </a:defRPr>
                </a:lvl1pPr>
              </a:lstStyle>
              <a:p>
                <a:r>
                  <a:rPr sz="1800"/>
                  <a:t>course.khoury.neu.edu</a:t>
                </a:r>
              </a:p>
            </p:txBody>
          </p:sp>
        </p:grpSp>
        <p:grpSp>
          <p:nvGrpSpPr>
            <p:cNvPr id="686" name="Group"/>
            <p:cNvGrpSpPr/>
            <p:nvPr/>
          </p:nvGrpSpPr>
          <p:grpSpPr>
            <a:xfrm>
              <a:off x="8466202" y="3558459"/>
              <a:ext cx="6348780" cy="5405748"/>
              <a:chOff x="0" y="0"/>
              <a:chExt cx="6348778" cy="5405747"/>
            </a:xfrm>
          </p:grpSpPr>
          <p:sp>
            <p:nvSpPr>
              <p:cNvPr id="684" name="Line"/>
              <p:cNvSpPr/>
              <p:nvPr/>
            </p:nvSpPr>
            <p:spPr>
              <a:xfrm flipH="1" flipV="1">
                <a:off x="0" y="0"/>
                <a:ext cx="6348778" cy="5405747"/>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sp>
            <p:nvSpPr>
              <p:cNvPr id="685" name="129.174.126.40"/>
              <p:cNvSpPr txBox="1"/>
              <p:nvPr/>
            </p:nvSpPr>
            <p:spPr>
              <a:xfrm rot="2572194">
                <a:off x="2621861" y="3544518"/>
                <a:ext cx="2830901" cy="69826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3600">
                    <a:latin typeface="Helvetica Light"/>
                    <a:ea typeface="Helvetica Light"/>
                    <a:cs typeface="Helvetica Light"/>
                    <a:sym typeface="Helvetica Light"/>
                  </a:defRPr>
                </a:lvl1pPr>
              </a:lstStyle>
              <a:p>
                <a:r>
                  <a:rPr sz="1800"/>
                  <a:t>129.10.117.35</a:t>
                </a:r>
              </a:p>
            </p:txBody>
          </p:sp>
        </p:grpSp>
        <p:grpSp>
          <p:nvGrpSpPr>
            <p:cNvPr id="689" name="Group"/>
            <p:cNvGrpSpPr/>
            <p:nvPr/>
          </p:nvGrpSpPr>
          <p:grpSpPr>
            <a:xfrm>
              <a:off x="2123167" y="3080745"/>
              <a:ext cx="5523513" cy="1492055"/>
              <a:chOff x="0" y="406481"/>
              <a:chExt cx="5523511" cy="1492054"/>
            </a:xfrm>
          </p:grpSpPr>
          <p:sp>
            <p:nvSpPr>
              <p:cNvPr id="687" name="129.174.126.40"/>
              <p:cNvSpPr txBox="1"/>
              <p:nvPr/>
            </p:nvSpPr>
            <p:spPr>
              <a:xfrm rot="20910458">
                <a:off x="608020" y="406481"/>
                <a:ext cx="3863234" cy="913707"/>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5000">
                    <a:latin typeface="Helvetica Light"/>
                    <a:ea typeface="Helvetica Light"/>
                    <a:cs typeface="Helvetica Light"/>
                    <a:sym typeface="Helvetica Light"/>
                  </a:defRPr>
                </a:lvl1pPr>
              </a:lstStyle>
              <a:p>
                <a:r>
                  <a:rPr sz="2500"/>
                  <a:t>129.10.117.35</a:t>
                </a:r>
              </a:p>
            </p:txBody>
          </p:sp>
          <p:sp>
            <p:nvSpPr>
              <p:cNvPr id="688" name="Line"/>
              <p:cNvSpPr/>
              <p:nvPr/>
            </p:nvSpPr>
            <p:spPr>
              <a:xfrm flipH="1">
                <a:off x="0" y="502533"/>
                <a:ext cx="5523511" cy="1396002"/>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nvGrpSpPr>
            <p:cNvPr id="694" name="Group"/>
            <p:cNvGrpSpPr/>
            <p:nvPr/>
          </p:nvGrpSpPr>
          <p:grpSpPr>
            <a:xfrm>
              <a:off x="1906820" y="4535194"/>
              <a:ext cx="8111903" cy="3714342"/>
              <a:chOff x="-1" y="0"/>
              <a:chExt cx="8111902" cy="3714340"/>
            </a:xfrm>
          </p:grpSpPr>
          <p:grpSp>
            <p:nvGrpSpPr>
              <p:cNvPr id="692" name="Group"/>
              <p:cNvGrpSpPr/>
              <p:nvPr/>
            </p:nvGrpSpPr>
            <p:grpSpPr>
              <a:xfrm>
                <a:off x="4248668" y="1289651"/>
                <a:ext cx="3863233" cy="2424689"/>
                <a:chOff x="176265" y="0"/>
                <a:chExt cx="3863232" cy="2424688"/>
              </a:xfrm>
            </p:grpSpPr>
            <p:pic>
              <p:nvPicPr>
                <p:cNvPr id="690" name="Image" descr="Image"/>
                <p:cNvPicPr>
                  <a:picLocks noChangeAspect="1"/>
                </p:cNvPicPr>
                <p:nvPr/>
              </p:nvPicPr>
              <p:blipFill>
                <a:blip r:embed="rId4"/>
                <a:stretch>
                  <a:fillRect/>
                </a:stretch>
              </p:blipFill>
              <p:spPr>
                <a:xfrm>
                  <a:off x="260537" y="0"/>
                  <a:ext cx="2424689" cy="2424688"/>
                </a:xfrm>
                <a:prstGeom prst="rect">
                  <a:avLst/>
                </a:prstGeom>
                <a:ln w="12700" cap="flat">
                  <a:noFill/>
                  <a:miter lim="400000"/>
                </a:ln>
                <a:effectLst/>
              </p:spPr>
            </p:pic>
            <p:sp>
              <p:nvSpPr>
                <p:cNvPr id="691" name="129.174.126.40"/>
                <p:cNvSpPr txBox="1"/>
                <p:nvPr/>
              </p:nvSpPr>
              <p:spPr>
                <a:xfrm>
                  <a:off x="176265" y="61862"/>
                  <a:ext cx="3863232" cy="913706"/>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numCol="1" anchor="ctr">
                  <a:spAutoFit/>
                </a:bodyPr>
                <a:lstStyle>
                  <a:lvl1pPr>
                    <a:defRPr sz="5000">
                      <a:latin typeface="Helvetica Light"/>
                      <a:ea typeface="Helvetica Light"/>
                      <a:cs typeface="Helvetica Light"/>
                      <a:sym typeface="Helvetica Light"/>
                    </a:defRPr>
                  </a:lvl1pPr>
                </a:lstStyle>
                <a:p>
                  <a:r>
                    <a:rPr sz="2500"/>
                    <a:t>129.10.117.35</a:t>
                  </a:r>
                </a:p>
              </p:txBody>
            </p:sp>
          </p:grpSp>
          <p:sp>
            <p:nvSpPr>
              <p:cNvPr id="693" name="Line"/>
              <p:cNvSpPr/>
              <p:nvPr/>
            </p:nvSpPr>
            <p:spPr>
              <a:xfrm>
                <a:off x="-1" y="0"/>
                <a:ext cx="4190899" cy="2429311"/>
              </a:xfrm>
              <a:prstGeom prst="line">
                <a:avLst/>
              </a:prstGeom>
              <a:noFill/>
              <a:ln w="254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spTree>
    <p:extLst>
      <p:ext uri="{BB962C8B-B14F-4D97-AF65-F5344CB8AC3E}">
        <p14:creationId xmlns:p14="http://schemas.microsoft.com/office/powerpoint/2010/main" val="344507328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27AC4-CB51-BE55-E761-8F77FA8CF962}"/>
              </a:ext>
            </a:extLst>
          </p:cNvPr>
          <p:cNvSpPr>
            <a:spLocks noGrp="1"/>
          </p:cNvSpPr>
          <p:nvPr>
            <p:ph type="title"/>
          </p:nvPr>
        </p:nvSpPr>
        <p:spPr/>
        <p:txBody>
          <a:bodyPr/>
          <a:lstStyle/>
          <a:p>
            <a:r>
              <a:rPr lang="en-US" dirty="0"/>
              <a:t>This is an example of a tiered architecture</a:t>
            </a:r>
          </a:p>
        </p:txBody>
      </p:sp>
      <p:sp>
        <p:nvSpPr>
          <p:cNvPr id="3" name="Content Placeholder 2">
            <a:extLst>
              <a:ext uri="{FF2B5EF4-FFF2-40B4-BE49-F238E27FC236}">
                <a16:creationId xmlns:a16="http://schemas.microsoft.com/office/drawing/2014/main" id="{52C0CD56-C4BC-0B27-3846-57FA73DE3192}"/>
              </a:ext>
            </a:extLst>
          </p:cNvPr>
          <p:cNvSpPr>
            <a:spLocks noGrp="1"/>
          </p:cNvSpPr>
          <p:nvPr>
            <p:ph idx="1"/>
          </p:nvPr>
        </p:nvSpPr>
        <p:spPr/>
        <p:txBody>
          <a:bodyPr/>
          <a:lstStyle/>
          <a:p>
            <a:r>
              <a:rPr lang="en-US" dirty="0"/>
              <a:t>Each server need only needs to know about its immediate descendants in its zone.</a:t>
            </a:r>
          </a:p>
          <a:p>
            <a:r>
              <a:rPr lang="en-US" dirty="0"/>
              <a:t>It only processes requests about a single zone.</a:t>
            </a:r>
          </a:p>
          <a:p>
            <a:r>
              <a:rPr lang="en-US" dirty="0"/>
              <a:t>Both data and processing are limited to requests about this zone– any other requests are delegated to this server’s parent server.</a:t>
            </a:r>
          </a:p>
          <a:p>
            <a:endParaRPr lang="en-US" dirty="0"/>
          </a:p>
          <a:p>
            <a:endParaRPr lang="en-US" dirty="0"/>
          </a:p>
        </p:txBody>
      </p:sp>
      <p:sp>
        <p:nvSpPr>
          <p:cNvPr id="4" name="Slide Number Placeholder 3">
            <a:extLst>
              <a:ext uri="{FF2B5EF4-FFF2-40B4-BE49-F238E27FC236}">
                <a16:creationId xmlns:a16="http://schemas.microsoft.com/office/drawing/2014/main" id="{CE60265F-BE0B-13C9-CE0E-1648252A4D85}"/>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0046485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0F2ED-C09C-6A0C-1009-7483A2DED6F5}"/>
              </a:ext>
            </a:extLst>
          </p:cNvPr>
          <p:cNvSpPr>
            <a:spLocks noGrp="1"/>
          </p:cNvSpPr>
          <p:nvPr>
            <p:ph type="title"/>
          </p:nvPr>
        </p:nvSpPr>
        <p:spPr/>
        <p:txBody>
          <a:bodyPr>
            <a:normAutofit fontScale="90000"/>
          </a:bodyPr>
          <a:lstStyle/>
          <a:p>
            <a:r>
              <a:rPr lang="en-US" dirty="0"/>
              <a:t>But some zones are too big and too busy to be handled by a single server</a:t>
            </a:r>
          </a:p>
        </p:txBody>
      </p:sp>
      <p:sp>
        <p:nvSpPr>
          <p:cNvPr id="3" name="Content Placeholder 2">
            <a:extLst>
              <a:ext uri="{FF2B5EF4-FFF2-40B4-BE49-F238E27FC236}">
                <a16:creationId xmlns:a16="http://schemas.microsoft.com/office/drawing/2014/main" id="{650D45A0-4CFF-48A5-F1B6-687CA80779F5}"/>
              </a:ext>
            </a:extLst>
          </p:cNvPr>
          <p:cNvSpPr>
            <a:spLocks noGrp="1"/>
          </p:cNvSpPr>
          <p:nvPr>
            <p:ph idx="1"/>
          </p:nvPr>
        </p:nvSpPr>
        <p:spPr/>
        <p:txBody>
          <a:bodyPr/>
          <a:lstStyle/>
          <a:p>
            <a:r>
              <a:rPr lang="en-US" dirty="0" err="1"/>
              <a:t>Eg</a:t>
            </a:r>
            <a:r>
              <a:rPr lang="en-US" dirty="0"/>
              <a:t>, .</a:t>
            </a:r>
            <a:r>
              <a:rPr lang="en-US" dirty="0" err="1"/>
              <a:t>edu</a:t>
            </a:r>
            <a:r>
              <a:rPr lang="en-US" dirty="0"/>
              <a:t>, .com, .gov, etc.</a:t>
            </a:r>
          </a:p>
          <a:p>
            <a:r>
              <a:rPr lang="en-US" dirty="0"/>
              <a:t>So these servers are </a:t>
            </a:r>
            <a:r>
              <a:rPr lang="en-US" b="1" dirty="0"/>
              <a:t>replicated</a:t>
            </a:r>
            <a:r>
              <a:rPr lang="en-US" dirty="0"/>
              <a:t>.</a:t>
            </a:r>
          </a:p>
        </p:txBody>
      </p:sp>
      <p:sp>
        <p:nvSpPr>
          <p:cNvPr id="4" name="Slide Number Placeholder 3">
            <a:extLst>
              <a:ext uri="{FF2B5EF4-FFF2-40B4-BE49-F238E27FC236}">
                <a16:creationId xmlns:a16="http://schemas.microsoft.com/office/drawing/2014/main" id="{10075908-39A9-FF86-F4DF-D58F6B73797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20F37917-FD3A-4669-9018-DA04BCDD3D75}"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8650462"/>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4" name="Google Shape;202;p25"/>
          <p:cNvSpPr txBox="1">
            <a:spLocks noGrp="1"/>
          </p:cNvSpPr>
          <p:nvPr>
            <p:ph type="title"/>
          </p:nvPr>
        </p:nvSpPr>
        <p:spPr>
          <a:prstGeom prst="rect">
            <a:avLst/>
          </a:prstGeom>
        </p:spPr>
        <p:txBody>
          <a:bodyPr>
            <a:normAutofit/>
          </a:bodyPr>
          <a:lstStyle>
            <a:lvl1pPr defTabSz="640958">
              <a:defRPr sz="8715" spc="-166"/>
            </a:lvl1pPr>
          </a:lstStyle>
          <a:p>
            <a:r>
              <a:rPr sz="4400" dirty="0"/>
              <a:t>Replication in DNS – Root Servers</a:t>
            </a:r>
          </a:p>
        </p:txBody>
      </p:sp>
      <p:sp>
        <p:nvSpPr>
          <p:cNvPr id="753" name="Google Shape;203;p25"/>
          <p:cNvSpPr txBox="1">
            <a:spLocks noGrp="1"/>
          </p:cNvSpPr>
          <p:nvPr>
            <p:ph idx="1"/>
          </p:nvPr>
        </p:nvSpPr>
        <p:spPr>
          <a:prstGeom prst="rect">
            <a:avLst/>
          </a:prstGeom>
        </p:spPr>
        <p:txBody>
          <a:bodyPr>
            <a:normAutofit/>
          </a:bodyPr>
          <a:lstStyle/>
          <a:p>
            <a:pPr>
              <a:spcBef>
                <a:spcPts val="900"/>
              </a:spcBef>
            </a:pPr>
            <a:r>
              <a:rPr dirty="0"/>
              <a:t>13 root servers</a:t>
            </a:r>
          </a:p>
          <a:p>
            <a:pPr marL="472281" lvl="1" indent="-250031">
              <a:spcBef>
                <a:spcPts val="900"/>
              </a:spcBef>
              <a:buFont typeface="Courier New"/>
              <a:defRPr sz="3600">
                <a:latin typeface="Courier New"/>
                <a:ea typeface="Courier New"/>
                <a:cs typeface="Courier New"/>
                <a:sym typeface="Courier New"/>
              </a:defRPr>
            </a:pPr>
            <a:r>
              <a:rPr sz="2800" dirty="0"/>
              <a:t>[a-m].root-servers.org</a:t>
            </a:r>
          </a:p>
          <a:p>
            <a:pPr marL="472281" lvl="1" indent="-250031">
              <a:spcBef>
                <a:spcPts val="900"/>
              </a:spcBef>
              <a:buFont typeface="Courier New"/>
              <a:defRPr sz="3600"/>
            </a:pPr>
            <a:r>
              <a:rPr sz="2800" dirty="0"/>
              <a:t>E.g.,</a:t>
            </a:r>
            <a:r>
              <a:rPr sz="2800" dirty="0">
                <a:cs typeface="Courier New"/>
                <a:sym typeface="Courier New"/>
              </a:rPr>
              <a:t> d.root-servers.org</a:t>
            </a:r>
          </a:p>
          <a:p>
            <a:pPr>
              <a:spcBef>
                <a:spcPts val="900"/>
              </a:spcBef>
            </a:pPr>
            <a:r>
              <a:rPr dirty="0"/>
              <a:t>Handled by 12 distinct entities</a:t>
            </a:r>
          </a:p>
          <a:p>
            <a:pPr lvl="1">
              <a:spcBef>
                <a:spcPts val="900"/>
              </a:spcBef>
            </a:pPr>
            <a:r>
              <a:rPr sz="2800" dirty="0"/>
              <a:t>(“a” and “j”) are both Verisign</a:t>
            </a:r>
          </a:p>
          <a:p>
            <a:pPr lvl="2">
              <a:spcBef>
                <a:spcPts val="900"/>
              </a:spcBef>
            </a:pPr>
            <a:r>
              <a:rPr sz="2800" dirty="0"/>
              <a:t>Don’t ask why.</a:t>
            </a:r>
          </a:p>
        </p:txBody>
      </p:sp>
      <p:graphicFrame>
        <p:nvGraphicFramePr>
          <p:cNvPr id="755" name="Google Shape;205;p25"/>
          <p:cNvGraphicFramePr/>
          <p:nvPr/>
        </p:nvGraphicFramePr>
        <p:xfrm>
          <a:off x="6693025" y="1256331"/>
          <a:ext cx="4895726" cy="5471475"/>
        </p:xfrm>
        <a:graphic>
          <a:graphicData uri="http://schemas.openxmlformats.org/drawingml/2006/table">
            <a:tbl>
              <a:tblPr>
                <a:tableStyleId>{4C3C2611-4C71-4FC5-86AE-919BDF0F9419}</a:tableStyleId>
              </a:tblPr>
              <a:tblGrid>
                <a:gridCol w="4142719">
                  <a:extLst>
                    <a:ext uri="{9D8B030D-6E8A-4147-A177-3AD203B41FA5}">
                      <a16:colId xmlns:a16="http://schemas.microsoft.com/office/drawing/2014/main" val="20000"/>
                    </a:ext>
                  </a:extLst>
                </a:gridCol>
                <a:gridCol w="753007">
                  <a:extLst>
                    <a:ext uri="{9D8B030D-6E8A-4147-A177-3AD203B41FA5}">
                      <a16:colId xmlns:a16="http://schemas.microsoft.com/office/drawing/2014/main" val="20001"/>
                    </a:ext>
                  </a:extLst>
                </a:gridCol>
              </a:tblGrid>
              <a:tr h="415389">
                <a:tc>
                  <a:txBody>
                    <a:bodyPr/>
                    <a:lstStyle/>
                    <a:p>
                      <a:pPr defTabSz="1828800"/>
                      <a:r>
                        <a:rPr sz="1600">
                          <a:latin typeface="Arial"/>
                          <a:ea typeface="Arial"/>
                          <a:cs typeface="Arial"/>
                          <a:sym typeface="Arial"/>
                        </a:rPr>
                        <a:t>Verisign, Inc.</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a</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00"/>
                  </a:ext>
                </a:extLst>
              </a:tr>
              <a:tr h="415389">
                <a:tc>
                  <a:txBody>
                    <a:bodyPr/>
                    <a:lstStyle/>
                    <a:p>
                      <a:pPr defTabSz="1828800"/>
                      <a:r>
                        <a:rPr sz="1600">
                          <a:latin typeface="Arial"/>
                          <a:ea typeface="Arial"/>
                          <a:cs typeface="Arial"/>
                          <a:sym typeface="Arial"/>
                        </a:rPr>
                        <a:t>Information Sciences Institute</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b</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01"/>
                  </a:ext>
                </a:extLst>
              </a:tr>
              <a:tr h="415389">
                <a:tc>
                  <a:txBody>
                    <a:bodyPr/>
                    <a:lstStyle/>
                    <a:p>
                      <a:pPr defTabSz="1828800"/>
                      <a:r>
                        <a:rPr sz="1600">
                          <a:latin typeface="Arial"/>
                          <a:ea typeface="Arial"/>
                          <a:cs typeface="Arial"/>
                          <a:sym typeface="Arial"/>
                        </a:rPr>
                        <a:t>Cogent Communications</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c</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02"/>
                  </a:ext>
                </a:extLst>
              </a:tr>
              <a:tr h="415389">
                <a:tc>
                  <a:txBody>
                    <a:bodyPr/>
                    <a:lstStyle/>
                    <a:p>
                      <a:pPr defTabSz="1828800"/>
                      <a:r>
                        <a:rPr sz="1600">
                          <a:latin typeface="Arial"/>
                          <a:ea typeface="Arial"/>
                          <a:cs typeface="Arial"/>
                          <a:sym typeface="Arial"/>
                        </a:rPr>
                        <a:t>University of Maryland</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d</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03"/>
                  </a:ext>
                </a:extLst>
              </a:tr>
              <a:tr h="415389">
                <a:tc>
                  <a:txBody>
                    <a:bodyPr/>
                    <a:lstStyle/>
                    <a:p>
                      <a:pPr defTabSz="1828800"/>
                      <a:r>
                        <a:rPr sz="1600">
                          <a:latin typeface="Arial"/>
                          <a:ea typeface="Arial"/>
                          <a:cs typeface="Arial"/>
                          <a:sym typeface="Arial"/>
                        </a:rPr>
                        <a:t>NASA Ames Research Center</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e</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04"/>
                  </a:ext>
                </a:extLst>
              </a:tr>
              <a:tr h="415389">
                <a:tc>
                  <a:txBody>
                    <a:bodyPr/>
                    <a:lstStyle/>
                    <a:p>
                      <a:pPr defTabSz="1828800"/>
                      <a:r>
                        <a:rPr sz="1600">
                          <a:latin typeface="Arial"/>
                          <a:ea typeface="Arial"/>
                          <a:cs typeface="Arial"/>
                          <a:sym typeface="Arial"/>
                        </a:rPr>
                        <a:t>Internet Systems Consortium, Inc.</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f</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05"/>
                  </a:ext>
                </a:extLst>
              </a:tr>
              <a:tr h="486807">
                <a:tc>
                  <a:txBody>
                    <a:bodyPr/>
                    <a:lstStyle/>
                    <a:p>
                      <a:pPr defTabSz="1828800"/>
                      <a:r>
                        <a:rPr sz="1600">
                          <a:latin typeface="Arial"/>
                          <a:ea typeface="Arial"/>
                          <a:cs typeface="Arial"/>
                          <a:sym typeface="Arial"/>
                        </a:rPr>
                        <a:t>U.S. DOD Network Information Center</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g</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06"/>
                  </a:ext>
                </a:extLst>
              </a:tr>
              <a:tr h="415389">
                <a:tc>
                  <a:txBody>
                    <a:bodyPr/>
                    <a:lstStyle/>
                    <a:p>
                      <a:pPr defTabSz="1828800"/>
                      <a:r>
                        <a:rPr sz="1600">
                          <a:latin typeface="Arial"/>
                          <a:ea typeface="Arial"/>
                          <a:cs typeface="Arial"/>
                          <a:sym typeface="Arial"/>
                        </a:rPr>
                        <a:t>U.S. Army Research Lab</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h</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07"/>
                  </a:ext>
                </a:extLst>
              </a:tr>
              <a:tr h="415389">
                <a:tc>
                  <a:txBody>
                    <a:bodyPr/>
                    <a:lstStyle/>
                    <a:p>
                      <a:pPr defTabSz="1828800"/>
                      <a:r>
                        <a:rPr sz="1600">
                          <a:latin typeface="Arial"/>
                          <a:ea typeface="Arial"/>
                          <a:cs typeface="Arial"/>
                          <a:sym typeface="Arial"/>
                        </a:rPr>
                        <a:t>Netnod</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i</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08"/>
                  </a:ext>
                </a:extLst>
              </a:tr>
              <a:tr h="415389">
                <a:tc>
                  <a:txBody>
                    <a:bodyPr/>
                    <a:lstStyle/>
                    <a:p>
                      <a:pPr defTabSz="1828800"/>
                      <a:r>
                        <a:rPr sz="1600">
                          <a:latin typeface="Arial"/>
                          <a:ea typeface="Arial"/>
                          <a:cs typeface="Arial"/>
                          <a:sym typeface="Arial"/>
                        </a:rPr>
                        <a:t>Verisign, Inc.</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j</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09"/>
                  </a:ext>
                </a:extLst>
              </a:tr>
              <a:tr h="415389">
                <a:tc>
                  <a:txBody>
                    <a:bodyPr/>
                    <a:lstStyle/>
                    <a:p>
                      <a:pPr defTabSz="1828800"/>
                      <a:r>
                        <a:rPr sz="1600">
                          <a:latin typeface="Arial"/>
                          <a:ea typeface="Arial"/>
                          <a:cs typeface="Arial"/>
                          <a:sym typeface="Arial"/>
                        </a:rPr>
                        <a:t>RIPE NCC</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k</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10"/>
                  </a:ext>
                </a:extLst>
              </a:tr>
              <a:tr h="415389">
                <a:tc>
                  <a:txBody>
                    <a:bodyPr/>
                    <a:lstStyle/>
                    <a:p>
                      <a:pPr defTabSz="1828800"/>
                      <a:r>
                        <a:rPr sz="1600">
                          <a:latin typeface="Arial"/>
                          <a:ea typeface="Arial"/>
                          <a:cs typeface="Arial"/>
                          <a:sym typeface="Arial"/>
                        </a:rPr>
                        <a:t>ICANN</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l</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11"/>
                  </a:ext>
                </a:extLst>
              </a:tr>
              <a:tr h="415389">
                <a:tc>
                  <a:txBody>
                    <a:bodyPr/>
                    <a:lstStyle/>
                    <a:p>
                      <a:pPr defTabSz="1828800"/>
                      <a:r>
                        <a:rPr sz="1600">
                          <a:latin typeface="Arial"/>
                          <a:ea typeface="Arial"/>
                          <a:cs typeface="Arial"/>
                          <a:sym typeface="Arial"/>
                        </a:rPr>
                        <a:t>WIDE Project</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tc>
                  <a:txBody>
                    <a:bodyPr/>
                    <a:lstStyle/>
                    <a:p>
                      <a:pPr defTabSz="1828800"/>
                      <a:r>
                        <a:rPr sz="1600">
                          <a:latin typeface="Courier New"/>
                          <a:ea typeface="Courier New"/>
                          <a:cs typeface="Courier New"/>
                          <a:sym typeface="Courier New"/>
                        </a:rPr>
                        <a:t>m</a:t>
                      </a:r>
                    </a:p>
                  </a:txBody>
                  <a:tcPr marL="45713" marR="45713" marT="45713" marB="45713" anchor="ctr" horzOverflow="overflow">
                    <a:lnL w="12700">
                      <a:solidFill>
                        <a:srgbClr val="9E9E9E"/>
                      </a:solidFill>
                    </a:lnL>
                    <a:lnR w="12700">
                      <a:solidFill>
                        <a:srgbClr val="9E9E9E"/>
                      </a:solidFill>
                    </a:lnR>
                    <a:lnT w="12700">
                      <a:solidFill>
                        <a:srgbClr val="9E9E9E"/>
                      </a:solidFill>
                    </a:lnT>
                    <a:lnB w="12700">
                      <a:solidFill>
                        <a:srgbClr val="9E9E9E"/>
                      </a:solidFill>
                    </a:lnB>
                  </a:tcPr>
                </a:tc>
                <a:extLst>
                  <a:ext uri="{0D108BD9-81ED-4DB2-BD59-A6C34878D82A}">
                    <a16:rowId xmlns:a16="http://schemas.microsoft.com/office/drawing/2014/main" val="10012"/>
                  </a:ext>
                </a:extLst>
              </a:tr>
            </a:tbl>
          </a:graphicData>
        </a:graphic>
      </p:graphicFrame>
    </p:spTree>
    <p:extLst>
      <p:ext uri="{BB962C8B-B14F-4D97-AF65-F5344CB8AC3E}">
        <p14:creationId xmlns:p14="http://schemas.microsoft.com/office/powerpoint/2010/main" val="60996070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8" name="Google Shape;210;p26"/>
          <p:cNvSpPr txBox="1">
            <a:spLocks noGrp="1"/>
          </p:cNvSpPr>
          <p:nvPr>
            <p:ph type="title"/>
          </p:nvPr>
        </p:nvSpPr>
        <p:spPr>
          <a:prstGeom prst="rect">
            <a:avLst/>
          </a:prstGeom>
        </p:spPr>
        <p:txBody>
          <a:bodyPr>
            <a:normAutofit/>
          </a:bodyPr>
          <a:lstStyle>
            <a:lvl1pPr defTabSz="648680">
              <a:defRPr sz="7896" spc="-168"/>
            </a:lvl1pPr>
          </a:lstStyle>
          <a:p>
            <a:r>
              <a:rPr sz="4400" dirty="0"/>
              <a:t>There is replication even within the root servers</a:t>
            </a:r>
          </a:p>
        </p:txBody>
      </p:sp>
      <p:sp>
        <p:nvSpPr>
          <p:cNvPr id="757" name="Google Shape;211;p26"/>
          <p:cNvSpPr txBox="1">
            <a:spLocks noGrp="1"/>
          </p:cNvSpPr>
          <p:nvPr>
            <p:ph idx="1"/>
          </p:nvPr>
        </p:nvSpPr>
        <p:spPr>
          <a:prstGeom prst="rect">
            <a:avLst/>
          </a:prstGeom>
        </p:spPr>
        <p:txBody>
          <a:bodyPr>
            <a:normAutofit/>
          </a:bodyPr>
          <a:lstStyle/>
          <a:p>
            <a:pPr marL="322957" indent="-322957" defTabSz="382012">
              <a:spcBef>
                <a:spcPts val="700"/>
              </a:spcBef>
              <a:defRPr sz="4600"/>
            </a:pPr>
            <a:r>
              <a:rPr sz="2400" dirty="0"/>
              <a:t>13 root servers</a:t>
            </a:r>
          </a:p>
          <a:p>
            <a:pPr marL="439221" lvl="1" indent="-232529" defTabSz="382012">
              <a:spcBef>
                <a:spcPts val="700"/>
              </a:spcBef>
              <a:buFont typeface="Courier New"/>
              <a:defRPr sz="3300">
                <a:latin typeface="Courier New"/>
                <a:ea typeface="Courier New"/>
                <a:cs typeface="Courier New"/>
                <a:sym typeface="Courier New"/>
              </a:defRPr>
            </a:pPr>
            <a:r>
              <a:rPr dirty="0"/>
              <a:t>[a-m].root-servers.org</a:t>
            </a:r>
          </a:p>
          <a:p>
            <a:pPr marL="439221" lvl="1" indent="-232529" defTabSz="382012">
              <a:spcBef>
                <a:spcPts val="700"/>
              </a:spcBef>
              <a:buFont typeface="Courier New"/>
              <a:defRPr sz="3300"/>
            </a:pPr>
            <a:r>
              <a:rPr sz="2800" dirty="0"/>
              <a:t>E.g.,</a:t>
            </a:r>
            <a:r>
              <a:rPr sz="2800" dirty="0">
                <a:cs typeface="Courier New"/>
                <a:sym typeface="Courier New"/>
              </a:rPr>
              <a:t> d.root-servers.org</a:t>
            </a:r>
          </a:p>
          <a:p>
            <a:pPr marL="322957" indent="-322957" defTabSz="382012">
              <a:spcBef>
                <a:spcPts val="700"/>
              </a:spcBef>
              <a:defRPr sz="4600"/>
            </a:pPr>
            <a:r>
              <a:rPr sz="3000" dirty="0">
                <a:latin typeface="Arial" panose="020B0604020202020204" pitchFamily="34" charset="0"/>
                <a:cs typeface="Arial" panose="020B0604020202020204" pitchFamily="34" charset="0"/>
              </a:rPr>
              <a:t>But each root server has multiple copies of the database, which need to be kept in sync.</a:t>
            </a:r>
          </a:p>
          <a:p>
            <a:pPr marL="322957" indent="-322957" defTabSz="382012">
              <a:spcBef>
                <a:spcPts val="700"/>
              </a:spcBef>
              <a:defRPr sz="4600"/>
            </a:pPr>
            <a:r>
              <a:rPr sz="3000" dirty="0">
                <a:latin typeface="Arial" panose="020B0604020202020204" pitchFamily="34" charset="0"/>
                <a:cs typeface="Arial" panose="020B0604020202020204" pitchFamily="34" charset="0"/>
              </a:rPr>
              <a:t>Somewhere around 1500 replicas in total.</a:t>
            </a:r>
          </a:p>
        </p:txBody>
      </p:sp>
    </p:spTree>
    <p:extLst>
      <p:ext uri="{BB962C8B-B14F-4D97-AF65-F5344CB8AC3E}">
        <p14:creationId xmlns:p14="http://schemas.microsoft.com/office/powerpoint/2010/main" val="317032020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E096B-898C-7A57-EC9B-6E16CFA318EC}"/>
              </a:ext>
            </a:extLst>
          </p:cNvPr>
          <p:cNvSpPr>
            <a:spLocks noGrp="1"/>
          </p:cNvSpPr>
          <p:nvPr>
            <p:ph type="title"/>
          </p:nvPr>
        </p:nvSpPr>
        <p:spPr/>
        <p:txBody>
          <a:bodyPr/>
          <a:lstStyle/>
          <a:p>
            <a:r>
              <a:rPr lang="en-US" dirty="0"/>
              <a:t>Example: NFS, the Network File System</a:t>
            </a:r>
          </a:p>
        </p:txBody>
      </p:sp>
      <p:sp>
        <p:nvSpPr>
          <p:cNvPr id="4" name="Text Placeholder 3">
            <a:extLst>
              <a:ext uri="{FF2B5EF4-FFF2-40B4-BE49-F238E27FC236}">
                <a16:creationId xmlns:a16="http://schemas.microsoft.com/office/drawing/2014/main" id="{26362826-B623-DBA4-D441-9F7A7B698FB4}"/>
              </a:ext>
            </a:extLst>
          </p:cNvPr>
          <p:cNvSpPr>
            <a:spLocks noGrp="1"/>
          </p:cNvSpPr>
          <p:nvPr>
            <p:ph idx="1"/>
          </p:nvPr>
        </p:nvSpPr>
        <p:spPr/>
        <p:txBody>
          <a:bodyPr>
            <a:normAutofit lnSpcReduction="10000"/>
          </a:bodyPr>
          <a:lstStyle/>
          <a:p>
            <a:r>
              <a:rPr lang="en-US" dirty="0"/>
              <a:t>In a UNIX (POSIX-compliant) operating system, files are stored in a tree from “/”</a:t>
            </a:r>
          </a:p>
          <a:p>
            <a:r>
              <a:rPr lang="en-US" dirty="0"/>
              <a:t>“Mount” multiple filesystems to access them locally</a:t>
            </a:r>
          </a:p>
          <a:p>
            <a:r>
              <a:rPr lang="en-US" dirty="0"/>
              <a:t>Filesystems could be directly attached to this computer, or shared by a remote server</a:t>
            </a:r>
          </a:p>
          <a:p>
            <a:r>
              <a:rPr lang="en-US" dirty="0"/>
              <a:t>NFS is a distributed file system: multiple clients can read/write the same files</a:t>
            </a:r>
          </a:p>
          <a:p>
            <a:r>
              <a:rPr lang="en-US" dirty="0"/>
              <a:t>Created in 1984, still widely used</a:t>
            </a:r>
          </a:p>
        </p:txBody>
      </p:sp>
      <p:sp>
        <p:nvSpPr>
          <p:cNvPr id="5" name="Line">
            <a:extLst>
              <a:ext uri="{FF2B5EF4-FFF2-40B4-BE49-F238E27FC236}">
                <a16:creationId xmlns:a16="http://schemas.microsoft.com/office/drawing/2014/main" id="{C34E8C3A-B0E9-FCFD-119C-6E3374AF4821}"/>
              </a:ext>
            </a:extLst>
          </p:cNvPr>
          <p:cNvSpPr/>
          <p:nvPr/>
        </p:nvSpPr>
        <p:spPr>
          <a:xfrm flipH="1" flipV="1">
            <a:off x="10452882" y="2818885"/>
            <a:ext cx="418439" cy="246476"/>
          </a:xfrm>
          <a:prstGeom prst="line">
            <a:avLst/>
          </a:prstGeom>
          <a:ln w="25400">
            <a:solidFill>
              <a:srgbClr val="000000"/>
            </a:solidFill>
            <a:miter lim="400000"/>
          </a:ln>
        </p:spPr>
        <p:txBody>
          <a:bodyPr lIns="35719" tIns="35719" rIns="35719" bIns="35719" anchor="ctr"/>
          <a:lstStyle/>
          <a:p>
            <a:pPr>
              <a:defRPr b="0">
                <a:latin typeface="Helvetica Light"/>
                <a:ea typeface="Helvetica Light"/>
                <a:cs typeface="Helvetica Light"/>
                <a:sym typeface="Helvetica Light"/>
              </a:defRPr>
            </a:pPr>
            <a:endParaRPr sz="600"/>
          </a:p>
        </p:txBody>
      </p:sp>
      <p:sp>
        <p:nvSpPr>
          <p:cNvPr id="6" name="Line">
            <a:extLst>
              <a:ext uri="{FF2B5EF4-FFF2-40B4-BE49-F238E27FC236}">
                <a16:creationId xmlns:a16="http://schemas.microsoft.com/office/drawing/2014/main" id="{EE2DFE97-9785-E92E-6A70-8397BCF4C68F}"/>
              </a:ext>
            </a:extLst>
          </p:cNvPr>
          <p:cNvSpPr/>
          <p:nvPr/>
        </p:nvSpPr>
        <p:spPr>
          <a:xfrm flipH="1" flipV="1">
            <a:off x="11274412" y="3560049"/>
            <a:ext cx="418439" cy="246476"/>
          </a:xfrm>
          <a:prstGeom prst="line">
            <a:avLst/>
          </a:prstGeom>
          <a:ln w="25400">
            <a:solidFill>
              <a:srgbClr val="000000"/>
            </a:solidFill>
            <a:miter lim="400000"/>
          </a:ln>
        </p:spPr>
        <p:txBody>
          <a:bodyPr lIns="35719" tIns="35719" rIns="35719" bIns="35719" anchor="ctr"/>
          <a:lstStyle/>
          <a:p>
            <a:pPr>
              <a:defRPr b="0">
                <a:latin typeface="Helvetica Light"/>
                <a:ea typeface="Helvetica Light"/>
                <a:cs typeface="Helvetica Light"/>
                <a:sym typeface="Helvetica Light"/>
              </a:defRPr>
            </a:pPr>
            <a:endParaRPr sz="600"/>
          </a:p>
        </p:txBody>
      </p:sp>
      <p:sp>
        <p:nvSpPr>
          <p:cNvPr id="8" name="Line">
            <a:extLst>
              <a:ext uri="{FF2B5EF4-FFF2-40B4-BE49-F238E27FC236}">
                <a16:creationId xmlns:a16="http://schemas.microsoft.com/office/drawing/2014/main" id="{B114F82D-D95E-CC1A-381C-46806DB84414}"/>
              </a:ext>
            </a:extLst>
          </p:cNvPr>
          <p:cNvSpPr/>
          <p:nvPr/>
        </p:nvSpPr>
        <p:spPr>
          <a:xfrm flipV="1">
            <a:off x="9652249" y="2818885"/>
            <a:ext cx="418439" cy="246476"/>
          </a:xfrm>
          <a:prstGeom prst="line">
            <a:avLst/>
          </a:prstGeom>
          <a:ln w="25400">
            <a:solidFill>
              <a:srgbClr val="000000"/>
            </a:solidFill>
            <a:miter lim="400000"/>
          </a:ln>
        </p:spPr>
        <p:txBody>
          <a:bodyPr lIns="35719" tIns="35719" rIns="35719" bIns="35719" anchor="ctr"/>
          <a:lstStyle/>
          <a:p>
            <a:pPr>
              <a:defRPr b="0">
                <a:latin typeface="Helvetica Light"/>
                <a:ea typeface="Helvetica Light"/>
                <a:cs typeface="Helvetica Light"/>
                <a:sym typeface="Helvetica Light"/>
              </a:defRPr>
            </a:pPr>
            <a:endParaRPr sz="600"/>
          </a:p>
        </p:txBody>
      </p:sp>
      <p:sp>
        <p:nvSpPr>
          <p:cNvPr id="9" name="/">
            <a:extLst>
              <a:ext uri="{FF2B5EF4-FFF2-40B4-BE49-F238E27FC236}">
                <a16:creationId xmlns:a16="http://schemas.microsoft.com/office/drawing/2014/main" id="{75DD9409-675E-F05B-59AA-EA404D5D82DA}"/>
              </a:ext>
            </a:extLst>
          </p:cNvPr>
          <p:cNvSpPr/>
          <p:nvPr/>
        </p:nvSpPr>
        <p:spPr>
          <a:xfrm>
            <a:off x="10045672" y="2427219"/>
            <a:ext cx="427492" cy="42749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600"/>
              <a:t>/</a:t>
            </a:r>
          </a:p>
        </p:txBody>
      </p:sp>
      <p:sp>
        <p:nvSpPr>
          <p:cNvPr id="10" name="Users">
            <a:extLst>
              <a:ext uri="{FF2B5EF4-FFF2-40B4-BE49-F238E27FC236}">
                <a16:creationId xmlns:a16="http://schemas.microsoft.com/office/drawing/2014/main" id="{2E76C225-CE2A-3254-1990-3D862B5B6F68}"/>
              </a:ext>
            </a:extLst>
          </p:cNvPr>
          <p:cNvSpPr/>
          <p:nvPr/>
        </p:nvSpPr>
        <p:spPr>
          <a:xfrm>
            <a:off x="10501086" y="3065360"/>
            <a:ext cx="848339" cy="497430"/>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600"/>
              <a:t>Users</a:t>
            </a:r>
          </a:p>
        </p:txBody>
      </p:sp>
      <p:sp>
        <p:nvSpPr>
          <p:cNvPr id="11" name="jon">
            <a:extLst>
              <a:ext uri="{FF2B5EF4-FFF2-40B4-BE49-F238E27FC236}">
                <a16:creationId xmlns:a16="http://schemas.microsoft.com/office/drawing/2014/main" id="{C5E3B440-7620-82FE-5CF6-48F7EDAD720B}"/>
              </a:ext>
            </a:extLst>
          </p:cNvPr>
          <p:cNvSpPr/>
          <p:nvPr/>
        </p:nvSpPr>
        <p:spPr>
          <a:xfrm>
            <a:off x="11170813" y="3824384"/>
            <a:ext cx="848338" cy="497430"/>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600"/>
              <a:t>jon</a:t>
            </a:r>
          </a:p>
        </p:txBody>
      </p:sp>
      <p:sp>
        <p:nvSpPr>
          <p:cNvPr id="12" name="Volumes">
            <a:extLst>
              <a:ext uri="{FF2B5EF4-FFF2-40B4-BE49-F238E27FC236}">
                <a16:creationId xmlns:a16="http://schemas.microsoft.com/office/drawing/2014/main" id="{06FE8FB8-A9CC-E95D-E518-9788903B7D93}"/>
              </a:ext>
            </a:extLst>
          </p:cNvPr>
          <p:cNvSpPr/>
          <p:nvPr/>
        </p:nvSpPr>
        <p:spPr>
          <a:xfrm>
            <a:off x="8925136" y="3065360"/>
            <a:ext cx="1004468" cy="497430"/>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600"/>
              <a:t>Volumes</a:t>
            </a:r>
          </a:p>
        </p:txBody>
      </p:sp>
      <p:sp>
        <p:nvSpPr>
          <p:cNvPr id="14" name="Internal HD (HFS+)">
            <a:extLst>
              <a:ext uri="{FF2B5EF4-FFF2-40B4-BE49-F238E27FC236}">
                <a16:creationId xmlns:a16="http://schemas.microsoft.com/office/drawing/2014/main" id="{E489EE89-6503-58BD-CE48-F438D5CAA104}"/>
              </a:ext>
            </a:extLst>
          </p:cNvPr>
          <p:cNvSpPr txBox="1"/>
          <p:nvPr/>
        </p:nvSpPr>
        <p:spPr>
          <a:xfrm>
            <a:off x="9701656" y="2124252"/>
            <a:ext cx="1046761" cy="3029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a:defRPr sz="3000" b="0" i="1">
                <a:latin typeface="Helvetica"/>
                <a:ea typeface="Helvetica"/>
                <a:cs typeface="Helvetica"/>
                <a:sym typeface="Helvetica"/>
              </a:defRPr>
            </a:lvl1pPr>
          </a:lstStyle>
          <a:p>
            <a:r>
              <a:rPr sz="1500" dirty="0"/>
              <a:t>Internal H</a:t>
            </a:r>
            <a:r>
              <a:rPr lang="en-US" sz="1500" dirty="0"/>
              <a:t>D</a:t>
            </a:r>
            <a:endParaRPr sz="1500" dirty="0"/>
          </a:p>
        </p:txBody>
      </p:sp>
      <p:grpSp>
        <p:nvGrpSpPr>
          <p:cNvPr id="15" name="Group">
            <a:extLst>
              <a:ext uri="{FF2B5EF4-FFF2-40B4-BE49-F238E27FC236}">
                <a16:creationId xmlns:a16="http://schemas.microsoft.com/office/drawing/2014/main" id="{CDEBE876-F4DC-461E-77C1-D7885477F07E}"/>
              </a:ext>
            </a:extLst>
          </p:cNvPr>
          <p:cNvGrpSpPr/>
          <p:nvPr/>
        </p:nvGrpSpPr>
        <p:grpSpPr>
          <a:xfrm>
            <a:off x="9099125" y="3535329"/>
            <a:ext cx="1361625" cy="2485563"/>
            <a:chOff x="413524" y="0"/>
            <a:chExt cx="2723248" cy="4971125"/>
          </a:xfrm>
        </p:grpSpPr>
        <p:sp>
          <p:nvSpPr>
            <p:cNvPr id="16" name="Line">
              <a:extLst>
                <a:ext uri="{FF2B5EF4-FFF2-40B4-BE49-F238E27FC236}">
                  <a16:creationId xmlns:a16="http://schemas.microsoft.com/office/drawing/2014/main" id="{FE368621-343B-A8B0-5DD3-7BEDFDF469C4}"/>
                </a:ext>
              </a:extLst>
            </p:cNvPr>
            <p:cNvSpPr/>
            <p:nvPr/>
          </p:nvSpPr>
          <p:spPr>
            <a:xfrm flipV="1">
              <a:off x="1693227" y="1593297"/>
              <a:ext cx="1" cy="818141"/>
            </a:xfrm>
            <a:prstGeom prst="line">
              <a:avLst/>
            </a:prstGeom>
            <a:noFill/>
            <a:ln w="25400" cap="flat">
              <a:solidFill>
                <a:srgbClr val="000000"/>
              </a:solidFill>
              <a:prstDash val="solid"/>
              <a:miter lim="400000"/>
            </a:ln>
            <a:effectLst/>
          </p:spPr>
          <p:txBody>
            <a:bodyPr wrap="square" lIns="35719" tIns="35719" rIns="35719" bIns="35719" numCol="1" anchor="ctr">
              <a:noAutofit/>
            </a:bodyPr>
            <a:lstStyle/>
            <a:p>
              <a:pPr>
                <a:defRPr b="0">
                  <a:latin typeface="Helvetica Light"/>
                  <a:ea typeface="Helvetica Light"/>
                  <a:cs typeface="Helvetica Light"/>
                  <a:sym typeface="Helvetica Light"/>
                </a:defRPr>
              </a:pPr>
              <a:endParaRPr sz="600"/>
            </a:p>
          </p:txBody>
        </p:sp>
        <p:grpSp>
          <p:nvGrpSpPr>
            <p:cNvPr id="17" name="Group">
              <a:extLst>
                <a:ext uri="{FF2B5EF4-FFF2-40B4-BE49-F238E27FC236}">
                  <a16:creationId xmlns:a16="http://schemas.microsoft.com/office/drawing/2014/main" id="{1423C74F-E395-913B-BF9B-ABE524C7BA88}"/>
                </a:ext>
              </a:extLst>
            </p:cNvPr>
            <p:cNvGrpSpPr/>
            <p:nvPr/>
          </p:nvGrpSpPr>
          <p:grpSpPr>
            <a:xfrm>
              <a:off x="413524" y="-1"/>
              <a:ext cx="2723250" cy="4971127"/>
              <a:chOff x="413524" y="0"/>
              <a:chExt cx="2723248" cy="4971125"/>
            </a:xfrm>
          </p:grpSpPr>
          <p:sp>
            <p:nvSpPr>
              <p:cNvPr id="18" name="Line">
                <a:extLst>
                  <a:ext uri="{FF2B5EF4-FFF2-40B4-BE49-F238E27FC236}">
                    <a16:creationId xmlns:a16="http://schemas.microsoft.com/office/drawing/2014/main" id="{CB7D930B-DCB5-2524-6E39-D87948AB50D3}"/>
                  </a:ext>
                </a:extLst>
              </p:cNvPr>
              <p:cNvSpPr/>
              <p:nvPr/>
            </p:nvSpPr>
            <p:spPr>
              <a:xfrm flipH="1" flipV="1">
                <a:off x="1203352" y="-1"/>
                <a:ext cx="836877" cy="492952"/>
              </a:xfrm>
              <a:prstGeom prst="line">
                <a:avLst/>
              </a:prstGeom>
              <a:noFill/>
              <a:ln w="25400" cap="flat">
                <a:solidFill>
                  <a:srgbClr val="000000"/>
                </a:solidFill>
                <a:prstDash val="solid"/>
                <a:miter lim="400000"/>
              </a:ln>
              <a:effectLst/>
            </p:spPr>
            <p:txBody>
              <a:bodyPr wrap="square" lIns="35719" tIns="35719" rIns="35719" bIns="35719" numCol="1" anchor="ctr">
                <a:noAutofit/>
              </a:bodyPr>
              <a:lstStyle/>
              <a:p>
                <a:pPr>
                  <a:defRPr b="0">
                    <a:latin typeface="Helvetica Light"/>
                    <a:ea typeface="Helvetica Light"/>
                    <a:cs typeface="Helvetica Light"/>
                    <a:sym typeface="Helvetica Light"/>
                  </a:defRPr>
                </a:pPr>
                <a:endParaRPr sz="600"/>
              </a:p>
            </p:txBody>
          </p:sp>
          <p:sp>
            <p:nvSpPr>
              <p:cNvPr id="19" name="Remote Server (AFP)">
                <a:extLst>
                  <a:ext uri="{FF2B5EF4-FFF2-40B4-BE49-F238E27FC236}">
                    <a16:creationId xmlns:a16="http://schemas.microsoft.com/office/drawing/2014/main" id="{F65A53C6-3623-734C-D922-CB2B3364F1F9}"/>
                  </a:ext>
                </a:extLst>
              </p:cNvPr>
              <p:cNvSpPr/>
              <p:nvPr/>
            </p:nvSpPr>
            <p:spPr>
              <a:xfrm>
                <a:off x="1866773" y="370112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numCol="1" anchor="ctr">
                <a:spAutoFit/>
              </a:bodyPr>
              <a:lstStyle>
                <a:lvl1pPr>
                  <a:defRPr sz="3000" b="0" i="1">
                    <a:latin typeface="Helvetica"/>
                    <a:ea typeface="Helvetica"/>
                    <a:cs typeface="Helvetica"/>
                    <a:sym typeface="Helvetica"/>
                  </a:defRPr>
                </a:lvl1pPr>
              </a:lstStyle>
              <a:p>
                <a:r>
                  <a:rPr sz="1500" dirty="0"/>
                  <a:t>Remote Server (</a:t>
                </a:r>
                <a:r>
                  <a:rPr lang="en-US" sz="1500" dirty="0"/>
                  <a:t>NFS</a:t>
                </a:r>
                <a:r>
                  <a:rPr sz="1500" dirty="0"/>
                  <a:t>)</a:t>
                </a:r>
              </a:p>
            </p:txBody>
          </p:sp>
          <p:sp>
            <p:nvSpPr>
              <p:cNvPr id="20" name="gmuhome">
                <a:extLst>
                  <a:ext uri="{FF2B5EF4-FFF2-40B4-BE49-F238E27FC236}">
                    <a16:creationId xmlns:a16="http://schemas.microsoft.com/office/drawing/2014/main" id="{16445F4D-5216-49AB-15A2-8152E0C769C7}"/>
                  </a:ext>
                </a:extLst>
              </p:cNvPr>
              <p:cNvSpPr/>
              <p:nvPr/>
            </p:nvSpPr>
            <p:spPr>
              <a:xfrm>
                <a:off x="413524" y="528669"/>
                <a:ext cx="2157183" cy="994859"/>
              </a:xfrm>
              <a:prstGeom prst="rect">
                <a:avLst/>
              </a:prstGeom>
              <a:solidFill>
                <a:srgbClr val="FEEBAB"/>
              </a:solidFill>
              <a:ln w="12700"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noAutofit/>
              </a:bodyPr>
              <a:lstStyle>
                <a:lvl1pPr>
                  <a:defRPr b="0">
                    <a:latin typeface="Helvetica Light"/>
                    <a:ea typeface="Helvetica Light"/>
                    <a:cs typeface="Helvetica Light"/>
                    <a:sym typeface="Helvetica Light"/>
                  </a:defRPr>
                </a:lvl1pPr>
              </a:lstStyle>
              <a:p>
                <a:r>
                  <a:rPr lang="en-US" sz="600" dirty="0" err="1"/>
                  <a:t>neuHome</a:t>
                </a:r>
                <a:endParaRPr sz="600" dirty="0"/>
              </a:p>
            </p:txBody>
          </p:sp>
          <p:sp>
            <p:nvSpPr>
              <p:cNvPr id="21" name="…">
                <a:extLst>
                  <a:ext uri="{FF2B5EF4-FFF2-40B4-BE49-F238E27FC236}">
                    <a16:creationId xmlns:a16="http://schemas.microsoft.com/office/drawing/2014/main" id="{2620B3A7-E4C4-DE81-B5B4-F70B651E0E46}"/>
                  </a:ext>
                </a:extLst>
              </p:cNvPr>
              <p:cNvSpPr/>
              <p:nvPr/>
            </p:nvSpPr>
            <p:spPr>
              <a:xfrm>
                <a:off x="413524" y="2320469"/>
                <a:ext cx="2157183" cy="994859"/>
              </a:xfrm>
              <a:prstGeom prst="rect">
                <a:avLst/>
              </a:prstGeom>
              <a:solidFill>
                <a:srgbClr val="FEEBAB"/>
              </a:solidFill>
              <a:ln w="12700"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noAutofit/>
              </a:bodyPr>
              <a:lstStyle>
                <a:lvl1pPr>
                  <a:defRPr b="0">
                    <a:latin typeface="Helvetica Light"/>
                    <a:ea typeface="Helvetica Light"/>
                    <a:cs typeface="Helvetica Light"/>
                    <a:sym typeface="Helvetica Light"/>
                  </a:defRPr>
                </a:lvl1pPr>
              </a:lstStyle>
              <a:p>
                <a:r>
                  <a:rPr sz="600"/>
                  <a:t>…</a:t>
                </a:r>
              </a:p>
            </p:txBody>
          </p:sp>
        </p:grpSp>
      </p:grpSp>
      <p:grpSp>
        <p:nvGrpSpPr>
          <p:cNvPr id="22" name="Group">
            <a:extLst>
              <a:ext uri="{FF2B5EF4-FFF2-40B4-BE49-F238E27FC236}">
                <a16:creationId xmlns:a16="http://schemas.microsoft.com/office/drawing/2014/main" id="{84C9A6D1-6126-5B5B-7A4E-6E667155A056}"/>
              </a:ext>
            </a:extLst>
          </p:cNvPr>
          <p:cNvGrpSpPr/>
          <p:nvPr/>
        </p:nvGrpSpPr>
        <p:grpSpPr>
          <a:xfrm>
            <a:off x="7560568" y="3560048"/>
            <a:ext cx="1411769" cy="2485564"/>
            <a:chOff x="2998667" y="-1"/>
            <a:chExt cx="2823537" cy="4971127"/>
          </a:xfrm>
        </p:grpSpPr>
        <p:sp>
          <p:nvSpPr>
            <p:cNvPr id="23" name="Line">
              <a:extLst>
                <a:ext uri="{FF2B5EF4-FFF2-40B4-BE49-F238E27FC236}">
                  <a16:creationId xmlns:a16="http://schemas.microsoft.com/office/drawing/2014/main" id="{D3AA9D0F-9F4B-3E3D-B978-98613FFD6015}"/>
                </a:ext>
              </a:extLst>
            </p:cNvPr>
            <p:cNvSpPr/>
            <p:nvPr/>
          </p:nvSpPr>
          <p:spPr>
            <a:xfrm flipV="1">
              <a:off x="4985327" y="-1"/>
              <a:ext cx="836877" cy="492952"/>
            </a:xfrm>
            <a:prstGeom prst="line">
              <a:avLst/>
            </a:prstGeom>
            <a:noFill/>
            <a:ln w="25400" cap="flat">
              <a:solidFill>
                <a:srgbClr val="000000"/>
              </a:solidFill>
              <a:prstDash val="solid"/>
              <a:miter lim="400000"/>
            </a:ln>
            <a:effectLst/>
          </p:spPr>
          <p:txBody>
            <a:bodyPr wrap="square" lIns="35719" tIns="35719" rIns="35719" bIns="35719" numCol="1" anchor="ctr">
              <a:noAutofit/>
            </a:bodyPr>
            <a:lstStyle/>
            <a:p>
              <a:pPr>
                <a:defRPr b="0">
                  <a:latin typeface="Helvetica Light"/>
                  <a:ea typeface="Helvetica Light"/>
                  <a:cs typeface="Helvetica Light"/>
                  <a:sym typeface="Helvetica Light"/>
                </a:defRPr>
              </a:pPr>
              <a:endParaRPr sz="600"/>
            </a:p>
          </p:txBody>
        </p:sp>
        <p:sp>
          <p:nvSpPr>
            <p:cNvPr id="24" name="External HD (HFS+)">
              <a:extLst>
                <a:ext uri="{FF2B5EF4-FFF2-40B4-BE49-F238E27FC236}">
                  <a16:creationId xmlns:a16="http://schemas.microsoft.com/office/drawing/2014/main" id="{DF36240C-627B-DD8E-2885-D3C7BA29C6E8}"/>
                </a:ext>
              </a:extLst>
            </p:cNvPr>
            <p:cNvSpPr/>
            <p:nvPr/>
          </p:nvSpPr>
          <p:spPr>
            <a:xfrm flipH="1">
              <a:off x="3032761" y="3651685"/>
              <a:ext cx="1154304" cy="131944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a:defRPr sz="3000" b="0" i="1">
                  <a:latin typeface="Helvetica"/>
                  <a:ea typeface="Helvetica"/>
                  <a:cs typeface="Helvetica"/>
                  <a:sym typeface="Helvetica"/>
                </a:defRPr>
              </a:lvl1pPr>
            </a:lstStyle>
            <a:p>
              <a:r>
                <a:rPr sz="1500" dirty="0"/>
                <a:t>External HD</a:t>
              </a:r>
            </a:p>
          </p:txBody>
        </p:sp>
        <p:sp>
          <p:nvSpPr>
            <p:cNvPr id="25" name="Line">
              <a:extLst>
                <a:ext uri="{FF2B5EF4-FFF2-40B4-BE49-F238E27FC236}">
                  <a16:creationId xmlns:a16="http://schemas.microsoft.com/office/drawing/2014/main" id="{76B17128-FF69-0641-43A7-1DDE3F511FB4}"/>
                </a:ext>
              </a:extLst>
            </p:cNvPr>
            <p:cNvSpPr/>
            <p:nvPr/>
          </p:nvSpPr>
          <p:spPr>
            <a:xfrm flipV="1">
              <a:off x="4187065" y="1543857"/>
              <a:ext cx="1" cy="818141"/>
            </a:xfrm>
            <a:prstGeom prst="line">
              <a:avLst/>
            </a:prstGeom>
            <a:noFill/>
            <a:ln w="25400" cap="flat">
              <a:solidFill>
                <a:srgbClr val="000000"/>
              </a:solidFill>
              <a:prstDash val="solid"/>
              <a:miter lim="400000"/>
            </a:ln>
            <a:effectLst/>
          </p:spPr>
          <p:txBody>
            <a:bodyPr wrap="square" lIns="35719" tIns="35719" rIns="35719" bIns="35719" numCol="1" anchor="ctr">
              <a:noAutofit/>
            </a:bodyPr>
            <a:lstStyle/>
            <a:p>
              <a:pPr>
                <a:defRPr b="0">
                  <a:latin typeface="Helvetica Light"/>
                  <a:ea typeface="Helvetica Light"/>
                  <a:cs typeface="Helvetica Light"/>
                  <a:sym typeface="Helvetica Light"/>
                </a:defRPr>
              </a:pPr>
              <a:endParaRPr sz="600"/>
            </a:p>
          </p:txBody>
        </p:sp>
        <p:sp>
          <p:nvSpPr>
            <p:cNvPr id="26" name="externalHD">
              <a:extLst>
                <a:ext uri="{FF2B5EF4-FFF2-40B4-BE49-F238E27FC236}">
                  <a16:creationId xmlns:a16="http://schemas.microsoft.com/office/drawing/2014/main" id="{A2360F70-447E-2AB1-AE8F-C4EA0AAFA988}"/>
                </a:ext>
              </a:extLst>
            </p:cNvPr>
            <p:cNvSpPr/>
            <p:nvPr/>
          </p:nvSpPr>
          <p:spPr>
            <a:xfrm>
              <a:off x="2998667" y="528669"/>
              <a:ext cx="2376797" cy="994859"/>
            </a:xfrm>
            <a:prstGeom prst="rect">
              <a:avLst/>
            </a:prstGeom>
            <a:solidFill>
              <a:srgbClr val="EE7D69"/>
            </a:solidFill>
            <a:ln w="12700"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noAutofit/>
            </a:bodyPr>
            <a:lstStyle>
              <a:lvl1pPr>
                <a:defRPr b="0">
                  <a:latin typeface="Helvetica Light"/>
                  <a:ea typeface="Helvetica Light"/>
                  <a:cs typeface="Helvetica Light"/>
                  <a:sym typeface="Helvetica Light"/>
                </a:defRPr>
              </a:lvl1pPr>
            </a:lstStyle>
            <a:p>
              <a:r>
                <a:rPr sz="600" dirty="0" err="1"/>
                <a:t>externalHD</a:t>
              </a:r>
              <a:endParaRPr sz="600" dirty="0"/>
            </a:p>
          </p:txBody>
        </p:sp>
        <p:sp>
          <p:nvSpPr>
            <p:cNvPr id="27" name="…">
              <a:extLst>
                <a:ext uri="{FF2B5EF4-FFF2-40B4-BE49-F238E27FC236}">
                  <a16:creationId xmlns:a16="http://schemas.microsoft.com/office/drawing/2014/main" id="{1C941C47-AF85-F14B-039E-9612AFD6F656}"/>
                </a:ext>
              </a:extLst>
            </p:cNvPr>
            <p:cNvSpPr/>
            <p:nvPr/>
          </p:nvSpPr>
          <p:spPr>
            <a:xfrm>
              <a:off x="2998667" y="2320469"/>
              <a:ext cx="2376797" cy="994859"/>
            </a:xfrm>
            <a:prstGeom prst="rect">
              <a:avLst/>
            </a:prstGeom>
            <a:solidFill>
              <a:srgbClr val="EE7D69"/>
            </a:solidFill>
            <a:ln w="12700"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noAutofit/>
            </a:bodyPr>
            <a:lstStyle>
              <a:lvl1pPr>
                <a:defRPr b="0">
                  <a:latin typeface="Helvetica Light"/>
                  <a:ea typeface="Helvetica Light"/>
                  <a:cs typeface="Helvetica Light"/>
                  <a:sym typeface="Helvetica Light"/>
                </a:defRPr>
              </a:lvl1pPr>
            </a:lstStyle>
            <a:p>
              <a:r>
                <a:rPr sz="600"/>
                <a:t>…</a:t>
              </a:r>
            </a:p>
          </p:txBody>
        </p:sp>
      </p:grpSp>
    </p:spTree>
    <p:extLst>
      <p:ext uri="{BB962C8B-B14F-4D97-AF65-F5344CB8AC3E}">
        <p14:creationId xmlns:p14="http://schemas.microsoft.com/office/powerpoint/2010/main" val="3453297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advAuto="0"/>
      <p:bldP spid="22" grpId="0" animBg="1" advAuto="0"/>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NFS is a Monolithic Shared Filesystem"/>
          <p:cNvSpPr txBox="1">
            <a:spLocks noGrp="1"/>
          </p:cNvSpPr>
          <p:nvPr>
            <p:ph type="title"/>
          </p:nvPr>
        </p:nvSpPr>
        <p:spPr>
          <a:prstGeom prst="rect">
            <a:avLst/>
          </a:prstGeom>
        </p:spPr>
        <p:txBody>
          <a:bodyPr/>
          <a:lstStyle/>
          <a:p>
            <a:r>
              <a:t>NFS is a Monolithic Shared Filesystem</a:t>
            </a:r>
          </a:p>
        </p:txBody>
      </p:sp>
      <p:sp>
        <p:nvSpPr>
          <p:cNvPr id="316" name="Body Level One…"/>
          <p:cNvSpPr txBox="1">
            <a:spLocks noGrp="1"/>
          </p:cNvSpPr>
          <p:nvPr>
            <p:ph idx="1"/>
          </p:nvPr>
        </p:nvSpPr>
        <p:spPr>
          <a:xfrm>
            <a:off x="838199" y="1500160"/>
            <a:ext cx="9396663"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10000"/>
          </a:bodyPr>
          <a:lstStyle/>
          <a:p>
            <a:r>
              <a:rPr dirty="0"/>
              <a:t>All files are stored on a single server</a:t>
            </a:r>
          </a:p>
          <a:p>
            <a:r>
              <a:rPr dirty="0"/>
              <a:t>To list files in a directory, clients make request to server</a:t>
            </a:r>
          </a:p>
          <a:p>
            <a:r>
              <a:rPr dirty="0"/>
              <a:t>To read or write files, clients make request to server</a:t>
            </a:r>
          </a:p>
          <a:p>
            <a:r>
              <a:rPr dirty="0"/>
              <a:t>Clients might “lock” files to prevent concurrent updates</a:t>
            </a:r>
          </a:p>
          <a:p>
            <a:r>
              <a:rPr dirty="0"/>
              <a:t>Assuming that scale, throughput, fault tolerance requirements are relatively low, this is an acceptable architecture</a:t>
            </a:r>
          </a:p>
          <a:p>
            <a:r>
              <a:rPr dirty="0"/>
              <a:t>This architecture is the </a:t>
            </a:r>
            <a:r>
              <a:rPr i="1" dirty="0"/>
              <a:t>easiest</a:t>
            </a:r>
            <a:r>
              <a:rPr dirty="0"/>
              <a:t> to build fast and correctly</a:t>
            </a:r>
          </a:p>
        </p:txBody>
      </p:sp>
    </p:spTree>
    <p:extLst>
      <p:ext uri="{BB962C8B-B14F-4D97-AF65-F5344CB8AC3E}">
        <p14:creationId xmlns:p14="http://schemas.microsoft.com/office/powerpoint/2010/main" val="66514965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Design Tiers Considering the Structure of Data"/>
          <p:cNvSpPr txBox="1">
            <a:spLocks noGrp="1"/>
          </p:cNvSpPr>
          <p:nvPr>
            <p:ph type="title"/>
          </p:nvPr>
        </p:nvSpPr>
        <p:spPr>
          <a:prstGeom prst="rect">
            <a:avLst/>
          </a:prstGeom>
        </p:spPr>
        <p:txBody>
          <a:bodyPr>
            <a:normAutofit/>
          </a:bodyPr>
          <a:lstStyle>
            <a:lvl1pPr defTabSz="2292037">
              <a:defRPr sz="7990" spc="-159"/>
            </a:lvl1pPr>
          </a:lstStyle>
          <a:p>
            <a:r>
              <a:rPr lang="en-US" sz="4400" dirty="0"/>
              <a:t>Example: GFS (Google File System, ~2010)</a:t>
            </a:r>
            <a:endParaRPr sz="4400" dirty="0"/>
          </a:p>
        </p:txBody>
      </p:sp>
      <p:sp>
        <p:nvSpPr>
          <p:cNvPr id="351" name="Example: GFS (Google File System, c 2010)"/>
          <p:cNvSpPr txBox="1">
            <a:spLocks noGrp="1"/>
          </p:cNvSpPr>
          <p:nvPr>
            <p:ph idx="1"/>
          </p:nvPr>
        </p:nvSpPr>
        <p:spPr>
          <a:xfrm>
            <a:off x="838200" y="1500160"/>
            <a:ext cx="8257674" cy="4351338"/>
          </a:xfrm>
          <a:prstGeom prst="rect">
            <a:avLst/>
          </a:prstGeom>
        </p:spPr>
        <p:txBody>
          <a:bodyPr>
            <a:normAutofit/>
          </a:bodyPr>
          <a:lstStyle/>
          <a:p>
            <a:r>
              <a:rPr lang="en-US" dirty="0"/>
              <a:t>Stated requirements: </a:t>
            </a:r>
          </a:p>
          <a:p>
            <a:r>
              <a:rPr lang="en-US" dirty="0"/>
              <a:t>“</a:t>
            </a:r>
            <a:r>
              <a:rPr lang="en-US" b="1" dirty="0"/>
              <a:t>High sustained bandwidth is more important than low latency</a:t>
            </a:r>
            <a:r>
              <a:rPr lang="en-US" dirty="0"/>
              <a:t>. Most of our target applications place a premium on </a:t>
            </a:r>
            <a:r>
              <a:rPr lang="en-US" b="1" dirty="0"/>
              <a:t>processing data in bulk at a high rate</a:t>
            </a:r>
            <a:r>
              <a:rPr lang="en-US" dirty="0"/>
              <a:t>, while </a:t>
            </a:r>
            <a:r>
              <a:rPr lang="en-US" b="1" dirty="0"/>
              <a:t>few have stringent response time requirements for an individual read or write.</a:t>
            </a:r>
            <a:r>
              <a:rPr lang="en-US" dirty="0"/>
              <a:t>”</a:t>
            </a:r>
          </a:p>
          <a:p>
            <a:endParaRPr dirty="0"/>
          </a:p>
        </p:txBody>
      </p:sp>
    </p:spTree>
    <p:extLst>
      <p:ext uri="{BB962C8B-B14F-4D97-AF65-F5344CB8AC3E}">
        <p14:creationId xmlns:p14="http://schemas.microsoft.com/office/powerpoint/2010/main" val="18816126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29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pPr>
              <a:defRPr b="1">
                <a:solidFill>
                  <a:srgbClr val="931A68"/>
                </a:solidFill>
              </a:defRPr>
            </a:pPr>
            <a:r>
              <a:rPr dirty="0"/>
              <a:t>Performance</a:t>
            </a:r>
          </a:p>
          <a:p>
            <a:r>
              <a:rPr dirty="0"/>
              <a:t>Latency</a:t>
            </a:r>
          </a:p>
          <a:p>
            <a:r>
              <a:rPr dirty="0"/>
              <a:t>Availability</a:t>
            </a:r>
          </a:p>
          <a:p>
            <a:r>
              <a:rPr dirty="0"/>
              <a:t>Fault Tolerance</a:t>
            </a:r>
          </a:p>
        </p:txBody>
      </p:sp>
      <p:sp>
        <p:nvSpPr>
          <p:cNvPr id="298" name="“is characterized by the amount of useful work accomplished by a computer system compared to the time and resources used.”"/>
          <p:cNvSpPr txBox="1"/>
          <p:nvPr/>
        </p:nvSpPr>
        <p:spPr>
          <a:xfrm>
            <a:off x="5189534" y="1641227"/>
            <a:ext cx="5303633" cy="161101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a:t>“is characterized by the amount of useful work accomplished by a computer system compared to the time and resources used.”</a:t>
            </a:r>
          </a:p>
        </p:txBody>
      </p:sp>
      <p:sp>
        <p:nvSpPr>
          <p:cNvPr id="29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Tree>
    <p:extLst>
      <p:ext uri="{BB962C8B-B14F-4D97-AF65-F5344CB8AC3E}">
        <p14:creationId xmlns:p14="http://schemas.microsoft.com/office/powerpoint/2010/main" val="240465913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GFS Tiers Filesystem Metadata and File Chunks"/>
          <p:cNvSpPr txBox="1">
            <a:spLocks noGrp="1"/>
          </p:cNvSpPr>
          <p:nvPr>
            <p:ph type="title"/>
          </p:nvPr>
        </p:nvSpPr>
        <p:spPr>
          <a:prstGeom prst="rect">
            <a:avLst/>
          </a:prstGeom>
        </p:spPr>
        <p:txBody>
          <a:bodyPr>
            <a:normAutofit/>
          </a:bodyPr>
          <a:lstStyle>
            <a:lvl1pPr defTabSz="2243271">
              <a:defRPr sz="7820" spc="-156"/>
            </a:lvl1pPr>
          </a:lstStyle>
          <a:p>
            <a:r>
              <a:rPr sz="4000" dirty="0"/>
              <a:t>GFS Tiers Filesystem</a:t>
            </a:r>
            <a:r>
              <a:rPr lang="en-US" sz="4000" dirty="0"/>
              <a:t>:</a:t>
            </a:r>
            <a:br>
              <a:rPr lang="en-US" sz="4000" dirty="0"/>
            </a:br>
            <a:r>
              <a:rPr sz="4000" dirty="0"/>
              <a:t>Metadata and File Chunks</a:t>
            </a:r>
          </a:p>
        </p:txBody>
      </p:sp>
      <p:sp>
        <p:nvSpPr>
          <p:cNvPr id="369" name="Example: GFS (Google File System, c 2010)"/>
          <p:cNvSpPr txBox="1">
            <a:spLocks noGrp="1"/>
          </p:cNvSpPr>
          <p:nvPr>
            <p:ph idx="1"/>
          </p:nvPr>
        </p:nvSpPr>
        <p:spPr>
          <a:prstGeom prst="rect">
            <a:avLst/>
          </a:prstGeom>
        </p:spPr>
        <p:txBody>
          <a:bodyPr>
            <a:normAutofit/>
          </a:bodyPr>
          <a:lstStyle/>
          <a:p>
            <a:r>
              <a:rPr dirty="0"/>
              <a:t>Example: GFS (Google File System, c 2010)</a:t>
            </a:r>
          </a:p>
        </p:txBody>
      </p:sp>
      <p:grpSp>
        <p:nvGrpSpPr>
          <p:cNvPr id="2" name="Group 1">
            <a:extLst>
              <a:ext uri="{FF2B5EF4-FFF2-40B4-BE49-F238E27FC236}">
                <a16:creationId xmlns:a16="http://schemas.microsoft.com/office/drawing/2014/main" id="{CAB64D3C-C966-BFE3-8147-09AAE266F3AF}"/>
              </a:ext>
            </a:extLst>
          </p:cNvPr>
          <p:cNvGrpSpPr/>
          <p:nvPr/>
        </p:nvGrpSpPr>
        <p:grpSpPr>
          <a:xfrm>
            <a:off x="1697576" y="2234444"/>
            <a:ext cx="10131016" cy="4512735"/>
            <a:chOff x="1030493" y="3322090"/>
            <a:chExt cx="10131016" cy="4512735"/>
          </a:xfrm>
        </p:grpSpPr>
        <p:grpSp>
          <p:nvGrpSpPr>
            <p:cNvPr id="443" name="Group"/>
            <p:cNvGrpSpPr/>
            <p:nvPr/>
          </p:nvGrpSpPr>
          <p:grpSpPr>
            <a:xfrm>
              <a:off x="3519261" y="5751385"/>
              <a:ext cx="7642248" cy="2083440"/>
              <a:chOff x="0" y="-2"/>
              <a:chExt cx="15284494" cy="4166879"/>
            </a:xfrm>
          </p:grpSpPr>
          <p:grpSp>
            <p:nvGrpSpPr>
              <p:cNvPr id="373" name="ChunkServer"/>
              <p:cNvGrpSpPr/>
              <p:nvPr/>
            </p:nvGrpSpPr>
            <p:grpSpPr>
              <a:xfrm>
                <a:off x="0" y="-2"/>
                <a:ext cx="2402767" cy="903939"/>
                <a:chOff x="0" y="-1"/>
                <a:chExt cx="2402765" cy="903938"/>
              </a:xfrm>
            </p:grpSpPr>
            <p:sp>
              <p:nvSpPr>
                <p:cNvPr id="371"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72"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76" name="ChunkServer"/>
              <p:cNvGrpSpPr/>
              <p:nvPr/>
            </p:nvGrpSpPr>
            <p:grpSpPr>
              <a:xfrm>
                <a:off x="5152689" y="-2"/>
                <a:ext cx="2402769" cy="903939"/>
                <a:chOff x="-1" y="-1"/>
                <a:chExt cx="2402768" cy="903938"/>
              </a:xfrm>
            </p:grpSpPr>
            <p:sp>
              <p:nvSpPr>
                <p:cNvPr id="374"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75"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79" name="ChunkServer"/>
              <p:cNvGrpSpPr/>
              <p:nvPr/>
            </p:nvGrpSpPr>
            <p:grpSpPr>
              <a:xfrm>
                <a:off x="2576344" y="-2"/>
                <a:ext cx="2402769" cy="903939"/>
                <a:chOff x="-1" y="-1"/>
                <a:chExt cx="2402768" cy="903938"/>
              </a:xfrm>
            </p:grpSpPr>
            <p:sp>
              <p:nvSpPr>
                <p:cNvPr id="377"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78"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82" name="ChunkServer"/>
              <p:cNvGrpSpPr/>
              <p:nvPr/>
            </p:nvGrpSpPr>
            <p:grpSpPr>
              <a:xfrm>
                <a:off x="7729034" y="-2"/>
                <a:ext cx="2402770" cy="903939"/>
                <a:chOff x="-1" y="-1"/>
                <a:chExt cx="2402768" cy="903938"/>
              </a:xfrm>
            </p:grpSpPr>
            <p:sp>
              <p:nvSpPr>
                <p:cNvPr id="380"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81"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85" name="ChunkServer"/>
              <p:cNvGrpSpPr/>
              <p:nvPr/>
            </p:nvGrpSpPr>
            <p:grpSpPr>
              <a:xfrm>
                <a:off x="12881727" y="-2"/>
                <a:ext cx="2402767" cy="903939"/>
                <a:chOff x="0" y="-1"/>
                <a:chExt cx="2402765" cy="903938"/>
              </a:xfrm>
            </p:grpSpPr>
            <p:sp>
              <p:nvSpPr>
                <p:cNvPr id="383"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84"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88" name="ChunkServer"/>
              <p:cNvGrpSpPr/>
              <p:nvPr/>
            </p:nvGrpSpPr>
            <p:grpSpPr>
              <a:xfrm>
                <a:off x="10305380" y="-2"/>
                <a:ext cx="2402769" cy="903939"/>
                <a:chOff x="-1" y="-1"/>
                <a:chExt cx="2402768" cy="903938"/>
              </a:xfrm>
            </p:grpSpPr>
            <p:sp>
              <p:nvSpPr>
                <p:cNvPr id="386"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87"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91" name="ChunkServer"/>
              <p:cNvGrpSpPr/>
              <p:nvPr/>
            </p:nvGrpSpPr>
            <p:grpSpPr>
              <a:xfrm>
                <a:off x="0" y="1087645"/>
                <a:ext cx="2402767" cy="903939"/>
                <a:chOff x="0" y="-1"/>
                <a:chExt cx="2402765" cy="903938"/>
              </a:xfrm>
            </p:grpSpPr>
            <p:sp>
              <p:nvSpPr>
                <p:cNvPr id="389"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90"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94" name="ChunkServer"/>
              <p:cNvGrpSpPr/>
              <p:nvPr/>
            </p:nvGrpSpPr>
            <p:grpSpPr>
              <a:xfrm>
                <a:off x="5152689" y="1087645"/>
                <a:ext cx="2402769" cy="903939"/>
                <a:chOff x="-1" y="-1"/>
                <a:chExt cx="2402768" cy="903938"/>
              </a:xfrm>
            </p:grpSpPr>
            <p:sp>
              <p:nvSpPr>
                <p:cNvPr id="392"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93"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97" name="ChunkServer"/>
              <p:cNvGrpSpPr/>
              <p:nvPr/>
            </p:nvGrpSpPr>
            <p:grpSpPr>
              <a:xfrm>
                <a:off x="2576344" y="1087645"/>
                <a:ext cx="2402769" cy="903939"/>
                <a:chOff x="-1" y="-1"/>
                <a:chExt cx="2402768" cy="903938"/>
              </a:xfrm>
            </p:grpSpPr>
            <p:sp>
              <p:nvSpPr>
                <p:cNvPr id="395"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96"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00" name="ChunkServer"/>
              <p:cNvGrpSpPr/>
              <p:nvPr/>
            </p:nvGrpSpPr>
            <p:grpSpPr>
              <a:xfrm>
                <a:off x="7729034" y="1087645"/>
                <a:ext cx="2402770" cy="903939"/>
                <a:chOff x="-1" y="-1"/>
                <a:chExt cx="2402768" cy="903938"/>
              </a:xfrm>
            </p:grpSpPr>
            <p:sp>
              <p:nvSpPr>
                <p:cNvPr id="398"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99"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03" name="ChunkServer"/>
              <p:cNvGrpSpPr/>
              <p:nvPr/>
            </p:nvGrpSpPr>
            <p:grpSpPr>
              <a:xfrm>
                <a:off x="12881727" y="1087645"/>
                <a:ext cx="2402767" cy="903939"/>
                <a:chOff x="0" y="-1"/>
                <a:chExt cx="2402765" cy="903938"/>
              </a:xfrm>
            </p:grpSpPr>
            <p:sp>
              <p:nvSpPr>
                <p:cNvPr id="401"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02"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06" name="ChunkServer"/>
              <p:cNvGrpSpPr/>
              <p:nvPr/>
            </p:nvGrpSpPr>
            <p:grpSpPr>
              <a:xfrm>
                <a:off x="10305380" y="1087645"/>
                <a:ext cx="2402769" cy="903939"/>
                <a:chOff x="-1" y="-1"/>
                <a:chExt cx="2402768" cy="903938"/>
              </a:xfrm>
            </p:grpSpPr>
            <p:sp>
              <p:nvSpPr>
                <p:cNvPr id="404"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05"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09" name="ChunkServer"/>
              <p:cNvGrpSpPr/>
              <p:nvPr/>
            </p:nvGrpSpPr>
            <p:grpSpPr>
              <a:xfrm>
                <a:off x="0" y="2175292"/>
                <a:ext cx="2402767" cy="903939"/>
                <a:chOff x="0" y="0"/>
                <a:chExt cx="2402765" cy="903937"/>
              </a:xfrm>
            </p:grpSpPr>
            <p:sp>
              <p:nvSpPr>
                <p:cNvPr id="407" name="Rectangle"/>
                <p:cNvSpPr/>
                <p:nvPr/>
              </p:nvSpPr>
              <p:spPr>
                <a:xfrm>
                  <a:off x="0" y="0"/>
                  <a:ext cx="2402765"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08" name="ChunkServer"/>
                <p:cNvSpPr txBox="1"/>
                <p:nvPr/>
              </p:nvSpPr>
              <p:spPr>
                <a:xfrm>
                  <a:off x="0" y="164391"/>
                  <a:ext cx="2402765"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12" name="ChunkServer"/>
              <p:cNvGrpSpPr/>
              <p:nvPr/>
            </p:nvGrpSpPr>
            <p:grpSpPr>
              <a:xfrm>
                <a:off x="5152689" y="2175292"/>
                <a:ext cx="2402769" cy="903939"/>
                <a:chOff x="-1" y="0"/>
                <a:chExt cx="2402768" cy="903937"/>
              </a:xfrm>
            </p:grpSpPr>
            <p:sp>
              <p:nvSpPr>
                <p:cNvPr id="410" name="Rectangle"/>
                <p:cNvSpPr/>
                <p:nvPr/>
              </p:nvSpPr>
              <p:spPr>
                <a:xfrm>
                  <a:off x="-1" y="0"/>
                  <a:ext cx="2402768"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11" name="ChunkServer"/>
                <p:cNvSpPr txBox="1"/>
                <p:nvPr/>
              </p:nvSpPr>
              <p:spPr>
                <a:xfrm>
                  <a:off x="-1" y="164391"/>
                  <a:ext cx="2402768"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15" name="ChunkServer"/>
              <p:cNvGrpSpPr/>
              <p:nvPr/>
            </p:nvGrpSpPr>
            <p:grpSpPr>
              <a:xfrm>
                <a:off x="2576344" y="2175292"/>
                <a:ext cx="2402769" cy="903939"/>
                <a:chOff x="-1" y="0"/>
                <a:chExt cx="2402768" cy="903937"/>
              </a:xfrm>
            </p:grpSpPr>
            <p:sp>
              <p:nvSpPr>
                <p:cNvPr id="413" name="Rectangle"/>
                <p:cNvSpPr/>
                <p:nvPr/>
              </p:nvSpPr>
              <p:spPr>
                <a:xfrm>
                  <a:off x="-1" y="0"/>
                  <a:ext cx="2402768"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14" name="ChunkServer"/>
                <p:cNvSpPr txBox="1"/>
                <p:nvPr/>
              </p:nvSpPr>
              <p:spPr>
                <a:xfrm>
                  <a:off x="-1" y="164391"/>
                  <a:ext cx="2402768"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18" name="ChunkServer"/>
              <p:cNvGrpSpPr/>
              <p:nvPr/>
            </p:nvGrpSpPr>
            <p:grpSpPr>
              <a:xfrm>
                <a:off x="7729034" y="2175292"/>
                <a:ext cx="2402770" cy="903939"/>
                <a:chOff x="-1" y="0"/>
                <a:chExt cx="2402768" cy="903937"/>
              </a:xfrm>
            </p:grpSpPr>
            <p:sp>
              <p:nvSpPr>
                <p:cNvPr id="416" name="Rectangle"/>
                <p:cNvSpPr/>
                <p:nvPr/>
              </p:nvSpPr>
              <p:spPr>
                <a:xfrm>
                  <a:off x="-1" y="0"/>
                  <a:ext cx="2402768"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17" name="ChunkServer"/>
                <p:cNvSpPr txBox="1"/>
                <p:nvPr/>
              </p:nvSpPr>
              <p:spPr>
                <a:xfrm>
                  <a:off x="-1" y="164391"/>
                  <a:ext cx="2402768"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21" name="ChunkServer"/>
              <p:cNvGrpSpPr/>
              <p:nvPr/>
            </p:nvGrpSpPr>
            <p:grpSpPr>
              <a:xfrm>
                <a:off x="12881727" y="2175292"/>
                <a:ext cx="2402767" cy="903939"/>
                <a:chOff x="0" y="0"/>
                <a:chExt cx="2402765" cy="903937"/>
              </a:xfrm>
            </p:grpSpPr>
            <p:sp>
              <p:nvSpPr>
                <p:cNvPr id="419" name="Rectangle"/>
                <p:cNvSpPr/>
                <p:nvPr/>
              </p:nvSpPr>
              <p:spPr>
                <a:xfrm>
                  <a:off x="0" y="0"/>
                  <a:ext cx="2402765"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20" name="ChunkServer"/>
                <p:cNvSpPr txBox="1"/>
                <p:nvPr/>
              </p:nvSpPr>
              <p:spPr>
                <a:xfrm>
                  <a:off x="0" y="164391"/>
                  <a:ext cx="2402765"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24" name="ChunkServer"/>
              <p:cNvGrpSpPr/>
              <p:nvPr/>
            </p:nvGrpSpPr>
            <p:grpSpPr>
              <a:xfrm>
                <a:off x="10305380" y="2175292"/>
                <a:ext cx="2402769" cy="903939"/>
                <a:chOff x="-1" y="0"/>
                <a:chExt cx="2402768" cy="903937"/>
              </a:xfrm>
            </p:grpSpPr>
            <p:sp>
              <p:nvSpPr>
                <p:cNvPr id="422" name="Rectangle"/>
                <p:cNvSpPr/>
                <p:nvPr/>
              </p:nvSpPr>
              <p:spPr>
                <a:xfrm>
                  <a:off x="-1" y="0"/>
                  <a:ext cx="2402768"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23" name="ChunkServer"/>
                <p:cNvSpPr txBox="1"/>
                <p:nvPr/>
              </p:nvSpPr>
              <p:spPr>
                <a:xfrm>
                  <a:off x="-1" y="164391"/>
                  <a:ext cx="2402768"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27" name="ChunkServer"/>
              <p:cNvGrpSpPr/>
              <p:nvPr/>
            </p:nvGrpSpPr>
            <p:grpSpPr>
              <a:xfrm>
                <a:off x="0" y="3262938"/>
                <a:ext cx="2402767" cy="903939"/>
                <a:chOff x="0" y="-1"/>
                <a:chExt cx="2402765" cy="903938"/>
              </a:xfrm>
            </p:grpSpPr>
            <p:sp>
              <p:nvSpPr>
                <p:cNvPr id="425"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26"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30" name="ChunkServer"/>
              <p:cNvGrpSpPr/>
              <p:nvPr/>
            </p:nvGrpSpPr>
            <p:grpSpPr>
              <a:xfrm>
                <a:off x="5152689" y="3262938"/>
                <a:ext cx="2402769" cy="903939"/>
                <a:chOff x="-1" y="-1"/>
                <a:chExt cx="2402768" cy="903938"/>
              </a:xfrm>
            </p:grpSpPr>
            <p:sp>
              <p:nvSpPr>
                <p:cNvPr id="428"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29"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33" name="ChunkServer"/>
              <p:cNvGrpSpPr/>
              <p:nvPr/>
            </p:nvGrpSpPr>
            <p:grpSpPr>
              <a:xfrm>
                <a:off x="2576344" y="3262938"/>
                <a:ext cx="2402769" cy="903939"/>
                <a:chOff x="-1" y="-1"/>
                <a:chExt cx="2402768" cy="903938"/>
              </a:xfrm>
            </p:grpSpPr>
            <p:sp>
              <p:nvSpPr>
                <p:cNvPr id="431"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32"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36" name="ChunkServer"/>
              <p:cNvGrpSpPr/>
              <p:nvPr/>
            </p:nvGrpSpPr>
            <p:grpSpPr>
              <a:xfrm>
                <a:off x="7729034" y="3262938"/>
                <a:ext cx="2402770" cy="903939"/>
                <a:chOff x="-1" y="-1"/>
                <a:chExt cx="2402768" cy="903938"/>
              </a:xfrm>
            </p:grpSpPr>
            <p:sp>
              <p:nvSpPr>
                <p:cNvPr id="434"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35"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39" name="ChunkServer"/>
              <p:cNvGrpSpPr/>
              <p:nvPr/>
            </p:nvGrpSpPr>
            <p:grpSpPr>
              <a:xfrm>
                <a:off x="12881727" y="3262938"/>
                <a:ext cx="2402767" cy="903939"/>
                <a:chOff x="0" y="-1"/>
                <a:chExt cx="2402765" cy="903938"/>
              </a:xfrm>
            </p:grpSpPr>
            <p:sp>
              <p:nvSpPr>
                <p:cNvPr id="437"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38"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42" name="ChunkServer"/>
              <p:cNvGrpSpPr/>
              <p:nvPr/>
            </p:nvGrpSpPr>
            <p:grpSpPr>
              <a:xfrm>
                <a:off x="10305380" y="3262938"/>
                <a:ext cx="2402769" cy="903939"/>
                <a:chOff x="-1" y="-1"/>
                <a:chExt cx="2402768" cy="903938"/>
              </a:xfrm>
            </p:grpSpPr>
            <p:sp>
              <p:nvSpPr>
                <p:cNvPr id="440"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41"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grpSp>
          <p:nvGrpSpPr>
            <p:cNvPr id="446" name="GFS Metadata"/>
            <p:cNvGrpSpPr/>
            <p:nvPr/>
          </p:nvGrpSpPr>
          <p:grpSpPr>
            <a:xfrm>
              <a:off x="6739692" y="3453092"/>
              <a:ext cx="1201385" cy="892971"/>
              <a:chOff x="-1" y="-1"/>
              <a:chExt cx="2402768" cy="1785941"/>
            </a:xfrm>
          </p:grpSpPr>
          <p:sp>
            <p:nvSpPr>
              <p:cNvPr id="444" name="Rectangle"/>
              <p:cNvSpPr/>
              <p:nvPr/>
            </p:nvSpPr>
            <p:spPr>
              <a:xfrm>
                <a:off x="-1" y="-1"/>
                <a:ext cx="2402768" cy="1785941"/>
              </a:xfrm>
              <a:prstGeom prst="rect">
                <a:avLst/>
              </a:prstGeom>
              <a:solidFill>
                <a:srgbClr val="3284C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445" name="GFS Metadata"/>
              <p:cNvSpPr txBox="1"/>
              <p:nvPr/>
            </p:nvSpPr>
            <p:spPr>
              <a:xfrm>
                <a:off x="-1" y="328395"/>
                <a:ext cx="2402768" cy="112915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GFS Metadata</a:t>
                </a:r>
              </a:p>
            </p:txBody>
          </p:sp>
        </p:grpSp>
        <p:grpSp>
          <p:nvGrpSpPr>
            <p:cNvPr id="449" name="GFS Client"/>
            <p:cNvGrpSpPr/>
            <p:nvPr/>
          </p:nvGrpSpPr>
          <p:grpSpPr>
            <a:xfrm>
              <a:off x="1893958" y="3453092"/>
              <a:ext cx="1201385" cy="892971"/>
              <a:chOff x="-1" y="-1"/>
              <a:chExt cx="2402768" cy="1785941"/>
            </a:xfrm>
          </p:grpSpPr>
          <p:sp>
            <p:nvSpPr>
              <p:cNvPr id="447" name="Rectangle"/>
              <p:cNvSpPr/>
              <p:nvPr/>
            </p:nvSpPr>
            <p:spPr>
              <a:xfrm>
                <a:off x="-1" y="-1"/>
                <a:ext cx="2402768"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48" name="GFS Client"/>
              <p:cNvSpPr txBox="1"/>
              <p:nvPr/>
            </p:nvSpPr>
            <p:spPr>
              <a:xfrm>
                <a:off x="-1" y="574615"/>
                <a:ext cx="2402768"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52" name="Group"/>
            <p:cNvGrpSpPr/>
            <p:nvPr/>
          </p:nvGrpSpPr>
          <p:grpSpPr>
            <a:xfrm>
              <a:off x="3235421" y="3322090"/>
              <a:ext cx="3491194" cy="363269"/>
              <a:chOff x="0" y="-5160"/>
              <a:chExt cx="6982385" cy="726537"/>
            </a:xfrm>
          </p:grpSpPr>
          <p:sp>
            <p:nvSpPr>
              <p:cNvPr id="450" name="Where is file /foo/bar?"/>
              <p:cNvSpPr txBox="1"/>
              <p:nvPr/>
            </p:nvSpPr>
            <p:spPr>
              <a:xfrm>
                <a:off x="1456981" y="-5160"/>
                <a:ext cx="4068418" cy="636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numCol="1" anchor="ctr">
                <a:spAutoFit/>
              </a:bodyPr>
              <a:lstStyle/>
              <a:p>
                <a:pPr defTabSz="410765">
                  <a:defRPr sz="3200" b="1">
                    <a:solidFill>
                      <a:srgbClr val="000000"/>
                    </a:solidFill>
                  </a:defRPr>
                </a:pPr>
                <a:r>
                  <a:rPr sz="1600"/>
                  <a:t>Where is file </a:t>
                </a:r>
                <a:r>
                  <a:rPr sz="1600" i="1"/>
                  <a:t>/foo/bar</a:t>
                </a:r>
                <a:r>
                  <a:rPr sz="1600"/>
                  <a:t>?</a:t>
                </a:r>
              </a:p>
            </p:txBody>
          </p:sp>
          <p:sp>
            <p:nvSpPr>
              <p:cNvPr id="451" name="Line"/>
              <p:cNvSpPr/>
              <p:nvPr/>
            </p:nvSpPr>
            <p:spPr>
              <a:xfrm>
                <a:off x="0" y="721376"/>
                <a:ext cx="6982385" cy="1"/>
              </a:xfrm>
              <a:prstGeom prst="line">
                <a:avLst/>
              </a:prstGeom>
              <a:noFill/>
              <a:ln w="889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nvGrpSpPr>
            <p:cNvPr id="455" name="Group"/>
            <p:cNvGrpSpPr/>
            <p:nvPr/>
          </p:nvGrpSpPr>
          <p:grpSpPr>
            <a:xfrm>
              <a:off x="3171920" y="3858674"/>
              <a:ext cx="3491194" cy="318355"/>
              <a:chOff x="-1" y="-5160"/>
              <a:chExt cx="6982387" cy="636707"/>
            </a:xfrm>
          </p:grpSpPr>
          <p:sp>
            <p:nvSpPr>
              <p:cNvPr id="453" name="Line"/>
              <p:cNvSpPr/>
              <p:nvPr/>
            </p:nvSpPr>
            <p:spPr>
              <a:xfrm>
                <a:off x="-1" y="582370"/>
                <a:ext cx="6982387" cy="1"/>
              </a:xfrm>
              <a:prstGeom prst="line">
                <a:avLst/>
              </a:prstGeom>
              <a:noFill/>
              <a:ln w="88900" cap="flat">
                <a:solidFill>
                  <a:srgbClr val="000000"/>
                </a:solidFill>
                <a:prstDash val="solid"/>
                <a:miter lim="400000"/>
                <a:headEnd type="triangle" w="med" len="med"/>
              </a:ln>
              <a:effectLst/>
            </p:spPr>
            <p:txBody>
              <a:bodyPr wrap="square" lIns="22859" tIns="22859" rIns="22859" bIns="22859" numCol="1" anchor="t">
                <a:noAutofit/>
              </a:bodyPr>
              <a:lstStyle/>
              <a:p>
                <a:endParaRPr sz="600"/>
              </a:p>
            </p:txBody>
          </p:sp>
          <p:sp>
            <p:nvSpPr>
              <p:cNvPr id="454" name="List of chunks and their locations"/>
              <p:cNvSpPr txBox="1"/>
              <p:nvPr/>
            </p:nvSpPr>
            <p:spPr>
              <a:xfrm>
                <a:off x="816105" y="-5160"/>
                <a:ext cx="5735541" cy="63670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numCol="1" anchor="ctr">
                <a:spAutoFit/>
              </a:bodyPr>
              <a:lstStyle>
                <a:lvl1pPr defTabSz="821530">
                  <a:defRPr sz="3200" b="1">
                    <a:solidFill>
                      <a:srgbClr val="000000"/>
                    </a:solidFill>
                  </a:defRPr>
                </a:lvl1pPr>
              </a:lstStyle>
              <a:p>
                <a:r>
                  <a:rPr sz="1600"/>
                  <a:t>List of chunks and their locations</a:t>
                </a:r>
              </a:p>
            </p:txBody>
          </p:sp>
        </p:grpSp>
        <p:grpSp>
          <p:nvGrpSpPr>
            <p:cNvPr id="458" name="Group"/>
            <p:cNvGrpSpPr/>
            <p:nvPr/>
          </p:nvGrpSpPr>
          <p:grpSpPr>
            <a:xfrm>
              <a:off x="2968711" y="4370557"/>
              <a:ext cx="4378004" cy="1300541"/>
              <a:chOff x="-1" y="-2"/>
              <a:chExt cx="8756006" cy="2601080"/>
            </a:xfrm>
          </p:grpSpPr>
          <p:sp>
            <p:nvSpPr>
              <p:cNvPr id="456" name="Line"/>
              <p:cNvSpPr/>
              <p:nvPr/>
            </p:nvSpPr>
            <p:spPr>
              <a:xfrm>
                <a:off x="-1" y="-2"/>
                <a:ext cx="1812363" cy="2601080"/>
              </a:xfrm>
              <a:prstGeom prst="line">
                <a:avLst/>
              </a:prstGeom>
              <a:noFill/>
              <a:ln w="88900" cap="flat">
                <a:solidFill>
                  <a:srgbClr val="000000"/>
                </a:solidFill>
                <a:prstDash val="solid"/>
                <a:miter lim="400000"/>
                <a:headEnd type="triangle" w="med" len="med"/>
                <a:tailEnd type="triangle" w="med" len="med"/>
              </a:ln>
              <a:effectLst/>
            </p:spPr>
            <p:txBody>
              <a:bodyPr wrap="square" lIns="22859" tIns="22859" rIns="22859" bIns="22859" numCol="1" anchor="t">
                <a:noAutofit/>
              </a:bodyPr>
              <a:lstStyle/>
              <a:p>
                <a:endParaRPr sz="600"/>
              </a:p>
            </p:txBody>
          </p:sp>
          <p:sp>
            <p:nvSpPr>
              <p:cNvPr id="457" name="Reads chunks"/>
              <p:cNvSpPr/>
              <p:nvPr/>
            </p:nvSpPr>
            <p:spPr>
              <a:xfrm>
                <a:off x="771061" y="735963"/>
                <a:ext cx="7984944" cy="11291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b="1">
                    <a:solidFill>
                      <a:srgbClr val="000000"/>
                    </a:solidFill>
                  </a:defRPr>
                </a:lvl1pPr>
              </a:lstStyle>
              <a:p>
                <a:r>
                  <a:rPr sz="1600" dirty="0"/>
                  <a:t>Reads chunks from the specific </a:t>
                </a:r>
                <a:r>
                  <a:rPr sz="1600" dirty="0" err="1"/>
                  <a:t>ChunkServers</a:t>
                </a:r>
                <a:r>
                  <a:rPr sz="1600" dirty="0"/>
                  <a:t> known to have them</a:t>
                </a:r>
              </a:p>
            </p:txBody>
          </p:sp>
        </p:grpSp>
        <p:grpSp>
          <p:nvGrpSpPr>
            <p:cNvPr id="461" name="GFS Client"/>
            <p:cNvGrpSpPr/>
            <p:nvPr/>
          </p:nvGrpSpPr>
          <p:grpSpPr>
            <a:xfrm>
              <a:off x="1697576" y="4068588"/>
              <a:ext cx="1201385" cy="892971"/>
              <a:chOff x="-1" y="-1"/>
              <a:chExt cx="2402768" cy="1785941"/>
            </a:xfrm>
          </p:grpSpPr>
          <p:sp>
            <p:nvSpPr>
              <p:cNvPr id="459" name="Rectangle"/>
              <p:cNvSpPr/>
              <p:nvPr/>
            </p:nvSpPr>
            <p:spPr>
              <a:xfrm>
                <a:off x="-1" y="-1"/>
                <a:ext cx="2402768"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60" name="GFS Client"/>
              <p:cNvSpPr txBox="1"/>
              <p:nvPr/>
            </p:nvSpPr>
            <p:spPr>
              <a:xfrm>
                <a:off x="-1" y="574615"/>
                <a:ext cx="2402768"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64" name="GFS Client"/>
            <p:cNvGrpSpPr/>
            <p:nvPr/>
          </p:nvGrpSpPr>
          <p:grpSpPr>
            <a:xfrm>
              <a:off x="1558946" y="4258404"/>
              <a:ext cx="1201385" cy="892971"/>
              <a:chOff x="-1" y="-1"/>
              <a:chExt cx="2402768" cy="1785940"/>
            </a:xfrm>
          </p:grpSpPr>
          <p:sp>
            <p:nvSpPr>
              <p:cNvPr id="462" name="Rectangle"/>
              <p:cNvSpPr/>
              <p:nvPr/>
            </p:nvSpPr>
            <p:spPr>
              <a:xfrm>
                <a:off x="-1" y="-1"/>
                <a:ext cx="2402768" cy="1785940"/>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63" name="GFS Client"/>
              <p:cNvSpPr txBox="1"/>
              <p:nvPr/>
            </p:nvSpPr>
            <p:spPr>
              <a:xfrm>
                <a:off x="-1" y="574614"/>
                <a:ext cx="2402768" cy="636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67" name="GFS Client"/>
            <p:cNvGrpSpPr/>
            <p:nvPr/>
          </p:nvGrpSpPr>
          <p:grpSpPr>
            <a:xfrm>
              <a:off x="1457880" y="4429535"/>
              <a:ext cx="1201385" cy="892971"/>
              <a:chOff x="-1" y="-1"/>
              <a:chExt cx="2402768" cy="1785941"/>
            </a:xfrm>
          </p:grpSpPr>
          <p:sp>
            <p:nvSpPr>
              <p:cNvPr id="465" name="Rectangle"/>
              <p:cNvSpPr/>
              <p:nvPr/>
            </p:nvSpPr>
            <p:spPr>
              <a:xfrm>
                <a:off x="-1" y="-1"/>
                <a:ext cx="2402768"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66" name="GFS Client"/>
              <p:cNvSpPr txBox="1"/>
              <p:nvPr/>
            </p:nvSpPr>
            <p:spPr>
              <a:xfrm>
                <a:off x="-1" y="574615"/>
                <a:ext cx="2402768"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70" name="GFS Client"/>
            <p:cNvGrpSpPr/>
            <p:nvPr/>
          </p:nvGrpSpPr>
          <p:grpSpPr>
            <a:xfrm>
              <a:off x="1362564" y="4574343"/>
              <a:ext cx="1201385" cy="892971"/>
              <a:chOff x="-1" y="-1"/>
              <a:chExt cx="2402768" cy="1785941"/>
            </a:xfrm>
          </p:grpSpPr>
          <p:sp>
            <p:nvSpPr>
              <p:cNvPr id="468" name="Rectangle"/>
              <p:cNvSpPr/>
              <p:nvPr/>
            </p:nvSpPr>
            <p:spPr>
              <a:xfrm>
                <a:off x="-1" y="-1"/>
                <a:ext cx="2402768"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69" name="GFS Client"/>
              <p:cNvSpPr txBox="1"/>
              <p:nvPr/>
            </p:nvSpPr>
            <p:spPr>
              <a:xfrm>
                <a:off x="-1" y="574615"/>
                <a:ext cx="2402768"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73" name="GFS Client"/>
            <p:cNvGrpSpPr/>
            <p:nvPr/>
          </p:nvGrpSpPr>
          <p:grpSpPr>
            <a:xfrm>
              <a:off x="1232623" y="4752917"/>
              <a:ext cx="1201384" cy="892971"/>
              <a:chOff x="0" y="-1"/>
              <a:chExt cx="2402765" cy="1785941"/>
            </a:xfrm>
          </p:grpSpPr>
          <p:sp>
            <p:nvSpPr>
              <p:cNvPr id="471" name="Rectangle"/>
              <p:cNvSpPr/>
              <p:nvPr/>
            </p:nvSpPr>
            <p:spPr>
              <a:xfrm>
                <a:off x="0" y="-1"/>
                <a:ext cx="2402765"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72" name="GFS Client"/>
              <p:cNvSpPr txBox="1"/>
              <p:nvPr/>
            </p:nvSpPr>
            <p:spPr>
              <a:xfrm>
                <a:off x="0" y="574615"/>
                <a:ext cx="2402765"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76" name="GFS Client"/>
            <p:cNvGrpSpPr/>
            <p:nvPr/>
          </p:nvGrpSpPr>
          <p:grpSpPr>
            <a:xfrm>
              <a:off x="1030493" y="5017659"/>
              <a:ext cx="1201384" cy="892971"/>
              <a:chOff x="0" y="-1"/>
              <a:chExt cx="2402765" cy="1785941"/>
            </a:xfrm>
          </p:grpSpPr>
          <p:sp>
            <p:nvSpPr>
              <p:cNvPr id="474" name="Rectangle"/>
              <p:cNvSpPr/>
              <p:nvPr/>
            </p:nvSpPr>
            <p:spPr>
              <a:xfrm>
                <a:off x="0" y="-1"/>
                <a:ext cx="2402765"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75" name="GFS Client"/>
              <p:cNvSpPr txBox="1"/>
              <p:nvPr/>
            </p:nvSpPr>
            <p:spPr>
              <a:xfrm>
                <a:off x="0" y="574615"/>
                <a:ext cx="2402765"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sp>
          <p:nvSpPr>
            <p:cNvPr id="477" name="Metadata tier stores where files are stored, in 128MB chunks"/>
            <p:cNvSpPr txBox="1"/>
            <p:nvPr/>
          </p:nvSpPr>
          <p:spPr>
            <a:xfrm>
              <a:off x="7901305" y="3857812"/>
              <a:ext cx="2755041" cy="1436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defRPr>
                  <a:solidFill>
                    <a:srgbClr val="000000"/>
                  </a:solidFill>
                </a:defRPr>
              </a:pPr>
              <a:r>
                <a:rPr sz="600"/>
                <a:t>Metadata tier stores </a:t>
              </a:r>
              <a:r>
                <a:rPr sz="600" i="1"/>
                <a:t>where</a:t>
              </a:r>
              <a:r>
                <a:rPr sz="600"/>
                <a:t> files are stored, in 128MB chunks</a:t>
              </a:r>
            </a:p>
          </p:txBody>
        </p:sp>
      </p:grpSp>
      <p:sp>
        <p:nvSpPr>
          <p:cNvPr id="478" name="Chunk tier stores each 128MB chunk, no need for coordination between ChunkServers not storing same chunk"/>
          <p:cNvSpPr txBox="1"/>
          <p:nvPr/>
        </p:nvSpPr>
        <p:spPr>
          <a:xfrm>
            <a:off x="9311005" y="5158443"/>
            <a:ext cx="2755041"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defRPr>
                <a:solidFill>
                  <a:srgbClr val="000000"/>
                </a:solidFill>
              </a:defRPr>
            </a:lvl1pPr>
          </a:lstStyle>
          <a:p>
            <a:r>
              <a:rPr sz="600"/>
              <a:t>Chunk tier stores each 128MB chunk, no need for coordination between ChunkServers not storing same chunk</a:t>
            </a:r>
          </a:p>
        </p:txBody>
      </p:sp>
    </p:spTree>
    <p:extLst>
      <p:ext uri="{BB962C8B-B14F-4D97-AF65-F5344CB8AC3E}">
        <p14:creationId xmlns:p14="http://schemas.microsoft.com/office/powerpoint/2010/main" val="346667894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0" name="Event Driven Architecture: Reliable Real-Time Chat"/>
          <p:cNvSpPr txBox="1">
            <a:spLocks noGrp="1"/>
          </p:cNvSpPr>
          <p:nvPr>
            <p:ph type="title"/>
          </p:nvPr>
        </p:nvSpPr>
        <p:spPr>
          <a:prstGeom prst="rect">
            <a:avLst/>
          </a:prstGeom>
        </p:spPr>
        <p:txBody>
          <a:bodyPr>
            <a:normAutofit/>
          </a:bodyPr>
          <a:lstStyle>
            <a:lvl1pPr defTabSz="2121354">
              <a:defRPr sz="7394" spc="-147"/>
            </a:lvl1pPr>
          </a:lstStyle>
          <a:p>
            <a:r>
              <a:rPr lang="en-US" sz="4400" dirty="0"/>
              <a:t>Example</a:t>
            </a:r>
            <a:r>
              <a:rPr sz="4400" dirty="0"/>
              <a:t>: Reliable Real-Time Chat</a:t>
            </a:r>
          </a:p>
        </p:txBody>
      </p:sp>
      <p:sp>
        <p:nvSpPr>
          <p:cNvPr id="582" name="Body Level One…"/>
          <p:cNvSpPr txBox="1">
            <a:spLocks noGrp="1"/>
          </p:cNvSpPr>
          <p:nvPr>
            <p:ph idx="1"/>
          </p:nvPr>
        </p:nvSpPr>
        <p:spPr>
          <a:xfrm>
            <a:off x="838200" y="1500160"/>
            <a:ext cx="8883316" cy="4351338"/>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77500" lnSpcReduction="20000"/>
          </a:bodyPr>
          <a:lstStyle/>
          <a:p>
            <a:pPr marL="202131" indent="-202131" defTabSz="1024102">
              <a:spcBef>
                <a:spcPts val="1850"/>
              </a:spcBef>
              <a:defRPr sz="4032"/>
            </a:pPr>
            <a:r>
              <a:rPr dirty="0"/>
              <a:t>Requirements: “Must support real-time text chat for 2,000 users exchanging messages. Must have </a:t>
            </a:r>
            <a:r>
              <a:rPr b="1" dirty="0"/>
              <a:t>best-effort delivery in real-time</a:t>
            </a:r>
            <a:r>
              <a:rPr dirty="0"/>
              <a:t>, and </a:t>
            </a:r>
            <a:r>
              <a:rPr b="1" dirty="0"/>
              <a:t>guarantee that all messages acknowledged are preserved</a:t>
            </a:r>
            <a:r>
              <a:rPr dirty="0"/>
              <a:t>.”</a:t>
            </a:r>
          </a:p>
          <a:p>
            <a:pPr marL="202131" indent="-202131" defTabSz="1024102">
              <a:spcBef>
                <a:spcPts val="1850"/>
              </a:spcBef>
              <a:defRPr sz="4032"/>
            </a:pPr>
            <a:r>
              <a:rPr dirty="0"/>
              <a:t>Challenge: Real-time “best-effort” delivery has conflicting requirements (low latency at expense of fault tolerance) with guaranteeing all messages are eventually delivered (fault tolerance at expense of latency)</a:t>
            </a:r>
          </a:p>
        </p:txBody>
      </p:sp>
    </p:spTree>
    <p:extLst>
      <p:ext uri="{BB962C8B-B14F-4D97-AF65-F5344CB8AC3E}">
        <p14:creationId xmlns:p14="http://schemas.microsoft.com/office/powerpoint/2010/main" val="184943534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 name="Event Driven Architecture: Reliable Real-Time Chat"/>
          <p:cNvSpPr txBox="1">
            <a:spLocks noGrp="1"/>
          </p:cNvSpPr>
          <p:nvPr>
            <p:ph type="title"/>
          </p:nvPr>
        </p:nvSpPr>
        <p:spPr>
          <a:prstGeom prst="rect">
            <a:avLst/>
          </a:prstGeom>
        </p:spPr>
        <p:txBody>
          <a:bodyPr>
            <a:normAutofit/>
          </a:bodyPr>
          <a:lstStyle>
            <a:lvl1pPr defTabSz="2121354">
              <a:defRPr sz="7394" spc="-147"/>
            </a:lvl1pPr>
          </a:lstStyle>
          <a:p>
            <a:r>
              <a:rPr sz="4000" dirty="0"/>
              <a:t>Event Driven Architecture: Reliable Real-Time Chat</a:t>
            </a:r>
          </a:p>
        </p:txBody>
      </p:sp>
      <p:sp>
        <p:nvSpPr>
          <p:cNvPr id="596" name="Body Level One…"/>
          <p:cNvSpPr txBox="1">
            <a:spLocks noGrp="1"/>
          </p:cNvSpPr>
          <p:nvPr>
            <p:ph idx="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47500" lnSpcReduction="20000"/>
          </a:bodyPr>
          <a:lstStyle/>
          <a:p>
            <a:pPr marL="218975" indent="-218975" defTabSz="1109444">
              <a:spcBef>
                <a:spcPts val="2000"/>
              </a:spcBef>
              <a:defRPr sz="4368"/>
            </a:pPr>
            <a:r>
              <a:rPr dirty="0"/>
              <a:t>Requirements: “Must support real-time text chat for 2,000 users exchanging messages. Must have </a:t>
            </a:r>
            <a:r>
              <a:rPr b="1" dirty="0"/>
              <a:t>best-effort delivery in real-time</a:t>
            </a:r>
            <a:r>
              <a:rPr dirty="0"/>
              <a:t>, and </a:t>
            </a:r>
            <a:r>
              <a:rPr b="1" dirty="0"/>
              <a:t>guarantee that all messages acknowledged are preserved</a:t>
            </a:r>
            <a:r>
              <a:rPr dirty="0"/>
              <a:t>.”</a:t>
            </a:r>
          </a:p>
          <a:p>
            <a:pPr marL="218975" indent="-218975" defTabSz="1109444">
              <a:spcBef>
                <a:spcPts val="2000"/>
              </a:spcBef>
              <a:defRPr sz="4368"/>
            </a:pPr>
            <a:r>
              <a:rPr lang="en-US" dirty="0"/>
              <a:t>Allocate separate processing units for these requirements</a:t>
            </a:r>
            <a:r>
              <a:rPr dirty="0"/>
              <a:t>:</a:t>
            </a:r>
          </a:p>
          <a:p>
            <a:pPr marL="392330" lvl="1" indent="-218975" defTabSz="1109444">
              <a:spcBef>
                <a:spcPts val="2000"/>
              </a:spcBef>
              <a:buSzPct val="100000"/>
              <a:defRPr sz="4368"/>
            </a:pPr>
            <a:r>
              <a:rPr dirty="0"/>
              <a:t>“Real time” component optimizes for speed and availability </a:t>
            </a:r>
            <a:r>
              <a:rPr lang="en-US" dirty="0"/>
              <a:t>(</a:t>
            </a:r>
            <a:r>
              <a:rPr dirty="0"/>
              <a:t>sacrificing fault-tolerance</a:t>
            </a:r>
            <a:r>
              <a:rPr lang="en-US" dirty="0"/>
              <a:t>)</a:t>
            </a:r>
            <a:endParaRPr dirty="0"/>
          </a:p>
          <a:p>
            <a:pPr marL="392330" lvl="1" indent="-218975" defTabSz="1109444">
              <a:spcBef>
                <a:spcPts val="2000"/>
              </a:spcBef>
              <a:buSzPct val="100000"/>
              <a:defRPr sz="4368"/>
            </a:pPr>
            <a:r>
              <a:rPr dirty="0"/>
              <a:t>“Persistence” component optimizes for fault-tolerance, sacrificing speed and availability</a:t>
            </a:r>
          </a:p>
          <a:p>
            <a:pPr marL="218975" indent="-218975" defTabSz="1109444">
              <a:spcBef>
                <a:spcPts val="2000"/>
              </a:spcBef>
              <a:defRPr sz="4368"/>
            </a:pPr>
            <a:r>
              <a:rPr dirty="0"/>
              <a:t>Event queue service receives events, dispatches to both processing units and is fault tolerant</a:t>
            </a:r>
          </a:p>
        </p:txBody>
      </p:sp>
    </p:spTree>
    <p:extLst>
      <p:ext uri="{BB962C8B-B14F-4D97-AF65-F5344CB8AC3E}">
        <p14:creationId xmlns:p14="http://schemas.microsoft.com/office/powerpoint/2010/main" val="396073131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 name="Event Driven Architecture: Reliable Real-Time Chat"/>
          <p:cNvSpPr txBox="1">
            <a:spLocks noGrp="1"/>
          </p:cNvSpPr>
          <p:nvPr>
            <p:ph type="title"/>
          </p:nvPr>
        </p:nvSpPr>
        <p:spPr>
          <a:prstGeom prst="rect">
            <a:avLst/>
          </a:prstGeom>
        </p:spPr>
        <p:txBody>
          <a:bodyPr>
            <a:noAutofit/>
          </a:bodyPr>
          <a:lstStyle>
            <a:lvl1pPr defTabSz="2121354">
              <a:defRPr sz="7394" spc="-147"/>
            </a:lvl1pPr>
          </a:lstStyle>
          <a:p>
            <a:r>
              <a:rPr sz="4800" dirty="0"/>
              <a:t>Event Driven Architecture: Reliable Real-Time Chat</a:t>
            </a:r>
          </a:p>
        </p:txBody>
      </p:sp>
      <p:sp>
        <p:nvSpPr>
          <p:cNvPr id="603" name="Client"/>
          <p:cNvSpPr/>
          <p:nvPr/>
        </p:nvSpPr>
        <p:spPr>
          <a:xfrm>
            <a:off x="9495886" y="2200732"/>
            <a:ext cx="1489706" cy="1320934"/>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604" name="Real Time Chat Service"/>
          <p:cNvSpPr/>
          <p:nvPr/>
        </p:nvSpPr>
        <p:spPr>
          <a:xfrm>
            <a:off x="3725789" y="2208003"/>
            <a:ext cx="4920905" cy="4336794"/>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lstStyle>
            <a:lvl1pPr>
              <a:defRPr sz="3200" b="1">
                <a:solidFill>
                  <a:srgbClr val="000000"/>
                </a:solidFill>
              </a:defRPr>
            </a:lvl1pPr>
          </a:lstStyle>
          <a:p>
            <a:r>
              <a:rPr sz="1600"/>
              <a:t>Real Time Chat Service</a:t>
            </a:r>
          </a:p>
        </p:txBody>
      </p:sp>
      <p:sp>
        <p:nvSpPr>
          <p:cNvPr id="605" name="Client"/>
          <p:cNvSpPr/>
          <p:nvPr/>
        </p:nvSpPr>
        <p:spPr>
          <a:xfrm>
            <a:off x="9495886" y="3715934"/>
            <a:ext cx="1489706" cy="1320933"/>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606" name="Client"/>
          <p:cNvSpPr/>
          <p:nvPr/>
        </p:nvSpPr>
        <p:spPr>
          <a:xfrm>
            <a:off x="9495886" y="5231136"/>
            <a:ext cx="1489706" cy="1320933"/>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607" name="Client"/>
          <p:cNvSpPr/>
          <p:nvPr/>
        </p:nvSpPr>
        <p:spPr>
          <a:xfrm>
            <a:off x="940606" y="2939922"/>
            <a:ext cx="1489706" cy="1320933"/>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608" name="Line"/>
          <p:cNvSpPr/>
          <p:nvPr/>
        </p:nvSpPr>
        <p:spPr>
          <a:xfrm>
            <a:off x="2430312" y="3569075"/>
            <a:ext cx="1419857" cy="1"/>
          </a:xfrm>
          <a:prstGeom prst="line">
            <a:avLst/>
          </a:prstGeom>
          <a:ln w="101600">
            <a:solidFill>
              <a:srgbClr val="000000"/>
            </a:solidFill>
            <a:tailEnd type="triangle"/>
          </a:ln>
        </p:spPr>
        <p:txBody>
          <a:bodyPr lIns="22859" tIns="22859" rIns="22859" bIns="22859"/>
          <a:lstStyle/>
          <a:p>
            <a:endParaRPr sz="600"/>
          </a:p>
        </p:txBody>
      </p:sp>
      <p:sp>
        <p:nvSpPr>
          <p:cNvPr id="610" name="Line"/>
          <p:cNvSpPr/>
          <p:nvPr/>
        </p:nvSpPr>
        <p:spPr>
          <a:xfrm flipV="1">
            <a:off x="8260268" y="3107254"/>
            <a:ext cx="1278511" cy="11929"/>
          </a:xfrm>
          <a:prstGeom prst="line">
            <a:avLst/>
          </a:prstGeom>
          <a:ln w="101600">
            <a:solidFill>
              <a:srgbClr val="000000"/>
            </a:solidFill>
            <a:tailEnd type="triangle"/>
          </a:ln>
        </p:spPr>
        <p:txBody>
          <a:bodyPr lIns="22859" tIns="22859" rIns="22859" bIns="22859"/>
          <a:lstStyle/>
          <a:p>
            <a:endParaRPr sz="600"/>
          </a:p>
        </p:txBody>
      </p:sp>
      <p:sp>
        <p:nvSpPr>
          <p:cNvPr id="612" name="Reliable message queue (e.g. RabbitMQ)"/>
          <p:cNvSpPr/>
          <p:nvPr/>
        </p:nvSpPr>
        <p:spPr>
          <a:xfrm>
            <a:off x="3709253" y="3794787"/>
            <a:ext cx="1900983" cy="1320933"/>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Reliable message queue (e.g. RabbitMQ)</a:t>
            </a:r>
          </a:p>
        </p:txBody>
      </p:sp>
      <p:sp>
        <p:nvSpPr>
          <p:cNvPr id="613" name="Fast, not-fault-tolerant real-time service (e.g. Redis)"/>
          <p:cNvSpPr/>
          <p:nvPr/>
        </p:nvSpPr>
        <p:spPr>
          <a:xfrm>
            <a:off x="6359285" y="2631560"/>
            <a:ext cx="1900983" cy="1320933"/>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dirty="0"/>
              <a:t>Fast, not-fault-tolerant real-time service (e.g. Redis)</a:t>
            </a:r>
          </a:p>
        </p:txBody>
      </p:sp>
      <p:sp>
        <p:nvSpPr>
          <p:cNvPr id="614" name="Reliable database (e.g. PostgreSQL)"/>
          <p:cNvSpPr/>
          <p:nvPr/>
        </p:nvSpPr>
        <p:spPr>
          <a:xfrm>
            <a:off x="6354620" y="5115720"/>
            <a:ext cx="1900983" cy="1320933"/>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Reliable database (e.g. PostgreSQL)</a:t>
            </a:r>
          </a:p>
        </p:txBody>
      </p:sp>
      <p:sp>
        <p:nvSpPr>
          <p:cNvPr id="615" name="Line"/>
          <p:cNvSpPr/>
          <p:nvPr/>
        </p:nvSpPr>
        <p:spPr>
          <a:xfrm>
            <a:off x="5610236" y="4611801"/>
            <a:ext cx="744384" cy="662879"/>
          </a:xfrm>
          <a:prstGeom prst="line">
            <a:avLst/>
          </a:prstGeom>
          <a:ln w="101600">
            <a:solidFill>
              <a:srgbClr val="000000"/>
            </a:solidFill>
            <a:tailEnd type="triangle"/>
          </a:ln>
        </p:spPr>
        <p:txBody>
          <a:bodyPr lIns="22859" tIns="22859" rIns="22859" bIns="22859"/>
          <a:lstStyle/>
          <a:p>
            <a:endParaRPr sz="600"/>
          </a:p>
        </p:txBody>
      </p:sp>
      <p:sp>
        <p:nvSpPr>
          <p:cNvPr id="616" name="Line"/>
          <p:cNvSpPr/>
          <p:nvPr/>
        </p:nvSpPr>
        <p:spPr>
          <a:xfrm flipV="1">
            <a:off x="5529572" y="3909911"/>
            <a:ext cx="877724" cy="701889"/>
          </a:xfrm>
          <a:prstGeom prst="line">
            <a:avLst/>
          </a:prstGeom>
          <a:ln w="1016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169918094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Jonathan Bell, John Boyland, Mitch Wand…"/>
          <p:cNvSpPr txBox="1">
            <a:spLocks noGrp="1"/>
          </p:cNvSpPr>
          <p:nvPr>
            <p:ph type="body" sz="quarter" idx="1"/>
          </p:nvPr>
        </p:nvSpPr>
        <p:spPr>
          <a:xfrm>
            <a:off x="600671" y="5588891"/>
            <a:ext cx="10985501" cy="979755"/>
          </a:xfrm>
          <a:prstGeom prst="rect">
            <a:avLst/>
          </a:prstGeom>
        </p:spPr>
        <p:txBody>
          <a:bodyPr/>
          <a:lstStyle/>
          <a:p>
            <a:pPr>
              <a:defRPr>
                <a:solidFill>
                  <a:srgbClr val="005493"/>
                </a:solidFill>
              </a:defRPr>
            </a:pPr>
            <a:r>
              <a:t>Jonathan Bell, Adeel Bhutta, Mitch Wand</a:t>
            </a:r>
          </a:p>
          <a:p>
            <a:pPr>
              <a:defRPr>
                <a:solidFill>
                  <a:srgbClr val="005493"/>
                </a:solidFill>
              </a:defRPr>
            </a:pPr>
            <a:r>
              <a:t>Khoury College of Computer Sciences</a:t>
            </a:r>
          </a:p>
          <a:p>
            <a:pPr>
              <a:defRPr>
                <a:solidFill>
                  <a:srgbClr val="005493"/>
                </a:solidFill>
              </a:defRPr>
            </a:pPr>
            <a:r>
              <a:t>© 2022, released under </a:t>
            </a:r>
            <a:r>
              <a:rPr u="sng">
                <a:solidFill>
                  <a:srgbClr val="0000FF"/>
                </a:solidFill>
                <a:uFill>
                  <a:solidFill>
                    <a:srgbClr val="0000FF"/>
                  </a:solidFill>
                </a:uFill>
                <a:hlinkClick r:id="rId2"/>
              </a:rPr>
              <a:t>CC BY-SA</a:t>
            </a:r>
          </a:p>
        </p:txBody>
      </p:sp>
      <p:sp>
        <p:nvSpPr>
          <p:cNvPr id="186" name="CS 4530 &amp; CS 5500…"/>
          <p:cNvSpPr txBox="1">
            <a:spLocks noGrp="1"/>
          </p:cNvSpPr>
          <p:nvPr>
            <p:ph type="title"/>
          </p:nvPr>
        </p:nvSpPr>
        <p:spPr>
          <a:xfrm>
            <a:off x="603248" y="1287496"/>
            <a:ext cx="10985503" cy="2324101"/>
          </a:xfrm>
          <a:prstGeom prst="rect">
            <a:avLst/>
          </a:prstGeom>
        </p:spPr>
        <p:txBody>
          <a:bodyPr/>
          <a:lstStyle>
            <a:lvl1pPr>
              <a:defRPr spc="-300">
                <a:solidFill>
                  <a:srgbClr val="005493"/>
                </a:solidFill>
              </a:defRPr>
            </a:lvl1pPr>
          </a:lstStyle>
          <a:p>
            <a:r>
              <a:t>CS 4530 Software Engineering</a:t>
            </a:r>
          </a:p>
        </p:txBody>
      </p:sp>
      <p:sp>
        <p:nvSpPr>
          <p:cNvPr id="187" name="Lecture 9.1: Why Engineer Distributed Software?"/>
          <p:cNvSpPr txBox="1"/>
          <p:nvPr/>
        </p:nvSpPr>
        <p:spPr>
          <a:xfrm>
            <a:off x="600671" y="3611595"/>
            <a:ext cx="10985501" cy="9525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ormAutofit/>
          </a:bodyPr>
          <a:lstStyle>
            <a:lvl1pPr algn="l" defTabSz="825500">
              <a:defRPr sz="5500" b="1">
                <a:solidFill>
                  <a:srgbClr val="000000"/>
                </a:solidFill>
              </a:defRPr>
            </a:lvl1pPr>
          </a:lstStyle>
          <a:p>
            <a:r>
              <a:rPr sz="2750"/>
              <a:t>Module 10: Distributed Systems Architectures</a:t>
            </a:r>
          </a:p>
        </p:txBody>
      </p:sp>
    </p:spTree>
  </p:cSld>
  <p:clrMapOvr>
    <a:masterClrMapping/>
  </p:clrMapOvr>
  <p:transition spd="med"/>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E096B-898C-7A57-EC9B-6E16CFA318EC}"/>
              </a:ext>
            </a:extLst>
          </p:cNvPr>
          <p:cNvSpPr>
            <a:spLocks noGrp="1"/>
          </p:cNvSpPr>
          <p:nvPr>
            <p:ph type="title"/>
          </p:nvPr>
        </p:nvSpPr>
        <p:spPr/>
        <p:txBody>
          <a:bodyPr/>
          <a:lstStyle/>
          <a:p>
            <a:r>
              <a:rPr lang="en-US" dirty="0"/>
              <a:t>NFS is the Network File System</a:t>
            </a:r>
          </a:p>
        </p:txBody>
      </p:sp>
      <p:sp>
        <p:nvSpPr>
          <p:cNvPr id="3" name="Text Placeholder 2">
            <a:extLst>
              <a:ext uri="{FF2B5EF4-FFF2-40B4-BE49-F238E27FC236}">
                <a16:creationId xmlns:a16="http://schemas.microsoft.com/office/drawing/2014/main" id="{3ECD629F-CC5C-51D4-8803-15AC96438711}"/>
              </a:ext>
            </a:extLst>
          </p:cNvPr>
          <p:cNvSpPr>
            <a:spLocks noGrp="1"/>
          </p:cNvSpPr>
          <p:nvPr>
            <p:ph type="body" sz="quarter" idx="1"/>
          </p:nvPr>
        </p:nvSpPr>
        <p:spPr/>
        <p:txBody>
          <a:bodyPr>
            <a:normAutofit fontScale="92500" lnSpcReduction="20000"/>
          </a:bodyPr>
          <a:lstStyle/>
          <a:p>
            <a:endParaRPr lang="en-US"/>
          </a:p>
        </p:txBody>
      </p:sp>
      <p:sp>
        <p:nvSpPr>
          <p:cNvPr id="4" name="Text Placeholder 3">
            <a:extLst>
              <a:ext uri="{FF2B5EF4-FFF2-40B4-BE49-F238E27FC236}">
                <a16:creationId xmlns:a16="http://schemas.microsoft.com/office/drawing/2014/main" id="{26362826-B623-DBA4-D441-9F7A7B698FB4}"/>
              </a:ext>
            </a:extLst>
          </p:cNvPr>
          <p:cNvSpPr>
            <a:spLocks noGrp="1"/>
          </p:cNvSpPr>
          <p:nvPr>
            <p:ph type="body" idx="21"/>
          </p:nvPr>
        </p:nvSpPr>
        <p:spPr>
          <a:xfrm>
            <a:off x="603250" y="2124252"/>
            <a:ext cx="6816233" cy="4128007"/>
          </a:xfrm>
        </p:spPr>
        <p:txBody>
          <a:bodyPr>
            <a:normAutofit fontScale="92500" lnSpcReduction="20000"/>
          </a:bodyPr>
          <a:lstStyle/>
          <a:p>
            <a:r>
              <a:rPr lang="en-US" dirty="0"/>
              <a:t>In a UNIX (POSIX-compliant) operating system, files are stored in a tree from “/”</a:t>
            </a:r>
          </a:p>
          <a:p>
            <a:r>
              <a:rPr lang="en-US" dirty="0"/>
              <a:t>“Mount” multiple filesystems to access them locally</a:t>
            </a:r>
          </a:p>
          <a:p>
            <a:r>
              <a:rPr lang="en-US" dirty="0"/>
              <a:t>Filesystems could be directly attached to this computer, or shared by a remote server</a:t>
            </a:r>
          </a:p>
          <a:p>
            <a:r>
              <a:rPr lang="en-US" dirty="0"/>
              <a:t>NFS is a distributed file system: multiple clients can read/write the same files</a:t>
            </a:r>
          </a:p>
          <a:p>
            <a:r>
              <a:rPr lang="en-US" dirty="0"/>
              <a:t>Created in 1984, still widely used</a:t>
            </a:r>
          </a:p>
        </p:txBody>
      </p:sp>
      <p:sp>
        <p:nvSpPr>
          <p:cNvPr id="5" name="Line">
            <a:extLst>
              <a:ext uri="{FF2B5EF4-FFF2-40B4-BE49-F238E27FC236}">
                <a16:creationId xmlns:a16="http://schemas.microsoft.com/office/drawing/2014/main" id="{C34E8C3A-B0E9-FCFD-119C-6E3374AF4821}"/>
              </a:ext>
            </a:extLst>
          </p:cNvPr>
          <p:cNvSpPr/>
          <p:nvPr/>
        </p:nvSpPr>
        <p:spPr>
          <a:xfrm flipH="1" flipV="1">
            <a:off x="10452882" y="2818885"/>
            <a:ext cx="418439" cy="246476"/>
          </a:xfrm>
          <a:prstGeom prst="line">
            <a:avLst/>
          </a:prstGeom>
          <a:ln w="25400">
            <a:solidFill>
              <a:srgbClr val="000000"/>
            </a:solidFill>
            <a:miter lim="400000"/>
          </a:ln>
        </p:spPr>
        <p:txBody>
          <a:bodyPr lIns="35719" tIns="35719" rIns="35719" bIns="35719" anchor="ctr"/>
          <a:lstStyle/>
          <a:p>
            <a:pPr>
              <a:defRPr b="0">
                <a:latin typeface="Helvetica Light"/>
                <a:ea typeface="Helvetica Light"/>
                <a:cs typeface="Helvetica Light"/>
                <a:sym typeface="Helvetica Light"/>
              </a:defRPr>
            </a:pPr>
            <a:endParaRPr sz="600"/>
          </a:p>
        </p:txBody>
      </p:sp>
      <p:sp>
        <p:nvSpPr>
          <p:cNvPr id="6" name="Line">
            <a:extLst>
              <a:ext uri="{FF2B5EF4-FFF2-40B4-BE49-F238E27FC236}">
                <a16:creationId xmlns:a16="http://schemas.microsoft.com/office/drawing/2014/main" id="{EE2DFE97-9785-E92E-6A70-8397BCF4C68F}"/>
              </a:ext>
            </a:extLst>
          </p:cNvPr>
          <p:cNvSpPr/>
          <p:nvPr/>
        </p:nvSpPr>
        <p:spPr>
          <a:xfrm flipH="1" flipV="1">
            <a:off x="11274412" y="3560049"/>
            <a:ext cx="418439" cy="246476"/>
          </a:xfrm>
          <a:prstGeom prst="line">
            <a:avLst/>
          </a:prstGeom>
          <a:ln w="25400">
            <a:solidFill>
              <a:srgbClr val="000000"/>
            </a:solidFill>
            <a:miter lim="400000"/>
          </a:ln>
        </p:spPr>
        <p:txBody>
          <a:bodyPr lIns="35719" tIns="35719" rIns="35719" bIns="35719" anchor="ctr"/>
          <a:lstStyle/>
          <a:p>
            <a:pPr>
              <a:defRPr b="0">
                <a:latin typeface="Helvetica Light"/>
                <a:ea typeface="Helvetica Light"/>
                <a:cs typeface="Helvetica Light"/>
                <a:sym typeface="Helvetica Light"/>
              </a:defRPr>
            </a:pPr>
            <a:endParaRPr sz="600"/>
          </a:p>
        </p:txBody>
      </p:sp>
      <p:sp>
        <p:nvSpPr>
          <p:cNvPr id="8" name="Line">
            <a:extLst>
              <a:ext uri="{FF2B5EF4-FFF2-40B4-BE49-F238E27FC236}">
                <a16:creationId xmlns:a16="http://schemas.microsoft.com/office/drawing/2014/main" id="{B114F82D-D95E-CC1A-381C-46806DB84414}"/>
              </a:ext>
            </a:extLst>
          </p:cNvPr>
          <p:cNvSpPr/>
          <p:nvPr/>
        </p:nvSpPr>
        <p:spPr>
          <a:xfrm flipV="1">
            <a:off x="9652249" y="2818885"/>
            <a:ext cx="418439" cy="246476"/>
          </a:xfrm>
          <a:prstGeom prst="line">
            <a:avLst/>
          </a:prstGeom>
          <a:ln w="25400">
            <a:solidFill>
              <a:srgbClr val="000000"/>
            </a:solidFill>
            <a:miter lim="400000"/>
          </a:ln>
        </p:spPr>
        <p:txBody>
          <a:bodyPr lIns="35719" tIns="35719" rIns="35719" bIns="35719" anchor="ctr"/>
          <a:lstStyle/>
          <a:p>
            <a:pPr>
              <a:defRPr b="0">
                <a:latin typeface="Helvetica Light"/>
                <a:ea typeface="Helvetica Light"/>
                <a:cs typeface="Helvetica Light"/>
                <a:sym typeface="Helvetica Light"/>
              </a:defRPr>
            </a:pPr>
            <a:endParaRPr sz="600"/>
          </a:p>
        </p:txBody>
      </p:sp>
      <p:sp>
        <p:nvSpPr>
          <p:cNvPr id="9" name="/">
            <a:extLst>
              <a:ext uri="{FF2B5EF4-FFF2-40B4-BE49-F238E27FC236}">
                <a16:creationId xmlns:a16="http://schemas.microsoft.com/office/drawing/2014/main" id="{75DD9409-675E-F05B-59AA-EA404D5D82DA}"/>
              </a:ext>
            </a:extLst>
          </p:cNvPr>
          <p:cNvSpPr/>
          <p:nvPr/>
        </p:nvSpPr>
        <p:spPr>
          <a:xfrm>
            <a:off x="10045672" y="2427219"/>
            <a:ext cx="427492" cy="427492"/>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600"/>
              <a:t>/</a:t>
            </a:r>
          </a:p>
        </p:txBody>
      </p:sp>
      <p:sp>
        <p:nvSpPr>
          <p:cNvPr id="10" name="Users">
            <a:extLst>
              <a:ext uri="{FF2B5EF4-FFF2-40B4-BE49-F238E27FC236}">
                <a16:creationId xmlns:a16="http://schemas.microsoft.com/office/drawing/2014/main" id="{2E76C225-CE2A-3254-1990-3D862B5B6F68}"/>
              </a:ext>
            </a:extLst>
          </p:cNvPr>
          <p:cNvSpPr/>
          <p:nvPr/>
        </p:nvSpPr>
        <p:spPr>
          <a:xfrm>
            <a:off x="10501086" y="3065360"/>
            <a:ext cx="848339" cy="497430"/>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600"/>
              <a:t>Users</a:t>
            </a:r>
          </a:p>
        </p:txBody>
      </p:sp>
      <p:sp>
        <p:nvSpPr>
          <p:cNvPr id="11" name="jon">
            <a:extLst>
              <a:ext uri="{FF2B5EF4-FFF2-40B4-BE49-F238E27FC236}">
                <a16:creationId xmlns:a16="http://schemas.microsoft.com/office/drawing/2014/main" id="{C5E3B440-7620-82FE-5CF6-48F7EDAD720B}"/>
              </a:ext>
            </a:extLst>
          </p:cNvPr>
          <p:cNvSpPr/>
          <p:nvPr/>
        </p:nvSpPr>
        <p:spPr>
          <a:xfrm>
            <a:off x="11170813" y="3824384"/>
            <a:ext cx="848338" cy="497430"/>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600"/>
              <a:t>jon</a:t>
            </a:r>
          </a:p>
        </p:txBody>
      </p:sp>
      <p:sp>
        <p:nvSpPr>
          <p:cNvPr id="12" name="Volumes">
            <a:extLst>
              <a:ext uri="{FF2B5EF4-FFF2-40B4-BE49-F238E27FC236}">
                <a16:creationId xmlns:a16="http://schemas.microsoft.com/office/drawing/2014/main" id="{06FE8FB8-A9CC-E95D-E518-9788903B7D93}"/>
              </a:ext>
            </a:extLst>
          </p:cNvPr>
          <p:cNvSpPr/>
          <p:nvPr/>
        </p:nvSpPr>
        <p:spPr>
          <a:xfrm>
            <a:off x="8925136" y="3065360"/>
            <a:ext cx="1004468" cy="497430"/>
          </a:xfrm>
          <a:prstGeom prst="rect">
            <a:avLst/>
          </a:prstGeom>
          <a:solidFill>
            <a:srgbClr val="516D7C"/>
          </a:solidFill>
          <a:ln w="12700">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nchor="ctr"/>
          <a:lstStyle>
            <a:lvl1pPr>
              <a:defRPr b="0">
                <a:solidFill>
                  <a:srgbClr val="FFFFFF"/>
                </a:solidFill>
                <a:latin typeface="Helvetica Light"/>
                <a:ea typeface="Helvetica Light"/>
                <a:cs typeface="Helvetica Light"/>
                <a:sym typeface="Helvetica Light"/>
              </a:defRPr>
            </a:lvl1pPr>
          </a:lstStyle>
          <a:p>
            <a:r>
              <a:rPr sz="600"/>
              <a:t>Volumes</a:t>
            </a:r>
          </a:p>
        </p:txBody>
      </p:sp>
      <p:sp>
        <p:nvSpPr>
          <p:cNvPr id="14" name="Internal HD (HFS+)">
            <a:extLst>
              <a:ext uri="{FF2B5EF4-FFF2-40B4-BE49-F238E27FC236}">
                <a16:creationId xmlns:a16="http://schemas.microsoft.com/office/drawing/2014/main" id="{E489EE89-6503-58BD-CE48-F438D5CAA104}"/>
              </a:ext>
            </a:extLst>
          </p:cNvPr>
          <p:cNvSpPr txBox="1"/>
          <p:nvPr/>
        </p:nvSpPr>
        <p:spPr>
          <a:xfrm>
            <a:off x="9701656" y="2124252"/>
            <a:ext cx="1046761" cy="30296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anchor="ctr">
            <a:spAutoFit/>
          </a:bodyPr>
          <a:lstStyle>
            <a:lvl1pPr>
              <a:defRPr sz="3000" b="0" i="1">
                <a:latin typeface="Helvetica"/>
                <a:ea typeface="Helvetica"/>
                <a:cs typeface="Helvetica"/>
                <a:sym typeface="Helvetica"/>
              </a:defRPr>
            </a:lvl1pPr>
          </a:lstStyle>
          <a:p>
            <a:r>
              <a:rPr sz="1500" dirty="0"/>
              <a:t>Internal H</a:t>
            </a:r>
            <a:r>
              <a:rPr lang="en-US" sz="1500" dirty="0"/>
              <a:t>D</a:t>
            </a:r>
            <a:endParaRPr sz="1500" dirty="0"/>
          </a:p>
        </p:txBody>
      </p:sp>
      <p:grpSp>
        <p:nvGrpSpPr>
          <p:cNvPr id="15" name="Group">
            <a:extLst>
              <a:ext uri="{FF2B5EF4-FFF2-40B4-BE49-F238E27FC236}">
                <a16:creationId xmlns:a16="http://schemas.microsoft.com/office/drawing/2014/main" id="{CDEBE876-F4DC-461E-77C1-D7885477F07E}"/>
              </a:ext>
            </a:extLst>
          </p:cNvPr>
          <p:cNvGrpSpPr/>
          <p:nvPr/>
        </p:nvGrpSpPr>
        <p:grpSpPr>
          <a:xfrm>
            <a:off x="9099125" y="3535329"/>
            <a:ext cx="1361625" cy="2485563"/>
            <a:chOff x="413524" y="0"/>
            <a:chExt cx="2723248" cy="4971125"/>
          </a:xfrm>
        </p:grpSpPr>
        <p:sp>
          <p:nvSpPr>
            <p:cNvPr id="16" name="Line">
              <a:extLst>
                <a:ext uri="{FF2B5EF4-FFF2-40B4-BE49-F238E27FC236}">
                  <a16:creationId xmlns:a16="http://schemas.microsoft.com/office/drawing/2014/main" id="{FE368621-343B-A8B0-5DD3-7BEDFDF469C4}"/>
                </a:ext>
              </a:extLst>
            </p:cNvPr>
            <p:cNvSpPr/>
            <p:nvPr/>
          </p:nvSpPr>
          <p:spPr>
            <a:xfrm flipV="1">
              <a:off x="1693227" y="1593297"/>
              <a:ext cx="1" cy="818141"/>
            </a:xfrm>
            <a:prstGeom prst="line">
              <a:avLst/>
            </a:prstGeom>
            <a:noFill/>
            <a:ln w="25400" cap="flat">
              <a:solidFill>
                <a:srgbClr val="000000"/>
              </a:solidFill>
              <a:prstDash val="solid"/>
              <a:miter lim="400000"/>
            </a:ln>
            <a:effectLst/>
          </p:spPr>
          <p:txBody>
            <a:bodyPr wrap="square" lIns="35719" tIns="35719" rIns="35719" bIns="35719" numCol="1" anchor="ctr">
              <a:noAutofit/>
            </a:bodyPr>
            <a:lstStyle/>
            <a:p>
              <a:pPr>
                <a:defRPr b="0">
                  <a:latin typeface="Helvetica Light"/>
                  <a:ea typeface="Helvetica Light"/>
                  <a:cs typeface="Helvetica Light"/>
                  <a:sym typeface="Helvetica Light"/>
                </a:defRPr>
              </a:pPr>
              <a:endParaRPr sz="600"/>
            </a:p>
          </p:txBody>
        </p:sp>
        <p:grpSp>
          <p:nvGrpSpPr>
            <p:cNvPr id="17" name="Group">
              <a:extLst>
                <a:ext uri="{FF2B5EF4-FFF2-40B4-BE49-F238E27FC236}">
                  <a16:creationId xmlns:a16="http://schemas.microsoft.com/office/drawing/2014/main" id="{1423C74F-E395-913B-BF9B-ABE524C7BA88}"/>
                </a:ext>
              </a:extLst>
            </p:cNvPr>
            <p:cNvGrpSpPr/>
            <p:nvPr/>
          </p:nvGrpSpPr>
          <p:grpSpPr>
            <a:xfrm>
              <a:off x="413524" y="-1"/>
              <a:ext cx="2723250" cy="4971127"/>
              <a:chOff x="413524" y="0"/>
              <a:chExt cx="2723248" cy="4971125"/>
            </a:xfrm>
          </p:grpSpPr>
          <p:sp>
            <p:nvSpPr>
              <p:cNvPr id="18" name="Line">
                <a:extLst>
                  <a:ext uri="{FF2B5EF4-FFF2-40B4-BE49-F238E27FC236}">
                    <a16:creationId xmlns:a16="http://schemas.microsoft.com/office/drawing/2014/main" id="{CB7D930B-DCB5-2524-6E39-D87948AB50D3}"/>
                  </a:ext>
                </a:extLst>
              </p:cNvPr>
              <p:cNvSpPr/>
              <p:nvPr/>
            </p:nvSpPr>
            <p:spPr>
              <a:xfrm flipH="1" flipV="1">
                <a:off x="1203352" y="-1"/>
                <a:ext cx="836877" cy="492952"/>
              </a:xfrm>
              <a:prstGeom prst="line">
                <a:avLst/>
              </a:prstGeom>
              <a:noFill/>
              <a:ln w="25400" cap="flat">
                <a:solidFill>
                  <a:srgbClr val="000000"/>
                </a:solidFill>
                <a:prstDash val="solid"/>
                <a:miter lim="400000"/>
              </a:ln>
              <a:effectLst/>
            </p:spPr>
            <p:txBody>
              <a:bodyPr wrap="square" lIns="35719" tIns="35719" rIns="35719" bIns="35719" numCol="1" anchor="ctr">
                <a:noAutofit/>
              </a:bodyPr>
              <a:lstStyle/>
              <a:p>
                <a:pPr>
                  <a:defRPr b="0">
                    <a:latin typeface="Helvetica Light"/>
                    <a:ea typeface="Helvetica Light"/>
                    <a:cs typeface="Helvetica Light"/>
                    <a:sym typeface="Helvetica Light"/>
                  </a:defRPr>
                </a:pPr>
                <a:endParaRPr sz="600"/>
              </a:p>
            </p:txBody>
          </p:sp>
          <p:sp>
            <p:nvSpPr>
              <p:cNvPr id="19" name="Remote Server (AFP)">
                <a:extLst>
                  <a:ext uri="{FF2B5EF4-FFF2-40B4-BE49-F238E27FC236}">
                    <a16:creationId xmlns:a16="http://schemas.microsoft.com/office/drawing/2014/main" id="{F65A53C6-3623-734C-D922-CB2B3364F1F9}"/>
                  </a:ext>
                </a:extLst>
              </p:cNvPr>
              <p:cNvSpPr/>
              <p:nvPr/>
            </p:nvSpPr>
            <p:spPr>
              <a:xfrm>
                <a:off x="1866773" y="3701125"/>
                <a:ext cx="1270001" cy="127000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9" tIns="35719" rIns="35719" bIns="35719" numCol="1" anchor="ctr">
                <a:spAutoFit/>
              </a:bodyPr>
              <a:lstStyle>
                <a:lvl1pPr>
                  <a:defRPr sz="3000" b="0" i="1">
                    <a:latin typeface="Helvetica"/>
                    <a:ea typeface="Helvetica"/>
                    <a:cs typeface="Helvetica"/>
                    <a:sym typeface="Helvetica"/>
                  </a:defRPr>
                </a:lvl1pPr>
              </a:lstStyle>
              <a:p>
                <a:r>
                  <a:rPr sz="1500" dirty="0"/>
                  <a:t>Remote Server (</a:t>
                </a:r>
                <a:r>
                  <a:rPr lang="en-US" sz="1500" dirty="0"/>
                  <a:t>NFS</a:t>
                </a:r>
                <a:r>
                  <a:rPr sz="1500" dirty="0"/>
                  <a:t>)</a:t>
                </a:r>
              </a:p>
            </p:txBody>
          </p:sp>
          <p:sp>
            <p:nvSpPr>
              <p:cNvPr id="20" name="gmuhome">
                <a:extLst>
                  <a:ext uri="{FF2B5EF4-FFF2-40B4-BE49-F238E27FC236}">
                    <a16:creationId xmlns:a16="http://schemas.microsoft.com/office/drawing/2014/main" id="{16445F4D-5216-49AB-15A2-8152E0C769C7}"/>
                  </a:ext>
                </a:extLst>
              </p:cNvPr>
              <p:cNvSpPr/>
              <p:nvPr/>
            </p:nvSpPr>
            <p:spPr>
              <a:xfrm>
                <a:off x="413524" y="528669"/>
                <a:ext cx="2157183" cy="994859"/>
              </a:xfrm>
              <a:prstGeom prst="rect">
                <a:avLst/>
              </a:prstGeom>
              <a:solidFill>
                <a:srgbClr val="FEEBAB"/>
              </a:solidFill>
              <a:ln w="12700"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noAutofit/>
              </a:bodyPr>
              <a:lstStyle>
                <a:lvl1pPr>
                  <a:defRPr b="0">
                    <a:latin typeface="Helvetica Light"/>
                    <a:ea typeface="Helvetica Light"/>
                    <a:cs typeface="Helvetica Light"/>
                    <a:sym typeface="Helvetica Light"/>
                  </a:defRPr>
                </a:lvl1pPr>
              </a:lstStyle>
              <a:p>
                <a:r>
                  <a:rPr lang="en-US" sz="600" dirty="0" err="1"/>
                  <a:t>neuHome</a:t>
                </a:r>
                <a:endParaRPr sz="600" dirty="0"/>
              </a:p>
            </p:txBody>
          </p:sp>
          <p:sp>
            <p:nvSpPr>
              <p:cNvPr id="21" name="…">
                <a:extLst>
                  <a:ext uri="{FF2B5EF4-FFF2-40B4-BE49-F238E27FC236}">
                    <a16:creationId xmlns:a16="http://schemas.microsoft.com/office/drawing/2014/main" id="{2620B3A7-E4C4-DE81-B5B4-F70B651E0E46}"/>
                  </a:ext>
                </a:extLst>
              </p:cNvPr>
              <p:cNvSpPr/>
              <p:nvPr/>
            </p:nvSpPr>
            <p:spPr>
              <a:xfrm>
                <a:off x="413524" y="2320469"/>
                <a:ext cx="2157183" cy="994859"/>
              </a:xfrm>
              <a:prstGeom prst="rect">
                <a:avLst/>
              </a:prstGeom>
              <a:solidFill>
                <a:srgbClr val="FEEBAB"/>
              </a:solidFill>
              <a:ln w="12700"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noAutofit/>
              </a:bodyPr>
              <a:lstStyle>
                <a:lvl1pPr>
                  <a:defRPr b="0">
                    <a:latin typeface="Helvetica Light"/>
                    <a:ea typeface="Helvetica Light"/>
                    <a:cs typeface="Helvetica Light"/>
                    <a:sym typeface="Helvetica Light"/>
                  </a:defRPr>
                </a:lvl1pPr>
              </a:lstStyle>
              <a:p>
                <a:r>
                  <a:rPr sz="600"/>
                  <a:t>…</a:t>
                </a:r>
              </a:p>
            </p:txBody>
          </p:sp>
        </p:grpSp>
      </p:grpSp>
      <p:grpSp>
        <p:nvGrpSpPr>
          <p:cNvPr id="22" name="Group">
            <a:extLst>
              <a:ext uri="{FF2B5EF4-FFF2-40B4-BE49-F238E27FC236}">
                <a16:creationId xmlns:a16="http://schemas.microsoft.com/office/drawing/2014/main" id="{84C9A6D1-6126-5B5B-7A4E-6E667155A056}"/>
              </a:ext>
            </a:extLst>
          </p:cNvPr>
          <p:cNvGrpSpPr/>
          <p:nvPr/>
        </p:nvGrpSpPr>
        <p:grpSpPr>
          <a:xfrm>
            <a:off x="7560568" y="3560048"/>
            <a:ext cx="1411769" cy="2485564"/>
            <a:chOff x="2998667" y="-1"/>
            <a:chExt cx="2823537" cy="4971127"/>
          </a:xfrm>
        </p:grpSpPr>
        <p:sp>
          <p:nvSpPr>
            <p:cNvPr id="23" name="Line">
              <a:extLst>
                <a:ext uri="{FF2B5EF4-FFF2-40B4-BE49-F238E27FC236}">
                  <a16:creationId xmlns:a16="http://schemas.microsoft.com/office/drawing/2014/main" id="{D3AA9D0F-9F4B-3E3D-B978-98613FFD6015}"/>
                </a:ext>
              </a:extLst>
            </p:cNvPr>
            <p:cNvSpPr/>
            <p:nvPr/>
          </p:nvSpPr>
          <p:spPr>
            <a:xfrm flipV="1">
              <a:off x="4985327" y="-1"/>
              <a:ext cx="836877" cy="492952"/>
            </a:xfrm>
            <a:prstGeom prst="line">
              <a:avLst/>
            </a:prstGeom>
            <a:noFill/>
            <a:ln w="25400" cap="flat">
              <a:solidFill>
                <a:srgbClr val="000000"/>
              </a:solidFill>
              <a:prstDash val="solid"/>
              <a:miter lim="400000"/>
            </a:ln>
            <a:effectLst/>
          </p:spPr>
          <p:txBody>
            <a:bodyPr wrap="square" lIns="35719" tIns="35719" rIns="35719" bIns="35719" numCol="1" anchor="ctr">
              <a:noAutofit/>
            </a:bodyPr>
            <a:lstStyle/>
            <a:p>
              <a:pPr>
                <a:defRPr b="0">
                  <a:latin typeface="Helvetica Light"/>
                  <a:ea typeface="Helvetica Light"/>
                  <a:cs typeface="Helvetica Light"/>
                  <a:sym typeface="Helvetica Light"/>
                </a:defRPr>
              </a:pPr>
              <a:endParaRPr sz="600"/>
            </a:p>
          </p:txBody>
        </p:sp>
        <p:sp>
          <p:nvSpPr>
            <p:cNvPr id="24" name="External HD (HFS+)">
              <a:extLst>
                <a:ext uri="{FF2B5EF4-FFF2-40B4-BE49-F238E27FC236}">
                  <a16:creationId xmlns:a16="http://schemas.microsoft.com/office/drawing/2014/main" id="{DF36240C-627B-DD8E-2885-D3C7BA29C6E8}"/>
                </a:ext>
              </a:extLst>
            </p:cNvPr>
            <p:cNvSpPr/>
            <p:nvPr/>
          </p:nvSpPr>
          <p:spPr>
            <a:xfrm flipH="1">
              <a:off x="3032761" y="3651685"/>
              <a:ext cx="1154304" cy="1319441"/>
            </a:xfrm>
            <a:prstGeom prst="line">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spAutoFit/>
            </a:bodyPr>
            <a:lstStyle>
              <a:lvl1pPr>
                <a:defRPr sz="3000" b="0" i="1">
                  <a:latin typeface="Helvetica"/>
                  <a:ea typeface="Helvetica"/>
                  <a:cs typeface="Helvetica"/>
                  <a:sym typeface="Helvetica"/>
                </a:defRPr>
              </a:lvl1pPr>
            </a:lstStyle>
            <a:p>
              <a:r>
                <a:rPr sz="1500" dirty="0"/>
                <a:t>External HD</a:t>
              </a:r>
            </a:p>
          </p:txBody>
        </p:sp>
        <p:sp>
          <p:nvSpPr>
            <p:cNvPr id="25" name="Line">
              <a:extLst>
                <a:ext uri="{FF2B5EF4-FFF2-40B4-BE49-F238E27FC236}">
                  <a16:creationId xmlns:a16="http://schemas.microsoft.com/office/drawing/2014/main" id="{76B17128-FF69-0641-43A7-1DDE3F511FB4}"/>
                </a:ext>
              </a:extLst>
            </p:cNvPr>
            <p:cNvSpPr/>
            <p:nvPr/>
          </p:nvSpPr>
          <p:spPr>
            <a:xfrm flipV="1">
              <a:off x="4187065" y="1543857"/>
              <a:ext cx="1" cy="818141"/>
            </a:xfrm>
            <a:prstGeom prst="line">
              <a:avLst/>
            </a:prstGeom>
            <a:noFill/>
            <a:ln w="25400" cap="flat">
              <a:solidFill>
                <a:srgbClr val="000000"/>
              </a:solidFill>
              <a:prstDash val="solid"/>
              <a:miter lim="400000"/>
            </a:ln>
            <a:effectLst/>
          </p:spPr>
          <p:txBody>
            <a:bodyPr wrap="square" lIns="35719" tIns="35719" rIns="35719" bIns="35719" numCol="1" anchor="ctr">
              <a:noAutofit/>
            </a:bodyPr>
            <a:lstStyle/>
            <a:p>
              <a:pPr>
                <a:defRPr b="0">
                  <a:latin typeface="Helvetica Light"/>
                  <a:ea typeface="Helvetica Light"/>
                  <a:cs typeface="Helvetica Light"/>
                  <a:sym typeface="Helvetica Light"/>
                </a:defRPr>
              </a:pPr>
              <a:endParaRPr sz="600"/>
            </a:p>
          </p:txBody>
        </p:sp>
        <p:sp>
          <p:nvSpPr>
            <p:cNvPr id="26" name="externalHD">
              <a:extLst>
                <a:ext uri="{FF2B5EF4-FFF2-40B4-BE49-F238E27FC236}">
                  <a16:creationId xmlns:a16="http://schemas.microsoft.com/office/drawing/2014/main" id="{A2360F70-447E-2AB1-AE8F-C4EA0AAFA988}"/>
                </a:ext>
              </a:extLst>
            </p:cNvPr>
            <p:cNvSpPr/>
            <p:nvPr/>
          </p:nvSpPr>
          <p:spPr>
            <a:xfrm>
              <a:off x="2998667" y="528669"/>
              <a:ext cx="2376797" cy="994859"/>
            </a:xfrm>
            <a:prstGeom prst="rect">
              <a:avLst/>
            </a:prstGeom>
            <a:solidFill>
              <a:srgbClr val="EE7D69"/>
            </a:solidFill>
            <a:ln w="12700"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noAutofit/>
            </a:bodyPr>
            <a:lstStyle>
              <a:lvl1pPr>
                <a:defRPr b="0">
                  <a:latin typeface="Helvetica Light"/>
                  <a:ea typeface="Helvetica Light"/>
                  <a:cs typeface="Helvetica Light"/>
                  <a:sym typeface="Helvetica Light"/>
                </a:defRPr>
              </a:lvl1pPr>
            </a:lstStyle>
            <a:p>
              <a:r>
                <a:rPr sz="600" dirty="0" err="1"/>
                <a:t>externalHD</a:t>
              </a:r>
              <a:endParaRPr sz="600" dirty="0"/>
            </a:p>
          </p:txBody>
        </p:sp>
        <p:sp>
          <p:nvSpPr>
            <p:cNvPr id="27" name="…">
              <a:extLst>
                <a:ext uri="{FF2B5EF4-FFF2-40B4-BE49-F238E27FC236}">
                  <a16:creationId xmlns:a16="http://schemas.microsoft.com/office/drawing/2014/main" id="{1C941C47-AF85-F14B-039E-9612AFD6F656}"/>
                </a:ext>
              </a:extLst>
            </p:cNvPr>
            <p:cNvSpPr/>
            <p:nvPr/>
          </p:nvSpPr>
          <p:spPr>
            <a:xfrm>
              <a:off x="2998667" y="2320469"/>
              <a:ext cx="2376797" cy="994859"/>
            </a:xfrm>
            <a:prstGeom prst="rect">
              <a:avLst/>
            </a:prstGeom>
            <a:solidFill>
              <a:srgbClr val="EE7D69"/>
            </a:solidFill>
            <a:ln w="12700"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9" tIns="35719" rIns="35719" bIns="35719" numCol="1" anchor="ctr">
              <a:noAutofit/>
            </a:bodyPr>
            <a:lstStyle>
              <a:lvl1pPr>
                <a:defRPr b="0">
                  <a:latin typeface="Helvetica Light"/>
                  <a:ea typeface="Helvetica Light"/>
                  <a:cs typeface="Helvetica Light"/>
                  <a:sym typeface="Helvetica Light"/>
                </a:defRPr>
              </a:lvl1pPr>
            </a:lstStyle>
            <a:p>
              <a:r>
                <a:rPr sz="600"/>
                <a:t>…</a:t>
              </a:r>
            </a:p>
          </p:txBody>
        </p:sp>
      </p:grpSp>
    </p:spTree>
    <p:extLst>
      <p:ext uri="{BB962C8B-B14F-4D97-AF65-F5344CB8AC3E}">
        <p14:creationId xmlns:p14="http://schemas.microsoft.com/office/powerpoint/2010/main" val="20015293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advAuto="0"/>
      <p:bldP spid="22" grpId="0" animBg="1" advAuto="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4" name="NFS is a Monolithic Shared Filesystem"/>
          <p:cNvSpPr txBox="1">
            <a:spLocks noGrp="1"/>
          </p:cNvSpPr>
          <p:nvPr>
            <p:ph type="title"/>
          </p:nvPr>
        </p:nvSpPr>
        <p:spPr>
          <a:prstGeom prst="rect">
            <a:avLst/>
          </a:prstGeom>
        </p:spPr>
        <p:txBody>
          <a:bodyPr/>
          <a:lstStyle/>
          <a:p>
            <a:r>
              <a:t>NFS is a Monolithic Shared Filesystem</a:t>
            </a:r>
          </a:p>
        </p:txBody>
      </p:sp>
      <p:sp>
        <p:nvSpPr>
          <p:cNvPr id="315" name="Slide Subtitle"/>
          <p:cNvSpPr txBox="1">
            <a:spLocks noGrp="1"/>
          </p:cNvSpPr>
          <p:nvPr>
            <p:ph type="body" sz="quarter" idx="1"/>
          </p:nvPr>
        </p:nvSpPr>
        <p:spPr>
          <a:prstGeom prst="rect">
            <a:avLst/>
          </a:prstGeom>
        </p:spPr>
        <p:txBody>
          <a:bodyPr>
            <a:normAutofit fontScale="92500" lnSpcReduction="20000"/>
          </a:bodyPr>
          <a:lstStyle/>
          <a:p>
            <a:endParaRPr/>
          </a:p>
        </p:txBody>
      </p:sp>
      <p:sp>
        <p:nvSpPr>
          <p:cNvPr id="316" name="Body Level One…"/>
          <p:cNvSpPr txBox="1">
            <a:spLocks noGrp="1"/>
          </p:cNvSpPr>
          <p:nvPr>
            <p:ph type="body" idx="21"/>
          </p:nvPr>
        </p:nvSpPr>
        <p:spPr>
          <a:xfrm>
            <a:off x="603250" y="2124252"/>
            <a:ext cx="10545822" cy="412800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a:bodyPr>
          <a:lstStyle/>
          <a:p>
            <a:r>
              <a:t>All files are stored on a single server</a:t>
            </a:r>
          </a:p>
          <a:p>
            <a:r>
              <a:t>To list files in a directory, clients make request to server</a:t>
            </a:r>
          </a:p>
          <a:p>
            <a:r>
              <a:t>To read or write files, clients make request to server</a:t>
            </a:r>
          </a:p>
          <a:p>
            <a:r>
              <a:t>Clients might “lock” files to prevent concurrent updates</a:t>
            </a:r>
          </a:p>
          <a:p>
            <a:r>
              <a:t>Assuming that scale, throughput, fault tolerance requirements are relatively low, this is an acceptable architecture</a:t>
            </a:r>
          </a:p>
          <a:p>
            <a:r>
              <a:t>This architecture is the </a:t>
            </a:r>
            <a:r>
              <a:rPr i="1"/>
              <a:t>easiest</a:t>
            </a:r>
            <a:r>
              <a:t> to build fast and correctly</a:t>
            </a:r>
          </a:p>
        </p:txBody>
      </p:sp>
    </p:spTree>
    <p:extLst>
      <p:ext uri="{BB962C8B-B14F-4D97-AF65-F5344CB8AC3E}">
        <p14:creationId xmlns:p14="http://schemas.microsoft.com/office/powerpoint/2010/main" val="726895629"/>
      </p:ext>
    </p:extLst>
  </p:cSld>
  <p:clrMapOvr>
    <a:masterClrMapping/>
  </p:clrMapOvr>
  <p:transition spd="med"/>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 name="Design Tiers Considering the Structure of Data"/>
          <p:cNvSpPr txBox="1">
            <a:spLocks noGrp="1"/>
          </p:cNvSpPr>
          <p:nvPr>
            <p:ph type="title"/>
          </p:nvPr>
        </p:nvSpPr>
        <p:spPr>
          <a:prstGeom prst="rect">
            <a:avLst/>
          </a:prstGeom>
        </p:spPr>
        <p:txBody>
          <a:bodyPr>
            <a:normAutofit fontScale="90000"/>
          </a:bodyPr>
          <a:lstStyle>
            <a:lvl1pPr defTabSz="2292037">
              <a:defRPr sz="7990" spc="-159"/>
            </a:lvl1pPr>
          </a:lstStyle>
          <a:p>
            <a:r>
              <a:t>Design Tiers Considering the Structure of Data</a:t>
            </a:r>
          </a:p>
        </p:txBody>
      </p:sp>
      <p:sp>
        <p:nvSpPr>
          <p:cNvPr id="351" name="Example: GFS (Google File System, c 2010)"/>
          <p:cNvSpPr txBox="1">
            <a:spLocks noGrp="1"/>
          </p:cNvSpPr>
          <p:nvPr>
            <p:ph idx="1"/>
          </p:nvPr>
        </p:nvSpPr>
        <p:spPr>
          <a:prstGeom prst="rect">
            <a:avLst/>
          </a:prstGeom>
        </p:spPr>
        <p:txBody>
          <a:bodyPr>
            <a:normAutofit/>
          </a:bodyPr>
          <a:lstStyle/>
          <a:p>
            <a:r>
              <a:t>Example: GFS (Google File System, c 2010)</a:t>
            </a:r>
          </a:p>
        </p:txBody>
      </p:sp>
      <p:sp>
        <p:nvSpPr>
          <p:cNvPr id="352" name="Body Level One…"/>
          <p:cNvSpPr txBox="1">
            <a:spLocks noGrp="1"/>
          </p:cNvSpPr>
          <p:nvPr>
            <p:ph type="body" idx="4294967295"/>
          </p:nvPr>
        </p:nvSpPr>
        <p:spPr>
          <a:xfrm>
            <a:off x="-6527636" y="3030570"/>
            <a:ext cx="10985500" cy="154305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85000" lnSpcReduction="20000"/>
          </a:bodyPr>
          <a:lstStyle/>
          <a:p>
            <a:r>
              <a:rPr dirty="0"/>
              <a:t>Stated requirements: “</a:t>
            </a:r>
            <a:r>
              <a:rPr b="1" dirty="0"/>
              <a:t>High sustained bandwidth is more important than low latency</a:t>
            </a:r>
            <a:r>
              <a:rPr dirty="0"/>
              <a:t>. Most of our target applications place a premium on </a:t>
            </a:r>
            <a:r>
              <a:rPr b="1" dirty="0"/>
              <a:t>processing data in bulk at a high rate</a:t>
            </a:r>
            <a:r>
              <a:rPr dirty="0"/>
              <a:t>, while </a:t>
            </a:r>
            <a:r>
              <a:rPr b="1" dirty="0"/>
              <a:t>few have stringent response time requirements for an individual read or write.</a:t>
            </a:r>
            <a:r>
              <a:rPr dirty="0"/>
              <a:t>”</a:t>
            </a:r>
          </a:p>
        </p:txBody>
      </p:sp>
      <p:sp>
        <p:nvSpPr>
          <p:cNvPr id="353" name="Server"/>
          <p:cNvSpPr/>
          <p:nvPr/>
        </p:nvSpPr>
        <p:spPr>
          <a:xfrm>
            <a:off x="5492423" y="3324671"/>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Server</a:t>
            </a:r>
          </a:p>
        </p:txBody>
      </p:sp>
      <p:sp>
        <p:nvSpPr>
          <p:cNvPr id="354" name="Client"/>
          <p:cNvSpPr/>
          <p:nvPr/>
        </p:nvSpPr>
        <p:spPr>
          <a:xfrm>
            <a:off x="2298995" y="57671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55" name="Client"/>
          <p:cNvSpPr/>
          <p:nvPr/>
        </p:nvSpPr>
        <p:spPr>
          <a:xfrm>
            <a:off x="3895709" y="57671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56" name="Client"/>
          <p:cNvSpPr/>
          <p:nvPr/>
        </p:nvSpPr>
        <p:spPr>
          <a:xfrm>
            <a:off x="5492423" y="57671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57" name="Client"/>
          <p:cNvSpPr/>
          <p:nvPr/>
        </p:nvSpPr>
        <p:spPr>
          <a:xfrm>
            <a:off x="7089137" y="57671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58" name="Client"/>
          <p:cNvSpPr/>
          <p:nvPr/>
        </p:nvSpPr>
        <p:spPr>
          <a:xfrm>
            <a:off x="8685851" y="5767174"/>
            <a:ext cx="1207154" cy="954849"/>
          </a:xfrm>
          <a:prstGeom prst="rect">
            <a:avLst/>
          </a:prstGeom>
          <a:solidFill>
            <a:srgbClr val="BBD5AC"/>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5719" tIns="35719" rIns="35719" bIns="35719"/>
          <a:lstStyle>
            <a:lvl1pPr defTabSz="821531">
              <a:defRPr sz="3000">
                <a:solidFill>
                  <a:srgbClr val="000000"/>
                </a:solidFill>
                <a:latin typeface="Helvetica Neue Medium"/>
                <a:ea typeface="Helvetica Neue Medium"/>
                <a:cs typeface="Helvetica Neue Medium"/>
                <a:sym typeface="Helvetica Neue Medium"/>
              </a:defRPr>
            </a:lvl1pPr>
          </a:lstStyle>
          <a:p>
            <a:r>
              <a:rPr sz="1500"/>
              <a:t>Client</a:t>
            </a:r>
          </a:p>
        </p:txBody>
      </p:sp>
      <p:sp>
        <p:nvSpPr>
          <p:cNvPr id="359" name="Line"/>
          <p:cNvSpPr/>
          <p:nvPr/>
        </p:nvSpPr>
        <p:spPr>
          <a:xfrm flipV="1">
            <a:off x="3198573" y="4263787"/>
            <a:ext cx="2254251" cy="1465956"/>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60" name="Line"/>
          <p:cNvSpPr/>
          <p:nvPr/>
        </p:nvSpPr>
        <p:spPr>
          <a:xfrm flipV="1">
            <a:off x="4527123" y="4337095"/>
            <a:ext cx="1372503"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61" name="Line"/>
          <p:cNvSpPr/>
          <p:nvPr/>
        </p:nvSpPr>
        <p:spPr>
          <a:xfrm flipV="1">
            <a:off x="6095999" y="4313203"/>
            <a:ext cx="1"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62" name="Line"/>
          <p:cNvSpPr/>
          <p:nvPr/>
        </p:nvSpPr>
        <p:spPr>
          <a:xfrm flipH="1" flipV="1">
            <a:off x="6483833" y="4337095"/>
            <a:ext cx="1207154" cy="1372503"/>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63" name="Line"/>
          <p:cNvSpPr/>
          <p:nvPr/>
        </p:nvSpPr>
        <p:spPr>
          <a:xfrm flipH="1" flipV="1">
            <a:off x="6769657" y="4313203"/>
            <a:ext cx="2424269" cy="1420288"/>
          </a:xfrm>
          <a:prstGeom prst="line">
            <a:avLst/>
          </a:prstGeom>
          <a:ln w="25400">
            <a:solidFill>
              <a:srgbClr val="000000"/>
            </a:solidFill>
            <a:miter lim="400000"/>
            <a:headEnd type="triangle"/>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64" name="Key problem: throughput of single server is limited"/>
          <p:cNvSpPr txBox="1"/>
          <p:nvPr/>
        </p:nvSpPr>
        <p:spPr>
          <a:xfrm>
            <a:off x="7257864" y="4351357"/>
            <a:ext cx="3638068" cy="5283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defRPr sz="3100" b="1">
                <a:solidFill>
                  <a:srgbClr val="000000"/>
                </a:solidFill>
              </a:defRPr>
            </a:lvl1pPr>
          </a:lstStyle>
          <a:p>
            <a:r>
              <a:rPr sz="1550"/>
              <a:t>Key problem: throughput of single server is limited</a:t>
            </a:r>
          </a:p>
        </p:txBody>
      </p:sp>
    </p:spTree>
    <p:extLst>
      <p:ext uri="{BB962C8B-B14F-4D97-AF65-F5344CB8AC3E}">
        <p14:creationId xmlns:p14="http://schemas.microsoft.com/office/powerpoint/2010/main" val="102080995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GFS Tiers Filesystem Metadata and File Chunks"/>
          <p:cNvSpPr txBox="1">
            <a:spLocks noGrp="1"/>
          </p:cNvSpPr>
          <p:nvPr>
            <p:ph type="title"/>
          </p:nvPr>
        </p:nvSpPr>
        <p:spPr>
          <a:prstGeom prst="rect">
            <a:avLst/>
          </a:prstGeom>
        </p:spPr>
        <p:txBody>
          <a:bodyPr>
            <a:normAutofit fontScale="90000"/>
          </a:bodyPr>
          <a:lstStyle>
            <a:lvl1pPr defTabSz="2243271">
              <a:defRPr sz="7820" spc="-156"/>
            </a:lvl1pPr>
          </a:lstStyle>
          <a:p>
            <a:r>
              <a:t>GFS Tiers Filesystem Metadata and File Chunks</a:t>
            </a:r>
          </a:p>
        </p:txBody>
      </p:sp>
      <p:sp>
        <p:nvSpPr>
          <p:cNvPr id="369" name="Example: GFS (Google File System, c 2010)"/>
          <p:cNvSpPr txBox="1">
            <a:spLocks noGrp="1"/>
          </p:cNvSpPr>
          <p:nvPr>
            <p:ph type="body" sz="quarter" idx="1"/>
          </p:nvPr>
        </p:nvSpPr>
        <p:spPr>
          <a:prstGeom prst="rect">
            <a:avLst/>
          </a:prstGeom>
        </p:spPr>
        <p:txBody>
          <a:bodyPr>
            <a:normAutofit fontScale="92500" lnSpcReduction="20000"/>
          </a:bodyPr>
          <a:lstStyle/>
          <a:p>
            <a:r>
              <a:t>Example: GFS (Google File System, c 2010)</a:t>
            </a:r>
          </a:p>
        </p:txBody>
      </p:sp>
      <p:sp>
        <p:nvSpPr>
          <p:cNvPr id="370" name="Body Level One…"/>
          <p:cNvSpPr txBox="1">
            <a:spLocks noGrp="1"/>
          </p:cNvSpPr>
          <p:nvPr>
            <p:ph type="body" idx="21"/>
          </p:nvPr>
        </p:nvSpPr>
        <p:spPr>
          <a:xfrm>
            <a:off x="603250" y="1717852"/>
            <a:ext cx="10985500" cy="1542839"/>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85000" lnSpcReduction="20000"/>
          </a:bodyPr>
          <a:lstStyle/>
          <a:p>
            <a:r>
              <a:t>Stated requirements: “</a:t>
            </a:r>
            <a:r>
              <a:rPr b="1"/>
              <a:t>High sustained bandwidth is more important than low latency</a:t>
            </a:r>
            <a:r>
              <a:t>. Most of our target applications place a premium on </a:t>
            </a:r>
            <a:r>
              <a:rPr b="1"/>
              <a:t>processing data in bulk at a high rate</a:t>
            </a:r>
            <a:r>
              <a:t>, while </a:t>
            </a:r>
            <a:r>
              <a:rPr b="1"/>
              <a:t>few have stringent response time requirements for an individual read or write.</a:t>
            </a:r>
            <a:r>
              <a:t>”</a:t>
            </a:r>
          </a:p>
        </p:txBody>
      </p:sp>
      <p:grpSp>
        <p:nvGrpSpPr>
          <p:cNvPr id="443" name="Group"/>
          <p:cNvGrpSpPr/>
          <p:nvPr/>
        </p:nvGrpSpPr>
        <p:grpSpPr>
          <a:xfrm>
            <a:off x="3519261" y="5751385"/>
            <a:ext cx="7642248" cy="2083440"/>
            <a:chOff x="0" y="-2"/>
            <a:chExt cx="15284494" cy="4166879"/>
          </a:xfrm>
        </p:grpSpPr>
        <p:grpSp>
          <p:nvGrpSpPr>
            <p:cNvPr id="373" name="ChunkServer"/>
            <p:cNvGrpSpPr/>
            <p:nvPr/>
          </p:nvGrpSpPr>
          <p:grpSpPr>
            <a:xfrm>
              <a:off x="0" y="-2"/>
              <a:ext cx="2402767" cy="903939"/>
              <a:chOff x="0" y="-1"/>
              <a:chExt cx="2402765" cy="903938"/>
            </a:xfrm>
          </p:grpSpPr>
          <p:sp>
            <p:nvSpPr>
              <p:cNvPr id="371"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72"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76" name="ChunkServer"/>
            <p:cNvGrpSpPr/>
            <p:nvPr/>
          </p:nvGrpSpPr>
          <p:grpSpPr>
            <a:xfrm>
              <a:off x="5152689" y="-2"/>
              <a:ext cx="2402769" cy="903939"/>
              <a:chOff x="-1" y="-1"/>
              <a:chExt cx="2402768" cy="903938"/>
            </a:xfrm>
          </p:grpSpPr>
          <p:sp>
            <p:nvSpPr>
              <p:cNvPr id="374"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75"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79" name="ChunkServer"/>
            <p:cNvGrpSpPr/>
            <p:nvPr/>
          </p:nvGrpSpPr>
          <p:grpSpPr>
            <a:xfrm>
              <a:off x="2576344" y="-2"/>
              <a:ext cx="2402769" cy="903939"/>
              <a:chOff x="-1" y="-1"/>
              <a:chExt cx="2402768" cy="903938"/>
            </a:xfrm>
          </p:grpSpPr>
          <p:sp>
            <p:nvSpPr>
              <p:cNvPr id="377"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78"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82" name="ChunkServer"/>
            <p:cNvGrpSpPr/>
            <p:nvPr/>
          </p:nvGrpSpPr>
          <p:grpSpPr>
            <a:xfrm>
              <a:off x="7729034" y="-2"/>
              <a:ext cx="2402770" cy="903939"/>
              <a:chOff x="-1" y="-1"/>
              <a:chExt cx="2402768" cy="903938"/>
            </a:xfrm>
          </p:grpSpPr>
          <p:sp>
            <p:nvSpPr>
              <p:cNvPr id="380"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81"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85" name="ChunkServer"/>
            <p:cNvGrpSpPr/>
            <p:nvPr/>
          </p:nvGrpSpPr>
          <p:grpSpPr>
            <a:xfrm>
              <a:off x="12881727" y="-2"/>
              <a:ext cx="2402767" cy="903939"/>
              <a:chOff x="0" y="-1"/>
              <a:chExt cx="2402765" cy="903938"/>
            </a:xfrm>
          </p:grpSpPr>
          <p:sp>
            <p:nvSpPr>
              <p:cNvPr id="383"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84"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88" name="ChunkServer"/>
            <p:cNvGrpSpPr/>
            <p:nvPr/>
          </p:nvGrpSpPr>
          <p:grpSpPr>
            <a:xfrm>
              <a:off x="10305380" y="-2"/>
              <a:ext cx="2402769" cy="903939"/>
              <a:chOff x="-1" y="-1"/>
              <a:chExt cx="2402768" cy="903938"/>
            </a:xfrm>
          </p:grpSpPr>
          <p:sp>
            <p:nvSpPr>
              <p:cNvPr id="386"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87"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91" name="ChunkServer"/>
            <p:cNvGrpSpPr/>
            <p:nvPr/>
          </p:nvGrpSpPr>
          <p:grpSpPr>
            <a:xfrm>
              <a:off x="0" y="1087645"/>
              <a:ext cx="2402767" cy="903939"/>
              <a:chOff x="0" y="-1"/>
              <a:chExt cx="2402765" cy="903938"/>
            </a:xfrm>
          </p:grpSpPr>
          <p:sp>
            <p:nvSpPr>
              <p:cNvPr id="389"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90"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94" name="ChunkServer"/>
            <p:cNvGrpSpPr/>
            <p:nvPr/>
          </p:nvGrpSpPr>
          <p:grpSpPr>
            <a:xfrm>
              <a:off x="5152689" y="1087645"/>
              <a:ext cx="2402769" cy="903939"/>
              <a:chOff x="-1" y="-1"/>
              <a:chExt cx="2402768" cy="903938"/>
            </a:xfrm>
          </p:grpSpPr>
          <p:sp>
            <p:nvSpPr>
              <p:cNvPr id="392"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93"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397" name="ChunkServer"/>
            <p:cNvGrpSpPr/>
            <p:nvPr/>
          </p:nvGrpSpPr>
          <p:grpSpPr>
            <a:xfrm>
              <a:off x="2576344" y="1087645"/>
              <a:ext cx="2402769" cy="903939"/>
              <a:chOff x="-1" y="-1"/>
              <a:chExt cx="2402768" cy="903938"/>
            </a:xfrm>
          </p:grpSpPr>
          <p:sp>
            <p:nvSpPr>
              <p:cNvPr id="395"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96"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00" name="ChunkServer"/>
            <p:cNvGrpSpPr/>
            <p:nvPr/>
          </p:nvGrpSpPr>
          <p:grpSpPr>
            <a:xfrm>
              <a:off x="7729034" y="1087645"/>
              <a:ext cx="2402770" cy="903939"/>
              <a:chOff x="-1" y="-1"/>
              <a:chExt cx="2402768" cy="903938"/>
            </a:xfrm>
          </p:grpSpPr>
          <p:sp>
            <p:nvSpPr>
              <p:cNvPr id="398"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399"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03" name="ChunkServer"/>
            <p:cNvGrpSpPr/>
            <p:nvPr/>
          </p:nvGrpSpPr>
          <p:grpSpPr>
            <a:xfrm>
              <a:off x="12881727" y="1087645"/>
              <a:ext cx="2402767" cy="903939"/>
              <a:chOff x="0" y="-1"/>
              <a:chExt cx="2402765" cy="903938"/>
            </a:xfrm>
          </p:grpSpPr>
          <p:sp>
            <p:nvSpPr>
              <p:cNvPr id="401"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02"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06" name="ChunkServer"/>
            <p:cNvGrpSpPr/>
            <p:nvPr/>
          </p:nvGrpSpPr>
          <p:grpSpPr>
            <a:xfrm>
              <a:off x="10305380" y="1087645"/>
              <a:ext cx="2402769" cy="903939"/>
              <a:chOff x="-1" y="-1"/>
              <a:chExt cx="2402768" cy="903938"/>
            </a:xfrm>
          </p:grpSpPr>
          <p:sp>
            <p:nvSpPr>
              <p:cNvPr id="404"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05"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09" name="ChunkServer"/>
            <p:cNvGrpSpPr/>
            <p:nvPr/>
          </p:nvGrpSpPr>
          <p:grpSpPr>
            <a:xfrm>
              <a:off x="0" y="2175292"/>
              <a:ext cx="2402767" cy="903939"/>
              <a:chOff x="0" y="0"/>
              <a:chExt cx="2402765" cy="903937"/>
            </a:xfrm>
          </p:grpSpPr>
          <p:sp>
            <p:nvSpPr>
              <p:cNvPr id="407" name="Rectangle"/>
              <p:cNvSpPr/>
              <p:nvPr/>
            </p:nvSpPr>
            <p:spPr>
              <a:xfrm>
                <a:off x="0" y="0"/>
                <a:ext cx="2402765"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08" name="ChunkServer"/>
              <p:cNvSpPr txBox="1"/>
              <p:nvPr/>
            </p:nvSpPr>
            <p:spPr>
              <a:xfrm>
                <a:off x="0" y="164391"/>
                <a:ext cx="2402765"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12" name="ChunkServer"/>
            <p:cNvGrpSpPr/>
            <p:nvPr/>
          </p:nvGrpSpPr>
          <p:grpSpPr>
            <a:xfrm>
              <a:off x="5152689" y="2175292"/>
              <a:ext cx="2402769" cy="903939"/>
              <a:chOff x="-1" y="0"/>
              <a:chExt cx="2402768" cy="903937"/>
            </a:xfrm>
          </p:grpSpPr>
          <p:sp>
            <p:nvSpPr>
              <p:cNvPr id="410" name="Rectangle"/>
              <p:cNvSpPr/>
              <p:nvPr/>
            </p:nvSpPr>
            <p:spPr>
              <a:xfrm>
                <a:off x="-1" y="0"/>
                <a:ext cx="2402768"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11" name="ChunkServer"/>
              <p:cNvSpPr txBox="1"/>
              <p:nvPr/>
            </p:nvSpPr>
            <p:spPr>
              <a:xfrm>
                <a:off x="-1" y="164391"/>
                <a:ext cx="2402768"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15" name="ChunkServer"/>
            <p:cNvGrpSpPr/>
            <p:nvPr/>
          </p:nvGrpSpPr>
          <p:grpSpPr>
            <a:xfrm>
              <a:off x="2576344" y="2175292"/>
              <a:ext cx="2402769" cy="903939"/>
              <a:chOff x="-1" y="0"/>
              <a:chExt cx="2402768" cy="903937"/>
            </a:xfrm>
          </p:grpSpPr>
          <p:sp>
            <p:nvSpPr>
              <p:cNvPr id="413" name="Rectangle"/>
              <p:cNvSpPr/>
              <p:nvPr/>
            </p:nvSpPr>
            <p:spPr>
              <a:xfrm>
                <a:off x="-1" y="0"/>
                <a:ext cx="2402768"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14" name="ChunkServer"/>
              <p:cNvSpPr txBox="1"/>
              <p:nvPr/>
            </p:nvSpPr>
            <p:spPr>
              <a:xfrm>
                <a:off x="-1" y="164391"/>
                <a:ext cx="2402768"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18" name="ChunkServer"/>
            <p:cNvGrpSpPr/>
            <p:nvPr/>
          </p:nvGrpSpPr>
          <p:grpSpPr>
            <a:xfrm>
              <a:off x="7729034" y="2175292"/>
              <a:ext cx="2402770" cy="903939"/>
              <a:chOff x="-1" y="0"/>
              <a:chExt cx="2402768" cy="903937"/>
            </a:xfrm>
          </p:grpSpPr>
          <p:sp>
            <p:nvSpPr>
              <p:cNvPr id="416" name="Rectangle"/>
              <p:cNvSpPr/>
              <p:nvPr/>
            </p:nvSpPr>
            <p:spPr>
              <a:xfrm>
                <a:off x="-1" y="0"/>
                <a:ext cx="2402768"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17" name="ChunkServer"/>
              <p:cNvSpPr txBox="1"/>
              <p:nvPr/>
            </p:nvSpPr>
            <p:spPr>
              <a:xfrm>
                <a:off x="-1" y="164391"/>
                <a:ext cx="2402768"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21" name="ChunkServer"/>
            <p:cNvGrpSpPr/>
            <p:nvPr/>
          </p:nvGrpSpPr>
          <p:grpSpPr>
            <a:xfrm>
              <a:off x="12881727" y="2175292"/>
              <a:ext cx="2402767" cy="903939"/>
              <a:chOff x="0" y="0"/>
              <a:chExt cx="2402765" cy="903937"/>
            </a:xfrm>
          </p:grpSpPr>
          <p:sp>
            <p:nvSpPr>
              <p:cNvPr id="419" name="Rectangle"/>
              <p:cNvSpPr/>
              <p:nvPr/>
            </p:nvSpPr>
            <p:spPr>
              <a:xfrm>
                <a:off x="0" y="0"/>
                <a:ext cx="2402765"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20" name="ChunkServer"/>
              <p:cNvSpPr txBox="1"/>
              <p:nvPr/>
            </p:nvSpPr>
            <p:spPr>
              <a:xfrm>
                <a:off x="0" y="164391"/>
                <a:ext cx="2402765"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24" name="ChunkServer"/>
            <p:cNvGrpSpPr/>
            <p:nvPr/>
          </p:nvGrpSpPr>
          <p:grpSpPr>
            <a:xfrm>
              <a:off x="10305380" y="2175292"/>
              <a:ext cx="2402769" cy="903939"/>
              <a:chOff x="-1" y="0"/>
              <a:chExt cx="2402768" cy="903937"/>
            </a:xfrm>
          </p:grpSpPr>
          <p:sp>
            <p:nvSpPr>
              <p:cNvPr id="422" name="Rectangle"/>
              <p:cNvSpPr/>
              <p:nvPr/>
            </p:nvSpPr>
            <p:spPr>
              <a:xfrm>
                <a:off x="-1" y="0"/>
                <a:ext cx="2402768" cy="903937"/>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23" name="ChunkServer"/>
              <p:cNvSpPr txBox="1"/>
              <p:nvPr/>
            </p:nvSpPr>
            <p:spPr>
              <a:xfrm>
                <a:off x="-1" y="164391"/>
                <a:ext cx="2402768" cy="57515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27" name="ChunkServer"/>
            <p:cNvGrpSpPr/>
            <p:nvPr/>
          </p:nvGrpSpPr>
          <p:grpSpPr>
            <a:xfrm>
              <a:off x="0" y="3262938"/>
              <a:ext cx="2402767" cy="903939"/>
              <a:chOff x="0" y="-1"/>
              <a:chExt cx="2402765" cy="903938"/>
            </a:xfrm>
          </p:grpSpPr>
          <p:sp>
            <p:nvSpPr>
              <p:cNvPr id="425"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26"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30" name="ChunkServer"/>
            <p:cNvGrpSpPr/>
            <p:nvPr/>
          </p:nvGrpSpPr>
          <p:grpSpPr>
            <a:xfrm>
              <a:off x="5152689" y="3262938"/>
              <a:ext cx="2402769" cy="903939"/>
              <a:chOff x="-1" y="-1"/>
              <a:chExt cx="2402768" cy="903938"/>
            </a:xfrm>
          </p:grpSpPr>
          <p:sp>
            <p:nvSpPr>
              <p:cNvPr id="428"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29"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33" name="ChunkServer"/>
            <p:cNvGrpSpPr/>
            <p:nvPr/>
          </p:nvGrpSpPr>
          <p:grpSpPr>
            <a:xfrm>
              <a:off x="2576344" y="3262938"/>
              <a:ext cx="2402769" cy="903939"/>
              <a:chOff x="-1" y="-1"/>
              <a:chExt cx="2402768" cy="903938"/>
            </a:xfrm>
          </p:grpSpPr>
          <p:sp>
            <p:nvSpPr>
              <p:cNvPr id="431"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32"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36" name="ChunkServer"/>
            <p:cNvGrpSpPr/>
            <p:nvPr/>
          </p:nvGrpSpPr>
          <p:grpSpPr>
            <a:xfrm>
              <a:off x="7729034" y="3262938"/>
              <a:ext cx="2402770" cy="903939"/>
              <a:chOff x="-1" y="-1"/>
              <a:chExt cx="2402768" cy="903938"/>
            </a:xfrm>
          </p:grpSpPr>
          <p:sp>
            <p:nvSpPr>
              <p:cNvPr id="434"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35"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39" name="ChunkServer"/>
            <p:cNvGrpSpPr/>
            <p:nvPr/>
          </p:nvGrpSpPr>
          <p:grpSpPr>
            <a:xfrm>
              <a:off x="12881727" y="3262938"/>
              <a:ext cx="2402767" cy="903939"/>
              <a:chOff x="0" y="-1"/>
              <a:chExt cx="2402765" cy="903938"/>
            </a:xfrm>
          </p:grpSpPr>
          <p:sp>
            <p:nvSpPr>
              <p:cNvPr id="437" name="Rectangle"/>
              <p:cNvSpPr/>
              <p:nvPr/>
            </p:nvSpPr>
            <p:spPr>
              <a:xfrm>
                <a:off x="0" y="-1"/>
                <a:ext cx="2402765"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38" name="ChunkServer"/>
              <p:cNvSpPr txBox="1"/>
              <p:nvPr/>
            </p:nvSpPr>
            <p:spPr>
              <a:xfrm>
                <a:off x="0" y="164393"/>
                <a:ext cx="2402765"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nvGrpSpPr>
            <p:cNvPr id="442" name="ChunkServer"/>
            <p:cNvGrpSpPr/>
            <p:nvPr/>
          </p:nvGrpSpPr>
          <p:grpSpPr>
            <a:xfrm>
              <a:off x="10305380" y="3262938"/>
              <a:ext cx="2402769" cy="903939"/>
              <a:chOff x="-1" y="-1"/>
              <a:chExt cx="2402768" cy="903938"/>
            </a:xfrm>
          </p:grpSpPr>
          <p:sp>
            <p:nvSpPr>
              <p:cNvPr id="440" name="Rectangle"/>
              <p:cNvSpPr/>
              <p:nvPr/>
            </p:nvSpPr>
            <p:spPr>
              <a:xfrm>
                <a:off x="-1" y="-1"/>
                <a:ext cx="2402768" cy="903938"/>
              </a:xfrm>
              <a:prstGeom prst="rect">
                <a:avLst/>
              </a:prstGeom>
              <a:solidFill>
                <a:srgbClr val="648299"/>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2800">
                    <a:solidFill>
                      <a:srgbClr val="FFFFFF"/>
                    </a:solidFill>
                    <a:latin typeface="Helvetica Light"/>
                    <a:ea typeface="Helvetica Light"/>
                    <a:cs typeface="Helvetica Light"/>
                    <a:sym typeface="Helvetica Light"/>
                  </a:defRPr>
                </a:pPr>
                <a:endParaRPr sz="1400"/>
              </a:p>
            </p:txBody>
          </p:sp>
          <p:sp>
            <p:nvSpPr>
              <p:cNvPr id="441" name="ChunkServer"/>
              <p:cNvSpPr txBox="1"/>
              <p:nvPr/>
            </p:nvSpPr>
            <p:spPr>
              <a:xfrm>
                <a:off x="-1" y="164393"/>
                <a:ext cx="2402768" cy="575153"/>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2800">
                    <a:solidFill>
                      <a:srgbClr val="FFFFFF"/>
                    </a:solidFill>
                    <a:latin typeface="Helvetica Light"/>
                    <a:ea typeface="Helvetica Light"/>
                    <a:cs typeface="Helvetica Light"/>
                    <a:sym typeface="Helvetica Light"/>
                  </a:defRPr>
                </a:lvl1pPr>
              </a:lstStyle>
              <a:p>
                <a:r>
                  <a:rPr sz="1400"/>
                  <a:t>ChunkServer</a:t>
                </a:r>
              </a:p>
            </p:txBody>
          </p:sp>
        </p:grpSp>
      </p:grpSp>
      <p:grpSp>
        <p:nvGrpSpPr>
          <p:cNvPr id="446" name="GFS Metadata"/>
          <p:cNvGrpSpPr/>
          <p:nvPr/>
        </p:nvGrpSpPr>
        <p:grpSpPr>
          <a:xfrm>
            <a:off x="6739692" y="3453092"/>
            <a:ext cx="1201385" cy="892971"/>
            <a:chOff x="-1" y="-1"/>
            <a:chExt cx="2402768" cy="1785941"/>
          </a:xfrm>
        </p:grpSpPr>
        <p:sp>
          <p:nvSpPr>
            <p:cNvPr id="444" name="Rectangle"/>
            <p:cNvSpPr/>
            <p:nvPr/>
          </p:nvSpPr>
          <p:spPr>
            <a:xfrm>
              <a:off x="-1" y="-1"/>
              <a:ext cx="2402768" cy="1785941"/>
            </a:xfrm>
            <a:prstGeom prst="rect">
              <a:avLst/>
            </a:prstGeom>
            <a:solidFill>
              <a:srgbClr val="3284CC"/>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FFFFFF"/>
                  </a:solidFill>
                  <a:latin typeface="Helvetica Light"/>
                  <a:ea typeface="Helvetica Light"/>
                  <a:cs typeface="Helvetica Light"/>
                  <a:sym typeface="Helvetica Light"/>
                </a:defRPr>
              </a:pPr>
              <a:endParaRPr sz="1600"/>
            </a:p>
          </p:txBody>
        </p:sp>
        <p:sp>
          <p:nvSpPr>
            <p:cNvPr id="445" name="GFS Metadata"/>
            <p:cNvSpPr txBox="1"/>
            <p:nvPr/>
          </p:nvSpPr>
          <p:spPr>
            <a:xfrm>
              <a:off x="-1" y="328395"/>
              <a:ext cx="2402768" cy="112915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FFFFFF"/>
                  </a:solidFill>
                  <a:latin typeface="Helvetica Light"/>
                  <a:ea typeface="Helvetica Light"/>
                  <a:cs typeface="Helvetica Light"/>
                  <a:sym typeface="Helvetica Light"/>
                </a:defRPr>
              </a:lvl1pPr>
            </a:lstStyle>
            <a:p>
              <a:r>
                <a:rPr sz="1600"/>
                <a:t>GFS Metadata</a:t>
              </a:r>
            </a:p>
          </p:txBody>
        </p:sp>
      </p:grpSp>
      <p:grpSp>
        <p:nvGrpSpPr>
          <p:cNvPr id="449" name="GFS Client"/>
          <p:cNvGrpSpPr/>
          <p:nvPr/>
        </p:nvGrpSpPr>
        <p:grpSpPr>
          <a:xfrm>
            <a:off x="1893958" y="3453092"/>
            <a:ext cx="1201385" cy="892971"/>
            <a:chOff x="-1" y="-1"/>
            <a:chExt cx="2402768" cy="1785941"/>
          </a:xfrm>
        </p:grpSpPr>
        <p:sp>
          <p:nvSpPr>
            <p:cNvPr id="447" name="Rectangle"/>
            <p:cNvSpPr/>
            <p:nvPr/>
          </p:nvSpPr>
          <p:spPr>
            <a:xfrm>
              <a:off x="-1" y="-1"/>
              <a:ext cx="2402768"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48" name="GFS Client"/>
            <p:cNvSpPr txBox="1"/>
            <p:nvPr/>
          </p:nvSpPr>
          <p:spPr>
            <a:xfrm>
              <a:off x="-1" y="574615"/>
              <a:ext cx="2402768"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52" name="Group"/>
          <p:cNvGrpSpPr/>
          <p:nvPr/>
        </p:nvGrpSpPr>
        <p:grpSpPr>
          <a:xfrm>
            <a:off x="3235421" y="3322090"/>
            <a:ext cx="3491194" cy="363269"/>
            <a:chOff x="0" y="-5160"/>
            <a:chExt cx="6982385" cy="726537"/>
          </a:xfrm>
        </p:grpSpPr>
        <p:sp>
          <p:nvSpPr>
            <p:cNvPr id="450" name="Where is file /foo/bar?"/>
            <p:cNvSpPr txBox="1"/>
            <p:nvPr/>
          </p:nvSpPr>
          <p:spPr>
            <a:xfrm>
              <a:off x="1456981" y="-5160"/>
              <a:ext cx="4068418" cy="636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numCol="1" anchor="ctr">
              <a:spAutoFit/>
            </a:bodyPr>
            <a:lstStyle/>
            <a:p>
              <a:pPr defTabSz="410765">
                <a:defRPr sz="3200" b="1">
                  <a:solidFill>
                    <a:srgbClr val="000000"/>
                  </a:solidFill>
                </a:defRPr>
              </a:pPr>
              <a:r>
                <a:rPr sz="1600"/>
                <a:t>Where is file </a:t>
              </a:r>
              <a:r>
                <a:rPr sz="1600" i="1"/>
                <a:t>/foo/bar</a:t>
              </a:r>
              <a:r>
                <a:rPr sz="1600"/>
                <a:t>?</a:t>
              </a:r>
            </a:p>
          </p:txBody>
        </p:sp>
        <p:sp>
          <p:nvSpPr>
            <p:cNvPr id="451" name="Line"/>
            <p:cNvSpPr/>
            <p:nvPr/>
          </p:nvSpPr>
          <p:spPr>
            <a:xfrm>
              <a:off x="0" y="721376"/>
              <a:ext cx="6982385" cy="1"/>
            </a:xfrm>
            <a:prstGeom prst="line">
              <a:avLst/>
            </a:prstGeom>
            <a:noFill/>
            <a:ln w="88900" cap="flat">
              <a:solidFill>
                <a:srgbClr val="000000"/>
              </a:solidFill>
              <a:prstDash val="solid"/>
              <a:miter lim="400000"/>
              <a:tailEnd type="triangle" w="med" len="med"/>
            </a:ln>
            <a:effectLst/>
          </p:spPr>
          <p:txBody>
            <a:bodyPr wrap="square" lIns="22859" tIns="22859" rIns="22859" bIns="22859" numCol="1" anchor="t">
              <a:noAutofit/>
            </a:bodyPr>
            <a:lstStyle/>
            <a:p>
              <a:endParaRPr sz="600"/>
            </a:p>
          </p:txBody>
        </p:sp>
      </p:grpSp>
      <p:grpSp>
        <p:nvGrpSpPr>
          <p:cNvPr id="455" name="Group"/>
          <p:cNvGrpSpPr/>
          <p:nvPr/>
        </p:nvGrpSpPr>
        <p:grpSpPr>
          <a:xfrm>
            <a:off x="3171920" y="3858674"/>
            <a:ext cx="3491194" cy="318355"/>
            <a:chOff x="-1" y="-5160"/>
            <a:chExt cx="6982387" cy="636707"/>
          </a:xfrm>
        </p:grpSpPr>
        <p:sp>
          <p:nvSpPr>
            <p:cNvPr id="453" name="Line"/>
            <p:cNvSpPr/>
            <p:nvPr/>
          </p:nvSpPr>
          <p:spPr>
            <a:xfrm>
              <a:off x="-1" y="582370"/>
              <a:ext cx="6982387" cy="1"/>
            </a:xfrm>
            <a:prstGeom prst="line">
              <a:avLst/>
            </a:prstGeom>
            <a:noFill/>
            <a:ln w="88900" cap="flat">
              <a:solidFill>
                <a:srgbClr val="000000"/>
              </a:solidFill>
              <a:prstDash val="solid"/>
              <a:miter lim="400000"/>
              <a:headEnd type="triangle" w="med" len="med"/>
            </a:ln>
            <a:effectLst/>
          </p:spPr>
          <p:txBody>
            <a:bodyPr wrap="square" lIns="22859" tIns="22859" rIns="22859" bIns="22859" numCol="1" anchor="t">
              <a:noAutofit/>
            </a:bodyPr>
            <a:lstStyle/>
            <a:p>
              <a:endParaRPr sz="600"/>
            </a:p>
          </p:txBody>
        </p:sp>
        <p:sp>
          <p:nvSpPr>
            <p:cNvPr id="454" name="List of chunks and their locations"/>
            <p:cNvSpPr txBox="1"/>
            <p:nvPr/>
          </p:nvSpPr>
          <p:spPr>
            <a:xfrm>
              <a:off x="816105" y="-5160"/>
              <a:ext cx="5735541" cy="63670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5718" tIns="35718" rIns="35718" bIns="35718" numCol="1" anchor="ctr">
              <a:spAutoFit/>
            </a:bodyPr>
            <a:lstStyle>
              <a:lvl1pPr defTabSz="821530">
                <a:defRPr sz="3200" b="1">
                  <a:solidFill>
                    <a:srgbClr val="000000"/>
                  </a:solidFill>
                </a:defRPr>
              </a:lvl1pPr>
            </a:lstStyle>
            <a:p>
              <a:r>
                <a:rPr sz="1600"/>
                <a:t>List of chunks and their locations</a:t>
              </a:r>
            </a:p>
          </p:txBody>
        </p:sp>
      </p:grpSp>
      <p:grpSp>
        <p:nvGrpSpPr>
          <p:cNvPr id="458" name="Group"/>
          <p:cNvGrpSpPr/>
          <p:nvPr/>
        </p:nvGrpSpPr>
        <p:grpSpPr>
          <a:xfrm>
            <a:off x="2968711" y="4370557"/>
            <a:ext cx="4378004" cy="1300541"/>
            <a:chOff x="-1" y="-2"/>
            <a:chExt cx="8756006" cy="2601080"/>
          </a:xfrm>
        </p:grpSpPr>
        <p:sp>
          <p:nvSpPr>
            <p:cNvPr id="456" name="Line"/>
            <p:cNvSpPr/>
            <p:nvPr/>
          </p:nvSpPr>
          <p:spPr>
            <a:xfrm>
              <a:off x="-1" y="-2"/>
              <a:ext cx="1812363" cy="2601080"/>
            </a:xfrm>
            <a:prstGeom prst="line">
              <a:avLst/>
            </a:prstGeom>
            <a:noFill/>
            <a:ln w="88900" cap="flat">
              <a:solidFill>
                <a:srgbClr val="000000"/>
              </a:solidFill>
              <a:prstDash val="solid"/>
              <a:miter lim="400000"/>
              <a:headEnd type="triangle" w="med" len="med"/>
              <a:tailEnd type="triangle" w="med" len="med"/>
            </a:ln>
            <a:effectLst/>
          </p:spPr>
          <p:txBody>
            <a:bodyPr wrap="square" lIns="22859" tIns="22859" rIns="22859" bIns="22859" numCol="1" anchor="t">
              <a:noAutofit/>
            </a:bodyPr>
            <a:lstStyle/>
            <a:p>
              <a:endParaRPr sz="600"/>
            </a:p>
          </p:txBody>
        </p:sp>
        <p:sp>
          <p:nvSpPr>
            <p:cNvPr id="457" name="Reads chunks"/>
            <p:cNvSpPr/>
            <p:nvPr/>
          </p:nvSpPr>
          <p:spPr>
            <a:xfrm>
              <a:off x="771061" y="735963"/>
              <a:ext cx="7984944" cy="11291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b="1">
                  <a:solidFill>
                    <a:srgbClr val="000000"/>
                  </a:solidFill>
                </a:defRPr>
              </a:lvl1pPr>
            </a:lstStyle>
            <a:p>
              <a:r>
                <a:rPr sz="1600"/>
                <a:t>Reads chunks from the specific ChunkServers known to have them</a:t>
              </a:r>
            </a:p>
          </p:txBody>
        </p:sp>
      </p:grpSp>
      <p:grpSp>
        <p:nvGrpSpPr>
          <p:cNvPr id="461" name="GFS Client"/>
          <p:cNvGrpSpPr/>
          <p:nvPr/>
        </p:nvGrpSpPr>
        <p:grpSpPr>
          <a:xfrm>
            <a:off x="1697576" y="4068588"/>
            <a:ext cx="1201385" cy="892971"/>
            <a:chOff x="-1" y="-1"/>
            <a:chExt cx="2402768" cy="1785941"/>
          </a:xfrm>
        </p:grpSpPr>
        <p:sp>
          <p:nvSpPr>
            <p:cNvPr id="459" name="Rectangle"/>
            <p:cNvSpPr/>
            <p:nvPr/>
          </p:nvSpPr>
          <p:spPr>
            <a:xfrm>
              <a:off x="-1" y="-1"/>
              <a:ext cx="2402768"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60" name="GFS Client"/>
            <p:cNvSpPr txBox="1"/>
            <p:nvPr/>
          </p:nvSpPr>
          <p:spPr>
            <a:xfrm>
              <a:off x="-1" y="574615"/>
              <a:ext cx="2402768"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64" name="GFS Client"/>
          <p:cNvGrpSpPr/>
          <p:nvPr/>
        </p:nvGrpSpPr>
        <p:grpSpPr>
          <a:xfrm>
            <a:off x="1558946" y="4258404"/>
            <a:ext cx="1201385" cy="892971"/>
            <a:chOff x="-1" y="-1"/>
            <a:chExt cx="2402768" cy="1785940"/>
          </a:xfrm>
        </p:grpSpPr>
        <p:sp>
          <p:nvSpPr>
            <p:cNvPr id="462" name="Rectangle"/>
            <p:cNvSpPr/>
            <p:nvPr/>
          </p:nvSpPr>
          <p:spPr>
            <a:xfrm>
              <a:off x="-1" y="-1"/>
              <a:ext cx="2402768" cy="1785940"/>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63" name="GFS Client"/>
            <p:cNvSpPr txBox="1"/>
            <p:nvPr/>
          </p:nvSpPr>
          <p:spPr>
            <a:xfrm>
              <a:off x="-1" y="574614"/>
              <a:ext cx="2402768" cy="636709"/>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67" name="GFS Client"/>
          <p:cNvGrpSpPr/>
          <p:nvPr/>
        </p:nvGrpSpPr>
        <p:grpSpPr>
          <a:xfrm>
            <a:off x="1457880" y="4429535"/>
            <a:ext cx="1201385" cy="892971"/>
            <a:chOff x="-1" y="-1"/>
            <a:chExt cx="2402768" cy="1785941"/>
          </a:xfrm>
        </p:grpSpPr>
        <p:sp>
          <p:nvSpPr>
            <p:cNvPr id="465" name="Rectangle"/>
            <p:cNvSpPr/>
            <p:nvPr/>
          </p:nvSpPr>
          <p:spPr>
            <a:xfrm>
              <a:off x="-1" y="-1"/>
              <a:ext cx="2402768"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66" name="GFS Client"/>
            <p:cNvSpPr txBox="1"/>
            <p:nvPr/>
          </p:nvSpPr>
          <p:spPr>
            <a:xfrm>
              <a:off x="-1" y="574615"/>
              <a:ext cx="2402768"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70" name="GFS Client"/>
          <p:cNvGrpSpPr/>
          <p:nvPr/>
        </p:nvGrpSpPr>
        <p:grpSpPr>
          <a:xfrm>
            <a:off x="1362564" y="4574343"/>
            <a:ext cx="1201385" cy="892971"/>
            <a:chOff x="-1" y="-1"/>
            <a:chExt cx="2402768" cy="1785941"/>
          </a:xfrm>
        </p:grpSpPr>
        <p:sp>
          <p:nvSpPr>
            <p:cNvPr id="468" name="Rectangle"/>
            <p:cNvSpPr/>
            <p:nvPr/>
          </p:nvSpPr>
          <p:spPr>
            <a:xfrm>
              <a:off x="-1" y="-1"/>
              <a:ext cx="2402768"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69" name="GFS Client"/>
            <p:cNvSpPr txBox="1"/>
            <p:nvPr/>
          </p:nvSpPr>
          <p:spPr>
            <a:xfrm>
              <a:off x="-1" y="574615"/>
              <a:ext cx="2402768"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73" name="GFS Client"/>
          <p:cNvGrpSpPr/>
          <p:nvPr/>
        </p:nvGrpSpPr>
        <p:grpSpPr>
          <a:xfrm>
            <a:off x="1232623" y="4752917"/>
            <a:ext cx="1201384" cy="892971"/>
            <a:chOff x="0" y="-1"/>
            <a:chExt cx="2402765" cy="1785941"/>
          </a:xfrm>
        </p:grpSpPr>
        <p:sp>
          <p:nvSpPr>
            <p:cNvPr id="471" name="Rectangle"/>
            <p:cNvSpPr/>
            <p:nvPr/>
          </p:nvSpPr>
          <p:spPr>
            <a:xfrm>
              <a:off x="0" y="-1"/>
              <a:ext cx="2402765"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72" name="GFS Client"/>
            <p:cNvSpPr txBox="1"/>
            <p:nvPr/>
          </p:nvSpPr>
          <p:spPr>
            <a:xfrm>
              <a:off x="0" y="574615"/>
              <a:ext cx="2402765"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grpSp>
        <p:nvGrpSpPr>
          <p:cNvPr id="476" name="GFS Client"/>
          <p:cNvGrpSpPr/>
          <p:nvPr/>
        </p:nvGrpSpPr>
        <p:grpSpPr>
          <a:xfrm>
            <a:off x="1030493" y="5017659"/>
            <a:ext cx="1201384" cy="892971"/>
            <a:chOff x="0" y="-1"/>
            <a:chExt cx="2402765" cy="1785941"/>
          </a:xfrm>
        </p:grpSpPr>
        <p:sp>
          <p:nvSpPr>
            <p:cNvPr id="474" name="Rectangle"/>
            <p:cNvSpPr/>
            <p:nvPr/>
          </p:nvSpPr>
          <p:spPr>
            <a:xfrm>
              <a:off x="0" y="-1"/>
              <a:ext cx="2402765" cy="1785941"/>
            </a:xfrm>
            <a:prstGeom prst="rect">
              <a:avLst/>
            </a:prstGeom>
            <a:solidFill>
              <a:srgbClr val="A1C9BA"/>
            </a:solidFill>
            <a:ln w="12700" cap="flat">
              <a:noFill/>
              <a:miter lim="400000"/>
            </a:ln>
            <a:effectLst>
              <a:outerShdw blurRad="50800" dist="25400" dir="5400000" rotWithShape="0">
                <a:srgbClr val="000000">
                  <a:alpha val="50000"/>
                </a:srgbClr>
              </a:outerShdw>
            </a:effectLst>
          </p:spPr>
          <p:txBody>
            <a:bodyPr wrap="square" lIns="25400" tIns="25400" rIns="25400" bIns="25400" numCol="1" anchor="ctr">
              <a:noAutofit/>
            </a:bodyPr>
            <a:lstStyle/>
            <a:p>
              <a:pPr defTabSz="410765">
                <a:defRPr sz="3200">
                  <a:solidFill>
                    <a:srgbClr val="000000"/>
                  </a:solidFill>
                  <a:latin typeface="Helvetica Light"/>
                  <a:ea typeface="Helvetica Light"/>
                  <a:cs typeface="Helvetica Light"/>
                  <a:sym typeface="Helvetica Light"/>
                </a:defRPr>
              </a:pPr>
              <a:endParaRPr sz="1600"/>
            </a:p>
          </p:txBody>
        </p:sp>
        <p:sp>
          <p:nvSpPr>
            <p:cNvPr id="475" name="GFS Client"/>
            <p:cNvSpPr txBox="1"/>
            <p:nvPr/>
          </p:nvSpPr>
          <p:spPr>
            <a:xfrm>
              <a:off x="0" y="574615"/>
              <a:ext cx="2402765" cy="63671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5718" tIns="35718" rIns="35718" bIns="35718" numCol="1" anchor="ctr">
              <a:spAutoFit/>
            </a:bodyPr>
            <a:lstStyle>
              <a:lvl1pPr defTabSz="821530">
                <a:defRPr sz="3200">
                  <a:solidFill>
                    <a:srgbClr val="000000"/>
                  </a:solidFill>
                  <a:latin typeface="Helvetica Light"/>
                  <a:ea typeface="Helvetica Light"/>
                  <a:cs typeface="Helvetica Light"/>
                  <a:sym typeface="Helvetica Light"/>
                </a:defRPr>
              </a:lvl1pPr>
            </a:lstStyle>
            <a:p>
              <a:r>
                <a:rPr sz="1600"/>
                <a:t>GFS Client</a:t>
              </a:r>
            </a:p>
          </p:txBody>
        </p:sp>
      </p:grpSp>
      <p:sp>
        <p:nvSpPr>
          <p:cNvPr id="477" name="Metadata tier stores where files are stored, in 128MB chunks"/>
          <p:cNvSpPr txBox="1"/>
          <p:nvPr/>
        </p:nvSpPr>
        <p:spPr>
          <a:xfrm>
            <a:off x="7901305" y="3857812"/>
            <a:ext cx="2755041" cy="1436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defRPr>
                <a:solidFill>
                  <a:srgbClr val="000000"/>
                </a:solidFill>
              </a:defRPr>
            </a:pPr>
            <a:r>
              <a:rPr sz="600"/>
              <a:t>Metadata tier stores </a:t>
            </a:r>
            <a:r>
              <a:rPr sz="600" i="1"/>
              <a:t>where</a:t>
            </a:r>
            <a:r>
              <a:rPr sz="600"/>
              <a:t> files are stored, in 128MB chunks</a:t>
            </a:r>
          </a:p>
        </p:txBody>
      </p:sp>
      <p:sp>
        <p:nvSpPr>
          <p:cNvPr id="478" name="Chunk tier stores each 128MB chunk, no need for coordination between ChunkServers not storing same chunk"/>
          <p:cNvSpPr txBox="1"/>
          <p:nvPr/>
        </p:nvSpPr>
        <p:spPr>
          <a:xfrm>
            <a:off x="9311005" y="5158443"/>
            <a:ext cx="2755041" cy="2359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lvl1pPr>
              <a:defRPr>
                <a:solidFill>
                  <a:srgbClr val="000000"/>
                </a:solidFill>
              </a:defRPr>
            </a:lvl1pPr>
          </a:lstStyle>
          <a:p>
            <a:r>
              <a:rPr sz="600"/>
              <a:t>Chunk tier stores each 128MB chunk, no need for coordination between ChunkServers not storing same chunk</a:t>
            </a:r>
          </a:p>
        </p:txBody>
      </p:sp>
    </p:spTree>
    <p:extLst>
      <p:ext uri="{BB962C8B-B14F-4D97-AF65-F5344CB8AC3E}">
        <p14:creationId xmlns:p14="http://schemas.microsoft.com/office/powerpoint/2010/main" val="2048515944"/>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4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45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iterate>
                                    <p:tmAbs val="0"/>
                                  </p:iterate>
                                  <p:childTnLst>
                                    <p:set>
                                      <p:cBhvr>
                                        <p:cTn id="14" fill="hold"/>
                                        <p:tgtEl>
                                          <p:spTgt spid="45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iterate>
                                    <p:tmAbs val="0"/>
                                  </p:iterate>
                                  <p:childTnLst>
                                    <p:set>
                                      <p:cBhvr>
                                        <p:cTn id="18" fill="hold"/>
                                        <p:tgtEl>
                                          <p:spTgt spid="461"/>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0" nodeType="afterEffect">
                                  <p:stCondLst>
                                    <p:cond delay="0"/>
                                  </p:stCondLst>
                                  <p:iterate>
                                    <p:tmAbs val="0"/>
                                  </p:iterate>
                                  <p:childTnLst>
                                    <p:set>
                                      <p:cBhvr>
                                        <p:cTn id="21" fill="hold"/>
                                        <p:tgtEl>
                                          <p:spTgt spid="464"/>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467"/>
                                        </p:tgtEl>
                                        <p:attrNameLst>
                                          <p:attrName>style.visibility</p:attrName>
                                        </p:attrNameLst>
                                      </p:cBhvr>
                                      <p:to>
                                        <p:strVal val="visible"/>
                                      </p:to>
                                    </p:set>
                                  </p:childTnLst>
                                </p:cTn>
                              </p:par>
                            </p:childTnLst>
                          </p:cTn>
                        </p:par>
                        <p:par>
                          <p:cTn id="25" fill="hold">
                            <p:stCondLst>
                              <p:cond delay="0"/>
                            </p:stCondLst>
                            <p:childTnLst>
                              <p:par>
                                <p:cTn id="26" presetID="1" presetClass="entr" presetSubtype="0" fill="hold" grpId="0" nodeType="afterEffect">
                                  <p:stCondLst>
                                    <p:cond delay="0"/>
                                  </p:stCondLst>
                                  <p:iterate>
                                    <p:tmAbs val="0"/>
                                  </p:iterate>
                                  <p:childTnLst>
                                    <p:set>
                                      <p:cBhvr>
                                        <p:cTn id="27" fill="hold"/>
                                        <p:tgtEl>
                                          <p:spTgt spid="470"/>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grpId="0" nodeType="afterEffect">
                                  <p:stCondLst>
                                    <p:cond delay="0"/>
                                  </p:stCondLst>
                                  <p:iterate>
                                    <p:tmAbs val="0"/>
                                  </p:iterate>
                                  <p:childTnLst>
                                    <p:set>
                                      <p:cBhvr>
                                        <p:cTn id="30" fill="hold"/>
                                        <p:tgtEl>
                                          <p:spTgt spid="473"/>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grpId="0" nodeType="afterEffect">
                                  <p:stCondLst>
                                    <p:cond delay="0"/>
                                  </p:stCondLst>
                                  <p:iterate>
                                    <p:tmAbs val="0"/>
                                  </p:iterate>
                                  <p:childTnLst>
                                    <p:set>
                                      <p:cBhvr>
                                        <p:cTn id="33" fill="hold"/>
                                        <p:tgtEl>
                                          <p:spTgt spid="4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2" grpId="0" animBg="1" advAuto="0"/>
      <p:bldP spid="455" grpId="0" animBg="1" advAuto="0"/>
      <p:bldP spid="458" grpId="0" animBg="1" advAuto="0"/>
      <p:bldP spid="461" grpId="0" animBg="1" advAuto="0"/>
      <p:bldP spid="464" grpId="0" animBg="1" advAuto="0"/>
      <p:bldP spid="467" grpId="0" animBg="1" advAuto="0"/>
      <p:bldP spid="470" grpId="0" animBg="1" advAuto="0"/>
      <p:bldP spid="473" grpId="0" animBg="1" advAuto="0"/>
      <p:bldP spid="476" grpId="0" animBg="1" advAuto="0"/>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9" name="Client"/>
          <p:cNvSpPr/>
          <p:nvPr/>
        </p:nvSpPr>
        <p:spPr>
          <a:xfrm>
            <a:off x="8333531" y="3879197"/>
            <a:ext cx="1489706" cy="895589"/>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580" name="Event Driven Architecture: Reliable Real-Time Chat"/>
          <p:cNvSpPr txBox="1">
            <a:spLocks noGrp="1"/>
          </p:cNvSpPr>
          <p:nvPr>
            <p:ph type="title"/>
          </p:nvPr>
        </p:nvSpPr>
        <p:spPr>
          <a:prstGeom prst="rect">
            <a:avLst/>
          </a:prstGeom>
        </p:spPr>
        <p:txBody>
          <a:bodyPr>
            <a:normAutofit fontScale="90000"/>
          </a:bodyPr>
          <a:lstStyle>
            <a:lvl1pPr defTabSz="2121354">
              <a:defRPr sz="7394" spc="-147"/>
            </a:lvl1pPr>
          </a:lstStyle>
          <a:p>
            <a:r>
              <a:t>Event Driven Architecture: Reliable Real-Time Chat</a:t>
            </a:r>
          </a:p>
        </p:txBody>
      </p:sp>
      <p:sp>
        <p:nvSpPr>
          <p:cNvPr id="581" name="Slide Subtitle"/>
          <p:cNvSpPr txBox="1">
            <a:spLocks noGrp="1"/>
          </p:cNvSpPr>
          <p:nvPr>
            <p:ph type="body" sz="quarter" idx="1"/>
          </p:nvPr>
        </p:nvSpPr>
        <p:spPr>
          <a:prstGeom prst="rect">
            <a:avLst/>
          </a:prstGeom>
        </p:spPr>
        <p:txBody>
          <a:bodyPr>
            <a:normAutofit fontScale="92500" lnSpcReduction="20000"/>
          </a:bodyPr>
          <a:lstStyle/>
          <a:p>
            <a:endParaRPr/>
          </a:p>
        </p:txBody>
      </p:sp>
      <p:sp>
        <p:nvSpPr>
          <p:cNvPr id="582" name="Body Level One…"/>
          <p:cNvSpPr txBox="1">
            <a:spLocks noGrp="1"/>
          </p:cNvSpPr>
          <p:nvPr>
            <p:ph type="body" idx="21"/>
          </p:nvPr>
        </p:nvSpPr>
        <p:spPr>
          <a:xfrm>
            <a:off x="603250" y="2124252"/>
            <a:ext cx="10985500" cy="198166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47500" lnSpcReduction="20000"/>
          </a:bodyPr>
          <a:lstStyle/>
          <a:p>
            <a:pPr marL="202131" indent="-202131" defTabSz="1024102">
              <a:spcBef>
                <a:spcPts val="1850"/>
              </a:spcBef>
              <a:defRPr sz="4032"/>
            </a:pPr>
            <a:r>
              <a:t>Requirements: “Must support real-time text chat for 2,000 users exchanging messages. Must have </a:t>
            </a:r>
            <a:r>
              <a:rPr b="1"/>
              <a:t>best-effort delivery in real-time</a:t>
            </a:r>
            <a:r>
              <a:t>, and </a:t>
            </a:r>
            <a:r>
              <a:rPr b="1"/>
              <a:t>guarantee that all messages acknowledged are preserved</a:t>
            </a:r>
            <a:r>
              <a:t>.”</a:t>
            </a:r>
          </a:p>
          <a:p>
            <a:pPr marL="202131" indent="-202131" defTabSz="1024102">
              <a:spcBef>
                <a:spcPts val="1850"/>
              </a:spcBef>
              <a:defRPr sz="4032"/>
            </a:pPr>
            <a:r>
              <a:t>Challenge: Real-time “best-effort” delivery has conflicting requirements (low latency at expense of fault tolerance) with guaranteeing all messages are eventually delivered (fault tolerance at expense of latency)</a:t>
            </a:r>
          </a:p>
        </p:txBody>
      </p:sp>
      <p:sp>
        <p:nvSpPr>
          <p:cNvPr id="583" name="Real Time Chat Service"/>
          <p:cNvSpPr/>
          <p:nvPr/>
        </p:nvSpPr>
        <p:spPr>
          <a:xfrm>
            <a:off x="5272830" y="4906499"/>
            <a:ext cx="1489706" cy="895588"/>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b="1">
                <a:solidFill>
                  <a:srgbClr val="000000"/>
                </a:solidFill>
              </a:defRPr>
            </a:lvl1pPr>
          </a:lstStyle>
          <a:p>
            <a:r>
              <a:rPr sz="1600"/>
              <a:t>Real Time Chat Service</a:t>
            </a:r>
          </a:p>
        </p:txBody>
      </p:sp>
      <p:sp>
        <p:nvSpPr>
          <p:cNvPr id="584" name="Client"/>
          <p:cNvSpPr/>
          <p:nvPr/>
        </p:nvSpPr>
        <p:spPr>
          <a:xfrm>
            <a:off x="8333531" y="4906499"/>
            <a:ext cx="1489706" cy="895588"/>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585" name="Client"/>
          <p:cNvSpPr/>
          <p:nvPr/>
        </p:nvSpPr>
        <p:spPr>
          <a:xfrm>
            <a:off x="8333531" y="5933801"/>
            <a:ext cx="1489706" cy="895588"/>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586" name="Client"/>
          <p:cNvSpPr/>
          <p:nvPr/>
        </p:nvSpPr>
        <p:spPr>
          <a:xfrm>
            <a:off x="2368764" y="4906499"/>
            <a:ext cx="1489706" cy="895588"/>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587" name="Line"/>
          <p:cNvSpPr/>
          <p:nvPr/>
        </p:nvSpPr>
        <p:spPr>
          <a:xfrm>
            <a:off x="3858897" y="5355167"/>
            <a:ext cx="1419856" cy="1"/>
          </a:xfrm>
          <a:prstGeom prst="line">
            <a:avLst/>
          </a:prstGeom>
          <a:ln w="101600">
            <a:solidFill>
              <a:srgbClr val="000000"/>
            </a:solidFill>
            <a:tailEnd type="triangle"/>
          </a:ln>
        </p:spPr>
        <p:txBody>
          <a:bodyPr lIns="22859" tIns="22859" rIns="22859" bIns="22859"/>
          <a:lstStyle/>
          <a:p>
            <a:endParaRPr sz="600"/>
          </a:p>
        </p:txBody>
      </p:sp>
      <p:sp>
        <p:nvSpPr>
          <p:cNvPr id="588" name="Sends message"/>
          <p:cNvSpPr txBox="1"/>
          <p:nvPr/>
        </p:nvSpPr>
        <p:spPr>
          <a:xfrm>
            <a:off x="4305933" y="5042052"/>
            <a:ext cx="525786" cy="1436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rPr sz="600"/>
              <a:t>Sends message</a:t>
            </a:r>
          </a:p>
        </p:txBody>
      </p:sp>
      <p:sp>
        <p:nvSpPr>
          <p:cNvPr id="589" name="Line"/>
          <p:cNvSpPr/>
          <p:nvPr/>
        </p:nvSpPr>
        <p:spPr>
          <a:xfrm>
            <a:off x="6775664" y="5354293"/>
            <a:ext cx="1538390" cy="1"/>
          </a:xfrm>
          <a:prstGeom prst="line">
            <a:avLst/>
          </a:prstGeom>
          <a:ln w="101600">
            <a:solidFill>
              <a:srgbClr val="000000"/>
            </a:solidFill>
            <a:tailEnd type="triangle"/>
          </a:ln>
        </p:spPr>
        <p:txBody>
          <a:bodyPr lIns="22859" tIns="22859" rIns="22859" bIns="22859"/>
          <a:lstStyle/>
          <a:p>
            <a:endParaRPr sz="600"/>
          </a:p>
        </p:txBody>
      </p:sp>
      <p:sp>
        <p:nvSpPr>
          <p:cNvPr id="590" name="Delivers instantly to 2,000 clients"/>
          <p:cNvSpPr txBox="1"/>
          <p:nvPr/>
        </p:nvSpPr>
        <p:spPr>
          <a:xfrm>
            <a:off x="6711696" y="5035751"/>
            <a:ext cx="1749520" cy="1436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r>
              <a:rPr sz="600"/>
              <a:t>Delivers instantly to 2,000 clients</a:t>
            </a:r>
          </a:p>
        </p:txBody>
      </p:sp>
    </p:spTree>
    <p:extLst>
      <p:ext uri="{BB962C8B-B14F-4D97-AF65-F5344CB8AC3E}">
        <p14:creationId xmlns:p14="http://schemas.microsoft.com/office/powerpoint/2010/main" val="253701836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Improve Throughput With Concurrency"/>
          <p:cNvSpPr txBox="1">
            <a:spLocks noGrp="1"/>
          </p:cNvSpPr>
          <p:nvPr>
            <p:ph type="title"/>
          </p:nvPr>
        </p:nvSpPr>
        <p:spPr>
          <a:prstGeom prst="rect">
            <a:avLst/>
          </a:prstGeom>
        </p:spPr>
        <p:txBody>
          <a:bodyPr/>
          <a:lstStyle/>
          <a:p>
            <a:r>
              <a:rPr lang="en-US" dirty="0"/>
              <a:t>Multiple Servers Can </a:t>
            </a:r>
            <a:r>
              <a:rPr dirty="0"/>
              <a:t>Improve Throughput With Concurrency</a:t>
            </a:r>
          </a:p>
        </p:txBody>
      </p:sp>
      <p:sp>
        <p:nvSpPr>
          <p:cNvPr id="2" name="Content Placeholder 1">
            <a:extLst>
              <a:ext uri="{FF2B5EF4-FFF2-40B4-BE49-F238E27FC236}">
                <a16:creationId xmlns:a16="http://schemas.microsoft.com/office/drawing/2014/main" id="{81AE3768-7C44-EB33-0932-E2B39A621622}"/>
              </a:ext>
            </a:extLst>
          </p:cNvPr>
          <p:cNvSpPr>
            <a:spLocks noGrp="1"/>
          </p:cNvSpPr>
          <p:nvPr>
            <p:ph idx="1"/>
          </p:nvPr>
        </p:nvSpPr>
        <p:spPr/>
        <p:txBody>
          <a:bodyPr/>
          <a:lstStyle/>
          <a:p>
            <a:endParaRPr lang="en-US"/>
          </a:p>
        </p:txBody>
      </p:sp>
      <p:sp>
        <p:nvSpPr>
          <p:cNvPr id="304" name="Facebook.com"/>
          <p:cNvSpPr/>
          <p:nvPr/>
        </p:nvSpPr>
        <p:spPr>
          <a:xfrm>
            <a:off x="2713954" y="2650301"/>
            <a:ext cx="6870465" cy="1060532"/>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05" name="Request"/>
          <p:cNvSpPr txBox="1"/>
          <p:nvPr/>
        </p:nvSpPr>
        <p:spPr>
          <a:xfrm>
            <a:off x="1774490" y="2930222"/>
            <a:ext cx="76623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06" name="Line"/>
          <p:cNvSpPr/>
          <p:nvPr/>
        </p:nvSpPr>
        <p:spPr>
          <a:xfrm>
            <a:off x="1881863" y="3341297"/>
            <a:ext cx="892969"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07" name="Cache Check"/>
          <p:cNvSpPr/>
          <p:nvPr/>
        </p:nvSpPr>
        <p:spPr>
          <a:xfrm>
            <a:off x="2814238" y="3047926"/>
            <a:ext cx="892969"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08" name="Send response"/>
          <p:cNvSpPr/>
          <p:nvPr/>
        </p:nvSpPr>
        <p:spPr>
          <a:xfrm>
            <a:off x="8435471" y="3047926"/>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09" name="Response"/>
          <p:cNvSpPr txBox="1"/>
          <p:nvPr/>
        </p:nvSpPr>
        <p:spPr>
          <a:xfrm>
            <a:off x="9691714" y="3021389"/>
            <a:ext cx="888065"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10" name="Line"/>
          <p:cNvSpPr/>
          <p:nvPr/>
        </p:nvSpPr>
        <p:spPr>
          <a:xfrm>
            <a:off x="9585607" y="3341297"/>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1" name="Build friends list"/>
          <p:cNvSpPr/>
          <p:nvPr/>
        </p:nvSpPr>
        <p:spPr>
          <a:xfrm>
            <a:off x="3942335" y="3047926"/>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12" name="Build Suggestions"/>
          <p:cNvSpPr/>
          <p:nvPr/>
        </p:nvSpPr>
        <p:spPr>
          <a:xfrm>
            <a:off x="6860029" y="3047926"/>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13" name="Build Newsfeed"/>
          <p:cNvSpPr/>
          <p:nvPr/>
        </p:nvSpPr>
        <p:spPr>
          <a:xfrm>
            <a:off x="5284019" y="3047926"/>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14" name="Line"/>
          <p:cNvSpPr/>
          <p:nvPr/>
        </p:nvSpPr>
        <p:spPr>
          <a:xfrm>
            <a:off x="3746612" y="33229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5" name="Line"/>
          <p:cNvSpPr/>
          <p:nvPr/>
        </p:nvSpPr>
        <p:spPr>
          <a:xfrm>
            <a:off x="509397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6" name="Line"/>
          <p:cNvSpPr/>
          <p:nvPr/>
        </p:nvSpPr>
        <p:spPr>
          <a:xfrm>
            <a:off x="6660463" y="3315816"/>
            <a:ext cx="179724"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7" name="Line"/>
          <p:cNvSpPr/>
          <p:nvPr/>
        </p:nvSpPr>
        <p:spPr>
          <a:xfrm flipV="1">
            <a:off x="8217199" y="3322936"/>
            <a:ext cx="19098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18" name="Facebook.com"/>
          <p:cNvSpPr/>
          <p:nvPr/>
        </p:nvSpPr>
        <p:spPr>
          <a:xfrm>
            <a:off x="2684446" y="5002396"/>
            <a:ext cx="6870465" cy="1722235"/>
          </a:xfrm>
          <a:prstGeom prst="rect">
            <a:avLst/>
          </a:prstGeom>
          <a:solidFill>
            <a:srgbClr val="4982C6"/>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lstStyle>
            <a:lvl1pPr algn="l" defTabSz="821531">
              <a:defRPr sz="3000">
                <a:solidFill>
                  <a:srgbClr val="000000"/>
                </a:solidFill>
                <a:latin typeface="Helvetica Neue Medium"/>
                <a:ea typeface="Helvetica Neue Medium"/>
                <a:cs typeface="Helvetica Neue Medium"/>
                <a:sym typeface="Helvetica Neue Medium"/>
              </a:defRPr>
            </a:lvl1pPr>
          </a:lstStyle>
          <a:p>
            <a:r>
              <a:rPr sz="1500"/>
              <a:t>Facebook.com</a:t>
            </a:r>
          </a:p>
        </p:txBody>
      </p:sp>
      <p:sp>
        <p:nvSpPr>
          <p:cNvPr id="319" name="Request"/>
          <p:cNvSpPr txBox="1"/>
          <p:nvPr/>
        </p:nvSpPr>
        <p:spPr>
          <a:xfrm>
            <a:off x="1790564" y="5078753"/>
            <a:ext cx="766236"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Request</a:t>
            </a:r>
          </a:p>
        </p:txBody>
      </p:sp>
      <p:sp>
        <p:nvSpPr>
          <p:cNvPr id="320" name="Line"/>
          <p:cNvSpPr/>
          <p:nvPr/>
        </p:nvSpPr>
        <p:spPr>
          <a:xfrm>
            <a:off x="1852354" y="5582410"/>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1" name="Cache Check"/>
          <p:cNvSpPr/>
          <p:nvPr/>
        </p:nvSpPr>
        <p:spPr>
          <a:xfrm>
            <a:off x="2784729" y="5400022"/>
            <a:ext cx="892970"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Cache Check</a:t>
            </a:r>
          </a:p>
        </p:txBody>
      </p:sp>
      <p:sp>
        <p:nvSpPr>
          <p:cNvPr id="322" name="Send response"/>
          <p:cNvSpPr/>
          <p:nvPr/>
        </p:nvSpPr>
        <p:spPr>
          <a:xfrm>
            <a:off x="8405963" y="5400022"/>
            <a:ext cx="1122845"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Send response</a:t>
            </a:r>
          </a:p>
        </p:txBody>
      </p:sp>
      <p:sp>
        <p:nvSpPr>
          <p:cNvPr id="323" name="Response"/>
          <p:cNvSpPr txBox="1"/>
          <p:nvPr/>
        </p:nvSpPr>
        <p:spPr>
          <a:xfrm>
            <a:off x="9662206" y="5154685"/>
            <a:ext cx="888065" cy="31835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9" tIns="35719" rIns="35719" bIns="35719" anchor="ctr">
            <a:spAutoFit/>
          </a:bodyPr>
          <a:lstStyle>
            <a:lvl1pPr defTabSz="821531">
              <a:defRPr sz="3200" b="1">
                <a:solidFill>
                  <a:srgbClr val="000000"/>
                </a:solidFill>
              </a:defRPr>
            </a:lvl1pPr>
          </a:lstStyle>
          <a:p>
            <a:r>
              <a:rPr sz="1600"/>
              <a:t>Response</a:t>
            </a:r>
          </a:p>
        </p:txBody>
      </p:sp>
      <p:sp>
        <p:nvSpPr>
          <p:cNvPr id="324" name="Line"/>
          <p:cNvSpPr/>
          <p:nvPr/>
        </p:nvSpPr>
        <p:spPr>
          <a:xfrm>
            <a:off x="9556098" y="5532662"/>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5" name="Build friends list"/>
          <p:cNvSpPr/>
          <p:nvPr/>
        </p:nvSpPr>
        <p:spPr>
          <a:xfrm>
            <a:off x="3912826" y="5400022"/>
            <a:ext cx="1122845"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26" name="Build Suggestions"/>
          <p:cNvSpPr/>
          <p:nvPr/>
        </p:nvSpPr>
        <p:spPr>
          <a:xfrm>
            <a:off x="6830521" y="5400022"/>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27" name="Build Newsfeed"/>
          <p:cNvSpPr/>
          <p:nvPr/>
        </p:nvSpPr>
        <p:spPr>
          <a:xfrm>
            <a:off x="5254510" y="5400022"/>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28" name="Line"/>
          <p:cNvSpPr/>
          <p:nvPr/>
        </p:nvSpPr>
        <p:spPr>
          <a:xfrm>
            <a:off x="3676397" y="5532662"/>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29" name="Line"/>
          <p:cNvSpPr/>
          <p:nvPr/>
        </p:nvSpPr>
        <p:spPr>
          <a:xfrm>
            <a:off x="1852354" y="5804375"/>
            <a:ext cx="89297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0" name="Line"/>
          <p:cNvSpPr/>
          <p:nvPr/>
        </p:nvSpPr>
        <p:spPr>
          <a:xfrm>
            <a:off x="3674894" y="5804375"/>
            <a:ext cx="219303" cy="532898"/>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1" name="Line"/>
          <p:cNvSpPr/>
          <p:nvPr/>
        </p:nvSpPr>
        <p:spPr>
          <a:xfrm>
            <a:off x="5043469" y="553917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2" name="Line"/>
          <p:cNvSpPr/>
          <p:nvPr/>
        </p:nvSpPr>
        <p:spPr>
          <a:xfrm>
            <a:off x="5069279"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3" name="Line"/>
          <p:cNvSpPr/>
          <p:nvPr/>
        </p:nvSpPr>
        <p:spPr>
          <a:xfrm>
            <a:off x="6616247" y="5557536"/>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4" name="Line"/>
          <p:cNvSpPr/>
          <p:nvPr/>
        </p:nvSpPr>
        <p:spPr>
          <a:xfrm>
            <a:off x="6645004" y="6312285"/>
            <a:ext cx="210641"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5" name="Line"/>
          <p:cNvSpPr/>
          <p:nvPr/>
        </p:nvSpPr>
        <p:spPr>
          <a:xfrm>
            <a:off x="8192996" y="5531449"/>
            <a:ext cx="210640"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6" name="Line"/>
          <p:cNvSpPr/>
          <p:nvPr/>
        </p:nvSpPr>
        <p:spPr>
          <a:xfrm flipV="1">
            <a:off x="8199929" y="5803162"/>
            <a:ext cx="202204" cy="309900"/>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7" name="Line"/>
          <p:cNvSpPr/>
          <p:nvPr/>
        </p:nvSpPr>
        <p:spPr>
          <a:xfrm>
            <a:off x="9556098" y="5734340"/>
            <a:ext cx="742582" cy="1"/>
          </a:xfrm>
          <a:prstGeom prst="line">
            <a:avLst/>
          </a:prstGeom>
          <a:ln w="25400">
            <a:solidFill>
              <a:srgbClr val="000000"/>
            </a:solidFill>
            <a:miter lim="400000"/>
            <a:tailEnd type="triangle"/>
          </a:ln>
        </p:spPr>
        <p:txBody>
          <a:bodyPr lIns="35719" tIns="35719" rIns="35719" bIns="35719" anchor="ctr"/>
          <a:lstStyle/>
          <a:p>
            <a:pPr defTabSz="410766">
              <a:defRPr sz="3000">
                <a:solidFill>
                  <a:srgbClr val="FFFFFF"/>
                </a:solidFill>
                <a:latin typeface="Helvetica Neue Medium"/>
                <a:ea typeface="Helvetica Neue Medium"/>
                <a:cs typeface="Helvetica Neue Medium"/>
                <a:sym typeface="Helvetica Neue Medium"/>
              </a:defRPr>
            </a:pPr>
            <a:endParaRPr sz="1500"/>
          </a:p>
        </p:txBody>
      </p:sp>
      <p:sp>
        <p:nvSpPr>
          <p:cNvPr id="338" name="Build friends list"/>
          <p:cNvSpPr/>
          <p:nvPr/>
        </p:nvSpPr>
        <p:spPr>
          <a:xfrm>
            <a:off x="3942335" y="6052121"/>
            <a:ext cx="1122844"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friends list</a:t>
            </a:r>
          </a:p>
        </p:txBody>
      </p:sp>
      <p:sp>
        <p:nvSpPr>
          <p:cNvPr id="339" name="Build Newsfeed"/>
          <p:cNvSpPr/>
          <p:nvPr/>
        </p:nvSpPr>
        <p:spPr>
          <a:xfrm>
            <a:off x="5284019" y="6052121"/>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Newsfeed</a:t>
            </a:r>
          </a:p>
        </p:txBody>
      </p:sp>
      <p:sp>
        <p:nvSpPr>
          <p:cNvPr id="340" name="Build Suggestions"/>
          <p:cNvSpPr/>
          <p:nvPr/>
        </p:nvSpPr>
        <p:spPr>
          <a:xfrm>
            <a:off x="6860029" y="6044395"/>
            <a:ext cx="1357171" cy="535782"/>
          </a:xfrm>
          <a:prstGeom prst="rect">
            <a:avLst/>
          </a:prstGeom>
          <a:solidFill>
            <a:srgbClr val="A1C9B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9" tIns="35719" rIns="35719" bIns="35719" anchor="ctr"/>
          <a:lstStyle>
            <a:lvl1pPr defTabSz="821531">
              <a:defRPr sz="3000">
                <a:solidFill>
                  <a:srgbClr val="000000"/>
                </a:solidFill>
                <a:latin typeface="Helvetica Neue Medium"/>
                <a:ea typeface="Helvetica Neue Medium"/>
                <a:cs typeface="Helvetica Neue Medium"/>
                <a:sym typeface="Helvetica Neue Medium"/>
              </a:defRPr>
            </a:lvl1pPr>
          </a:lstStyle>
          <a:p>
            <a:r>
              <a:rPr sz="1500"/>
              <a:t>Build Suggestions</a:t>
            </a:r>
          </a:p>
        </p:txBody>
      </p:sp>
      <p:sp>
        <p:nvSpPr>
          <p:cNvPr id="341" name="Throughput: total requests that can be processed per unit-time"/>
          <p:cNvSpPr txBox="1"/>
          <p:nvPr/>
        </p:nvSpPr>
        <p:spPr>
          <a:xfrm>
            <a:off x="2882414" y="1976440"/>
            <a:ext cx="6474529" cy="3513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25400" tIns="25400" rIns="25400" bIns="25400" anchor="ctr">
            <a:spAutoFit/>
          </a:bodyPr>
          <a:lstStyle>
            <a:lvl1pPr>
              <a:defRPr sz="3900">
                <a:solidFill>
                  <a:srgbClr val="000000"/>
                </a:solidFill>
              </a:defRPr>
            </a:lvl1pPr>
          </a:lstStyle>
          <a:p>
            <a:r>
              <a:rPr sz="1950"/>
              <a:t>Throughput: total requests that can be processed per unit-time</a:t>
            </a:r>
          </a:p>
        </p:txBody>
      </p:sp>
    </p:spTree>
    <p:extLst>
      <p:ext uri="{BB962C8B-B14F-4D97-AF65-F5344CB8AC3E}">
        <p14:creationId xmlns:p14="http://schemas.microsoft.com/office/powerpoint/2010/main" val="999821593"/>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 name="Event Driven Architecture: Reliable Real-Time Chat"/>
          <p:cNvSpPr txBox="1">
            <a:spLocks noGrp="1"/>
          </p:cNvSpPr>
          <p:nvPr>
            <p:ph type="title"/>
          </p:nvPr>
        </p:nvSpPr>
        <p:spPr>
          <a:prstGeom prst="rect">
            <a:avLst/>
          </a:prstGeom>
        </p:spPr>
        <p:txBody>
          <a:bodyPr>
            <a:normAutofit fontScale="90000"/>
          </a:bodyPr>
          <a:lstStyle>
            <a:lvl1pPr defTabSz="2121354">
              <a:defRPr sz="7394" spc="-147"/>
            </a:lvl1pPr>
          </a:lstStyle>
          <a:p>
            <a:r>
              <a:t>Event Driven Architecture: Reliable Real-Time Chat</a:t>
            </a:r>
          </a:p>
        </p:txBody>
      </p:sp>
      <p:sp>
        <p:nvSpPr>
          <p:cNvPr id="595" name="Slide Subtitle"/>
          <p:cNvSpPr txBox="1">
            <a:spLocks noGrp="1"/>
          </p:cNvSpPr>
          <p:nvPr>
            <p:ph type="body" sz="quarter" idx="1"/>
          </p:nvPr>
        </p:nvSpPr>
        <p:spPr>
          <a:prstGeom prst="rect">
            <a:avLst/>
          </a:prstGeom>
        </p:spPr>
        <p:txBody>
          <a:bodyPr>
            <a:normAutofit fontScale="92500" lnSpcReduction="20000"/>
          </a:bodyPr>
          <a:lstStyle/>
          <a:p>
            <a:endParaRPr/>
          </a:p>
        </p:txBody>
      </p:sp>
      <p:sp>
        <p:nvSpPr>
          <p:cNvPr id="596" name="Body Level One…"/>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25000" lnSpcReduction="20000"/>
          </a:bodyPr>
          <a:lstStyle/>
          <a:p>
            <a:pPr marL="218975" indent="-218975" defTabSz="1109444">
              <a:spcBef>
                <a:spcPts val="2000"/>
              </a:spcBef>
              <a:defRPr sz="4368"/>
            </a:pPr>
            <a:r>
              <a:t>Requirements: “Must support real-time text chat for 2,000 users exchanging messages. Must have </a:t>
            </a:r>
            <a:r>
              <a:rPr b="1"/>
              <a:t>best-effort delivery in real-time</a:t>
            </a:r>
            <a:r>
              <a:t>, and </a:t>
            </a:r>
            <a:r>
              <a:rPr b="1"/>
              <a:t>guarantee that all messages acknowledged are preserved</a:t>
            </a:r>
            <a:r>
              <a:t>.”</a:t>
            </a:r>
          </a:p>
          <a:p>
            <a:pPr marL="218975" indent="-218975" defTabSz="1109444">
              <a:spcBef>
                <a:spcPts val="2000"/>
              </a:spcBef>
              <a:defRPr sz="4368"/>
            </a:pPr>
            <a:r>
              <a:t>Responsibilities/processing units:</a:t>
            </a:r>
          </a:p>
          <a:p>
            <a:pPr marL="392330" lvl="1" indent="-218975" defTabSz="1109444">
              <a:spcBef>
                <a:spcPts val="2000"/>
              </a:spcBef>
              <a:buSzPct val="100000"/>
              <a:defRPr sz="4368"/>
            </a:pPr>
            <a:r>
              <a:t>“Real time” component optimizes for speed and availability sacrificing fault-tolerance</a:t>
            </a:r>
          </a:p>
          <a:p>
            <a:pPr marL="392330" lvl="1" indent="-218975" defTabSz="1109444">
              <a:spcBef>
                <a:spcPts val="2000"/>
              </a:spcBef>
              <a:buSzPct val="100000"/>
              <a:defRPr sz="4368"/>
            </a:pPr>
            <a:r>
              <a:t>“Persistence” component optimizes for fault-tolerance, sacrificing speed and availability</a:t>
            </a:r>
          </a:p>
          <a:p>
            <a:pPr marL="218975" indent="-218975" defTabSz="1109444">
              <a:spcBef>
                <a:spcPts val="2000"/>
              </a:spcBef>
              <a:defRPr sz="4368"/>
            </a:pPr>
            <a:r>
              <a:t>Event queue service receives events, dispatches to both processing units and is fault tolerant</a:t>
            </a:r>
          </a:p>
        </p:txBody>
      </p:sp>
    </p:spTree>
    <p:extLst>
      <p:ext uri="{BB962C8B-B14F-4D97-AF65-F5344CB8AC3E}">
        <p14:creationId xmlns:p14="http://schemas.microsoft.com/office/powerpoint/2010/main" val="1101531505"/>
      </p:ext>
    </p:extLst>
  </p:cSld>
  <p:clrMapOvr>
    <a:masterClrMapping/>
  </p:clrMapOvr>
  <p:transition spd="med"/>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0" name="Event Driven Architecture: Reliable Real-Time Chat"/>
          <p:cNvSpPr txBox="1">
            <a:spLocks noGrp="1"/>
          </p:cNvSpPr>
          <p:nvPr>
            <p:ph type="title"/>
          </p:nvPr>
        </p:nvSpPr>
        <p:spPr>
          <a:prstGeom prst="rect">
            <a:avLst/>
          </a:prstGeom>
        </p:spPr>
        <p:txBody>
          <a:bodyPr>
            <a:normAutofit fontScale="90000"/>
          </a:bodyPr>
          <a:lstStyle>
            <a:lvl1pPr defTabSz="2121354">
              <a:defRPr sz="7394" spc="-147"/>
            </a:lvl1pPr>
          </a:lstStyle>
          <a:p>
            <a:r>
              <a:t>Event Driven Architecture: Reliable Real-Time Chat</a:t>
            </a:r>
          </a:p>
        </p:txBody>
      </p:sp>
      <p:sp>
        <p:nvSpPr>
          <p:cNvPr id="601" name="Slide Subtitle"/>
          <p:cNvSpPr txBox="1">
            <a:spLocks noGrp="1"/>
          </p:cNvSpPr>
          <p:nvPr>
            <p:ph type="body" sz="quarter" idx="1"/>
          </p:nvPr>
        </p:nvSpPr>
        <p:spPr>
          <a:prstGeom prst="rect">
            <a:avLst/>
          </a:prstGeom>
        </p:spPr>
        <p:txBody>
          <a:bodyPr>
            <a:normAutofit fontScale="92500" lnSpcReduction="20000"/>
          </a:bodyPr>
          <a:lstStyle/>
          <a:p>
            <a:endParaRPr/>
          </a:p>
        </p:txBody>
      </p:sp>
      <p:sp>
        <p:nvSpPr>
          <p:cNvPr id="602" name="Body Level One…"/>
          <p:cNvSpPr txBox="1">
            <a:spLocks noGrp="1"/>
          </p:cNvSpPr>
          <p:nvPr>
            <p:ph type="body" idx="21"/>
          </p:nvPr>
        </p:nvSpPr>
        <p:spPr>
          <a:xfrm>
            <a:off x="603250" y="2124252"/>
            <a:ext cx="10985500" cy="132643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40000" lnSpcReduction="20000"/>
          </a:bodyPr>
          <a:lstStyle/>
          <a:p>
            <a:pPr marL="194912" indent="-194912" defTabSz="987527">
              <a:spcBef>
                <a:spcPts val="1800"/>
              </a:spcBef>
              <a:defRPr sz="3888"/>
            </a:pPr>
            <a:r>
              <a:t>“Real time” component optimizes for speed and availability sacrificing fault-tolerance</a:t>
            </a:r>
          </a:p>
          <a:p>
            <a:pPr marL="194912" indent="-194912" defTabSz="987527">
              <a:spcBef>
                <a:spcPts val="1800"/>
              </a:spcBef>
              <a:defRPr sz="3888"/>
            </a:pPr>
            <a:r>
              <a:t>“Persistence” component optimizes for fault-tolerance, sacrificing speed and availability</a:t>
            </a:r>
          </a:p>
          <a:p>
            <a:pPr marL="194912" indent="-194912" defTabSz="987527">
              <a:spcBef>
                <a:spcPts val="1800"/>
              </a:spcBef>
              <a:defRPr sz="3888"/>
            </a:pPr>
            <a:r>
              <a:t>Reliable message queue buffers new chat messages</a:t>
            </a:r>
          </a:p>
        </p:txBody>
      </p:sp>
      <p:sp>
        <p:nvSpPr>
          <p:cNvPr id="603" name="Client"/>
          <p:cNvSpPr/>
          <p:nvPr/>
        </p:nvSpPr>
        <p:spPr>
          <a:xfrm>
            <a:off x="9802498" y="3537538"/>
            <a:ext cx="1489706" cy="895589"/>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604" name="Real Time Chat Service"/>
          <p:cNvSpPr/>
          <p:nvPr/>
        </p:nvSpPr>
        <p:spPr>
          <a:xfrm>
            <a:off x="4032402" y="3542468"/>
            <a:ext cx="4313464" cy="2940332"/>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lstStyle>
            <a:lvl1pPr>
              <a:defRPr sz="3200" b="1">
                <a:solidFill>
                  <a:srgbClr val="000000"/>
                </a:solidFill>
              </a:defRPr>
            </a:lvl1pPr>
          </a:lstStyle>
          <a:p>
            <a:r>
              <a:rPr sz="1600"/>
              <a:t>Real Time Chat Service</a:t>
            </a:r>
          </a:p>
        </p:txBody>
      </p:sp>
      <p:sp>
        <p:nvSpPr>
          <p:cNvPr id="605" name="Client"/>
          <p:cNvSpPr/>
          <p:nvPr/>
        </p:nvSpPr>
        <p:spPr>
          <a:xfrm>
            <a:off x="9802498" y="4564840"/>
            <a:ext cx="1489706" cy="895588"/>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606" name="Client"/>
          <p:cNvSpPr/>
          <p:nvPr/>
        </p:nvSpPr>
        <p:spPr>
          <a:xfrm>
            <a:off x="9802498" y="5592142"/>
            <a:ext cx="1489706" cy="895588"/>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607" name="Client"/>
          <p:cNvSpPr/>
          <p:nvPr/>
        </p:nvSpPr>
        <p:spPr>
          <a:xfrm>
            <a:off x="1246791" y="4016602"/>
            <a:ext cx="1489706" cy="895588"/>
          </a:xfrm>
          <a:prstGeom prst="rect">
            <a:avLst/>
          </a:prstGeom>
          <a:solidFill>
            <a:srgbClr val="34A5DA"/>
          </a:solidFill>
          <a:ln w="25400">
            <a:solidFill>
              <a:schemeClr val="accent1"/>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Client</a:t>
            </a:r>
          </a:p>
        </p:txBody>
      </p:sp>
      <p:sp>
        <p:nvSpPr>
          <p:cNvPr id="608" name="Line"/>
          <p:cNvSpPr/>
          <p:nvPr/>
        </p:nvSpPr>
        <p:spPr>
          <a:xfrm>
            <a:off x="2736924" y="4465270"/>
            <a:ext cx="1419857" cy="1"/>
          </a:xfrm>
          <a:prstGeom prst="line">
            <a:avLst/>
          </a:prstGeom>
          <a:ln w="101600">
            <a:solidFill>
              <a:srgbClr val="000000"/>
            </a:solidFill>
            <a:tailEnd type="triangle"/>
          </a:ln>
        </p:spPr>
        <p:txBody>
          <a:bodyPr lIns="22859" tIns="22859" rIns="22859" bIns="22859"/>
          <a:lstStyle/>
          <a:p>
            <a:endParaRPr sz="600"/>
          </a:p>
        </p:txBody>
      </p:sp>
      <p:sp>
        <p:nvSpPr>
          <p:cNvPr id="609" name="Sends message"/>
          <p:cNvSpPr txBox="1"/>
          <p:nvPr/>
        </p:nvSpPr>
        <p:spPr>
          <a:xfrm>
            <a:off x="3183960" y="4152156"/>
            <a:ext cx="525786" cy="1436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r>
              <a:rPr sz="600"/>
              <a:t>Sends message</a:t>
            </a:r>
          </a:p>
        </p:txBody>
      </p:sp>
      <p:sp>
        <p:nvSpPr>
          <p:cNvPr id="610" name="Line"/>
          <p:cNvSpPr/>
          <p:nvPr/>
        </p:nvSpPr>
        <p:spPr>
          <a:xfrm>
            <a:off x="8119887" y="4479234"/>
            <a:ext cx="1663133" cy="1"/>
          </a:xfrm>
          <a:prstGeom prst="line">
            <a:avLst/>
          </a:prstGeom>
          <a:ln w="101600">
            <a:solidFill>
              <a:srgbClr val="000000"/>
            </a:solidFill>
            <a:tailEnd type="triangle"/>
          </a:ln>
        </p:spPr>
        <p:txBody>
          <a:bodyPr lIns="22859" tIns="22859" rIns="22859" bIns="22859"/>
          <a:lstStyle/>
          <a:p>
            <a:endParaRPr sz="600"/>
          </a:p>
        </p:txBody>
      </p:sp>
      <p:sp>
        <p:nvSpPr>
          <p:cNvPr id="611" name="Delivers instantly to 2,000 clients"/>
          <p:cNvSpPr txBox="1"/>
          <p:nvPr/>
        </p:nvSpPr>
        <p:spPr>
          <a:xfrm>
            <a:off x="8139065" y="4160245"/>
            <a:ext cx="1749520" cy="14362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r>
              <a:rPr sz="600"/>
              <a:t>Delivers instantly to 2,000 clients</a:t>
            </a:r>
          </a:p>
        </p:txBody>
      </p:sp>
      <p:sp>
        <p:nvSpPr>
          <p:cNvPr id="612" name="Reliable message queue (e.g. RabbitMQ)"/>
          <p:cNvSpPr/>
          <p:nvPr/>
        </p:nvSpPr>
        <p:spPr>
          <a:xfrm>
            <a:off x="4097689" y="4016602"/>
            <a:ext cx="1900983" cy="895588"/>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Reliable message queue (e.g. RabbitMQ)</a:t>
            </a:r>
          </a:p>
        </p:txBody>
      </p:sp>
      <p:sp>
        <p:nvSpPr>
          <p:cNvPr id="613" name="Fast, not-fault-tolerant real-time service (e.g. Redis)"/>
          <p:cNvSpPr/>
          <p:nvPr/>
        </p:nvSpPr>
        <p:spPr>
          <a:xfrm>
            <a:off x="6273622" y="4016602"/>
            <a:ext cx="1900983" cy="895588"/>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Fast, not-fault-tolerant real-time service (e.g. Redis)</a:t>
            </a:r>
          </a:p>
        </p:txBody>
      </p:sp>
      <p:sp>
        <p:nvSpPr>
          <p:cNvPr id="614" name="Reliable database (e.g. PostgreSQL)"/>
          <p:cNvSpPr/>
          <p:nvPr/>
        </p:nvSpPr>
        <p:spPr>
          <a:xfrm>
            <a:off x="5238642" y="5364704"/>
            <a:ext cx="1900983" cy="895588"/>
          </a:xfrm>
          <a:prstGeom prst="rect">
            <a:avLst/>
          </a:prstGeom>
          <a:solidFill>
            <a:srgbClr val="DEA983"/>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sz="3200">
                <a:solidFill>
                  <a:srgbClr val="000000"/>
                </a:solidFill>
              </a:defRPr>
            </a:lvl1pPr>
          </a:lstStyle>
          <a:p>
            <a:r>
              <a:rPr sz="1600"/>
              <a:t>Reliable database (e.g. PostgreSQL)</a:t>
            </a:r>
          </a:p>
        </p:txBody>
      </p:sp>
      <p:sp>
        <p:nvSpPr>
          <p:cNvPr id="615" name="Line"/>
          <p:cNvSpPr/>
          <p:nvPr/>
        </p:nvSpPr>
        <p:spPr>
          <a:xfrm>
            <a:off x="5408157" y="4909770"/>
            <a:ext cx="449430" cy="449430"/>
          </a:xfrm>
          <a:prstGeom prst="line">
            <a:avLst/>
          </a:prstGeom>
          <a:ln w="101600">
            <a:solidFill>
              <a:srgbClr val="000000"/>
            </a:solidFill>
            <a:tailEnd type="triangle"/>
          </a:ln>
        </p:spPr>
        <p:txBody>
          <a:bodyPr lIns="22859" tIns="22859" rIns="22859" bIns="22859"/>
          <a:lstStyle/>
          <a:p>
            <a:endParaRPr sz="600"/>
          </a:p>
        </p:txBody>
      </p:sp>
      <p:sp>
        <p:nvSpPr>
          <p:cNvPr id="616" name="Line"/>
          <p:cNvSpPr/>
          <p:nvPr/>
        </p:nvSpPr>
        <p:spPr>
          <a:xfrm>
            <a:off x="5962886" y="4464396"/>
            <a:ext cx="350897" cy="1"/>
          </a:xfrm>
          <a:prstGeom prst="line">
            <a:avLst/>
          </a:prstGeom>
          <a:ln w="101600">
            <a:solidFill>
              <a:srgbClr val="000000"/>
            </a:solidFill>
            <a:tailEnd type="triangle"/>
          </a:ln>
        </p:spPr>
        <p:txBody>
          <a:bodyPr lIns="22859" tIns="22859" rIns="22859" bIns="22859"/>
          <a:lstStyle/>
          <a:p>
            <a:endParaRPr sz="600"/>
          </a:p>
        </p:txBody>
      </p:sp>
    </p:spTree>
    <p:extLst>
      <p:ext uri="{BB962C8B-B14F-4D97-AF65-F5344CB8AC3E}">
        <p14:creationId xmlns:p14="http://schemas.microsoft.com/office/powerpoint/2010/main" val="951360341"/>
      </p:ext>
    </p:extLst>
  </p:cSld>
  <p:clrMapOvr>
    <a:masterClrMapping/>
  </p:clrMapOvr>
  <p:transition spd="med"/>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7" name="RPC: High Level Approach"/>
          <p:cNvSpPr txBox="1">
            <a:spLocks noGrp="1"/>
          </p:cNvSpPr>
          <p:nvPr>
            <p:ph type="title"/>
          </p:nvPr>
        </p:nvSpPr>
        <p:spPr>
          <a:prstGeom prst="rect">
            <a:avLst/>
          </a:prstGeom>
        </p:spPr>
        <p:txBody>
          <a:bodyPr>
            <a:normAutofit fontScale="90000"/>
          </a:bodyPr>
          <a:lstStyle>
            <a:lvl1pPr defTabSz="2292037">
              <a:defRPr sz="7990" spc="-159"/>
            </a:lvl1pPr>
          </a:lstStyle>
          <a:p>
            <a:r>
              <a:t>How Do Components/Services Communicate?</a:t>
            </a:r>
          </a:p>
        </p:txBody>
      </p:sp>
      <p:sp>
        <p:nvSpPr>
          <p:cNvPr id="768" name="A magic abstraction"/>
          <p:cNvSpPr txBox="1">
            <a:spLocks noGrp="1"/>
          </p:cNvSpPr>
          <p:nvPr>
            <p:ph type="body" sz="quarter" idx="1"/>
          </p:nvPr>
        </p:nvSpPr>
        <p:spPr>
          <a:prstGeom prst="rect">
            <a:avLst/>
          </a:prstGeom>
        </p:spPr>
        <p:txBody>
          <a:bodyPr>
            <a:normAutofit fontScale="92500" lnSpcReduction="20000"/>
          </a:bodyPr>
          <a:lstStyle/>
          <a:p>
            <a:endParaRPr/>
          </a:p>
        </p:txBody>
      </p:sp>
      <p:sp>
        <p:nvSpPr>
          <p:cNvPr id="769" name="Body Level One…"/>
          <p:cNvSpPr txBox="1">
            <a:spLocks noGrp="1"/>
          </p:cNvSpPr>
          <p:nvPr>
            <p:ph type="body" idx="21"/>
          </p:nvPr>
        </p:nvSpPr>
        <p:spPr>
          <a:xfrm>
            <a:off x="603250" y="2124252"/>
            <a:ext cx="5558443" cy="412800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Ideally, a magic abstraction: remote procedure call (RPC) should make the separation transparent</a:t>
            </a:r>
          </a:p>
          <a:p>
            <a:r>
              <a:t>There are many variations of RPC</a:t>
            </a:r>
          </a:p>
          <a:p>
            <a:pPr marL="304800" lvl="1"/>
            <a:r>
              <a:t>CORBA, RMI, SOAP, and more</a:t>
            </a:r>
          </a:p>
          <a:p>
            <a:r>
              <a:t>The most common form of RPC today is called REST</a:t>
            </a:r>
          </a:p>
        </p:txBody>
      </p:sp>
      <p:grpSp>
        <p:nvGrpSpPr>
          <p:cNvPr id="793" name="Group"/>
          <p:cNvGrpSpPr/>
          <p:nvPr/>
        </p:nvGrpSpPr>
        <p:grpSpPr>
          <a:xfrm>
            <a:off x="6978659" y="2086157"/>
            <a:ext cx="4838683" cy="2685687"/>
            <a:chOff x="-3" y="-2"/>
            <a:chExt cx="9677364" cy="5371372"/>
          </a:xfrm>
        </p:grpSpPr>
        <p:grpSp>
          <p:nvGrpSpPr>
            <p:cNvPr id="772" name="Caller Machine"/>
            <p:cNvGrpSpPr/>
            <p:nvPr/>
          </p:nvGrpSpPr>
          <p:grpSpPr>
            <a:xfrm>
              <a:off x="-3" y="-2"/>
              <a:ext cx="3226757" cy="5371372"/>
              <a:chOff x="-1" y="-1"/>
              <a:chExt cx="3226756" cy="5371370"/>
            </a:xfrm>
          </p:grpSpPr>
          <p:sp>
            <p:nvSpPr>
              <p:cNvPr id="770" name="Rectangle"/>
              <p:cNvSpPr/>
              <p:nvPr/>
            </p:nvSpPr>
            <p:spPr>
              <a:xfrm>
                <a:off x="-1" y="-1"/>
                <a:ext cx="3226756" cy="5371370"/>
              </a:xfrm>
              <a:prstGeom prst="rect">
                <a:avLst/>
              </a:prstGeom>
              <a:solidFill>
                <a:srgbClr val="A1C9BA"/>
              </a:solidFill>
              <a:ln w="50800" cap="flat">
                <a:solidFill>
                  <a:srgbClr val="000000"/>
                </a:solidFill>
                <a:prstDash val="solid"/>
                <a:miter lim="400000"/>
              </a:ln>
              <a:effectLst/>
            </p:spPr>
            <p:txBody>
              <a:bodyPr wrap="square" lIns="45720" tIns="45720" rIns="45720" bIns="45720" numCol="1" anchor="t">
                <a:noAutofit/>
              </a:bodyPr>
              <a:lstStyle/>
              <a:p>
                <a:pPr algn="l" defTabSz="584200">
                  <a:defRPr sz="4000">
                    <a:solidFill>
                      <a:srgbClr val="000000"/>
                    </a:solidFill>
                    <a:latin typeface="Helvetica Neue Medium"/>
                    <a:ea typeface="Helvetica Neue Medium"/>
                    <a:cs typeface="Helvetica Neue Medium"/>
                    <a:sym typeface="Helvetica Neue Medium"/>
                  </a:defRPr>
                </a:pPr>
                <a:endParaRPr sz="2000"/>
              </a:p>
            </p:txBody>
          </p:sp>
          <p:sp>
            <p:nvSpPr>
              <p:cNvPr id="771" name="Caller Machine"/>
              <p:cNvSpPr txBox="1"/>
              <p:nvPr/>
            </p:nvSpPr>
            <p:spPr>
              <a:xfrm>
                <a:off x="25399" y="25399"/>
                <a:ext cx="3175956" cy="53909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numCol="1" anchor="t">
                <a:spAutoFit/>
              </a:bodyPr>
              <a:lstStyle>
                <a:lvl1pPr algn="l" defTabSz="1168400">
                  <a:defRPr sz="2800">
                    <a:solidFill>
                      <a:srgbClr val="000000"/>
                    </a:solidFill>
                    <a:latin typeface="Abadi"/>
                    <a:ea typeface="Abadi"/>
                    <a:cs typeface="Abadi"/>
                    <a:sym typeface="Abadi"/>
                  </a:defRPr>
                </a:lvl1pPr>
              </a:lstStyle>
              <a:p>
                <a:r>
                  <a:rPr sz="1400"/>
                  <a:t>Caller Machine</a:t>
                </a:r>
              </a:p>
            </p:txBody>
          </p:sp>
        </p:grpSp>
        <p:grpSp>
          <p:nvGrpSpPr>
            <p:cNvPr id="775" name="Callee Machine"/>
            <p:cNvGrpSpPr/>
            <p:nvPr/>
          </p:nvGrpSpPr>
          <p:grpSpPr>
            <a:xfrm>
              <a:off x="6450604" y="-2"/>
              <a:ext cx="3226757" cy="5371372"/>
              <a:chOff x="-1" y="-1"/>
              <a:chExt cx="3226756" cy="5371370"/>
            </a:xfrm>
          </p:grpSpPr>
          <p:sp>
            <p:nvSpPr>
              <p:cNvPr id="773" name="Rectangle"/>
              <p:cNvSpPr/>
              <p:nvPr/>
            </p:nvSpPr>
            <p:spPr>
              <a:xfrm>
                <a:off x="-1" y="-1"/>
                <a:ext cx="3226756" cy="5371370"/>
              </a:xfrm>
              <a:prstGeom prst="rect">
                <a:avLst/>
              </a:prstGeom>
              <a:solidFill>
                <a:srgbClr val="FBECB3"/>
              </a:solidFill>
              <a:ln w="50800" cap="flat">
                <a:solidFill>
                  <a:srgbClr val="000000"/>
                </a:solidFill>
                <a:prstDash val="solid"/>
                <a:miter lim="400000"/>
              </a:ln>
              <a:effectLst/>
            </p:spPr>
            <p:txBody>
              <a:bodyPr wrap="square" lIns="45720" tIns="45720" rIns="45720" bIns="45720" numCol="1" anchor="t">
                <a:noAutofit/>
              </a:bodyPr>
              <a:lstStyle/>
              <a:p>
                <a:pPr algn="l" defTabSz="584200">
                  <a:defRPr sz="4000">
                    <a:solidFill>
                      <a:srgbClr val="000000"/>
                    </a:solidFill>
                    <a:latin typeface="Helvetica Neue Medium"/>
                    <a:ea typeface="Helvetica Neue Medium"/>
                    <a:cs typeface="Helvetica Neue Medium"/>
                    <a:sym typeface="Helvetica Neue Medium"/>
                  </a:defRPr>
                </a:pPr>
                <a:endParaRPr sz="2000"/>
              </a:p>
            </p:txBody>
          </p:sp>
          <p:sp>
            <p:nvSpPr>
              <p:cNvPr id="774" name="Callee Machine"/>
              <p:cNvSpPr txBox="1"/>
              <p:nvPr/>
            </p:nvSpPr>
            <p:spPr>
              <a:xfrm>
                <a:off x="25399" y="25399"/>
                <a:ext cx="3175956" cy="53909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numCol="1" anchor="t">
                <a:spAutoFit/>
              </a:bodyPr>
              <a:lstStyle>
                <a:lvl1pPr algn="l" defTabSz="1168400">
                  <a:defRPr sz="2800">
                    <a:solidFill>
                      <a:srgbClr val="000000"/>
                    </a:solidFill>
                    <a:latin typeface="Abadi"/>
                    <a:ea typeface="Abadi"/>
                    <a:cs typeface="Abadi"/>
                    <a:sym typeface="Abadi"/>
                  </a:defRPr>
                </a:lvl1pPr>
              </a:lstStyle>
              <a:p>
                <a:r>
                  <a:rPr sz="1400"/>
                  <a:t>Callee Machine</a:t>
                </a:r>
              </a:p>
            </p:txBody>
          </p:sp>
        </p:grpSp>
        <p:grpSp>
          <p:nvGrpSpPr>
            <p:cNvPr id="778" name="User Code"/>
            <p:cNvGrpSpPr/>
            <p:nvPr/>
          </p:nvGrpSpPr>
          <p:grpSpPr>
            <a:xfrm>
              <a:off x="540671" y="550482"/>
              <a:ext cx="1950195" cy="4439843"/>
              <a:chOff x="0" y="-1"/>
              <a:chExt cx="1950194" cy="4439842"/>
            </a:xfrm>
          </p:grpSpPr>
          <p:sp>
            <p:nvSpPr>
              <p:cNvPr id="776" name="Rectangle"/>
              <p:cNvSpPr/>
              <p:nvPr/>
            </p:nvSpPr>
            <p:spPr>
              <a:xfrm>
                <a:off x="0" y="-1"/>
                <a:ext cx="1950194" cy="4439842"/>
              </a:xfrm>
              <a:prstGeom prst="rect">
                <a:avLst/>
              </a:prstGeom>
              <a:noFill/>
              <a:ln w="50800" cap="flat">
                <a:solidFill>
                  <a:srgbClr val="000000"/>
                </a:solidFill>
                <a:prstDash val="solid"/>
                <a:miter lim="400000"/>
              </a:ln>
              <a:effectLst/>
            </p:spPr>
            <p:txBody>
              <a:bodyPr wrap="square" lIns="45720" tIns="45720" rIns="45720" bIns="45720" numCol="1" anchor="t">
                <a:noAutofit/>
              </a:bodyPr>
              <a:lstStyle/>
              <a:p>
                <a:pPr algn="l" defTabSz="584200">
                  <a:defRPr sz="4000">
                    <a:solidFill>
                      <a:srgbClr val="000000"/>
                    </a:solidFill>
                    <a:latin typeface="Helvetica Neue Medium"/>
                    <a:ea typeface="Helvetica Neue Medium"/>
                    <a:cs typeface="Helvetica Neue Medium"/>
                    <a:sym typeface="Helvetica Neue Medium"/>
                  </a:defRPr>
                </a:pPr>
                <a:endParaRPr sz="2000"/>
              </a:p>
            </p:txBody>
          </p:sp>
          <p:sp>
            <p:nvSpPr>
              <p:cNvPr id="777" name="User Code"/>
              <p:cNvSpPr txBox="1"/>
              <p:nvPr/>
            </p:nvSpPr>
            <p:spPr>
              <a:xfrm>
                <a:off x="25400" y="25399"/>
                <a:ext cx="1899394" cy="53909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numCol="1" anchor="t">
                <a:spAutoFit/>
              </a:bodyPr>
              <a:lstStyle>
                <a:lvl1pPr algn="l" defTabSz="1168400">
                  <a:defRPr sz="2800">
                    <a:solidFill>
                      <a:srgbClr val="000000"/>
                    </a:solidFill>
                    <a:latin typeface="Abadi"/>
                    <a:ea typeface="Abadi"/>
                    <a:cs typeface="Abadi"/>
                    <a:sym typeface="Abadi"/>
                  </a:defRPr>
                </a:lvl1pPr>
              </a:lstStyle>
              <a:p>
                <a:r>
                  <a:rPr sz="1400"/>
                  <a:t>User Code</a:t>
                </a:r>
              </a:p>
            </p:txBody>
          </p:sp>
        </p:grpSp>
        <p:grpSp>
          <p:nvGrpSpPr>
            <p:cNvPr id="781" name="User Code"/>
            <p:cNvGrpSpPr/>
            <p:nvPr/>
          </p:nvGrpSpPr>
          <p:grpSpPr>
            <a:xfrm>
              <a:off x="7088884" y="465764"/>
              <a:ext cx="1950199" cy="4439841"/>
              <a:chOff x="-1" y="0"/>
              <a:chExt cx="1950198" cy="4439840"/>
            </a:xfrm>
          </p:grpSpPr>
          <p:sp>
            <p:nvSpPr>
              <p:cNvPr id="779" name="Rectangle"/>
              <p:cNvSpPr/>
              <p:nvPr/>
            </p:nvSpPr>
            <p:spPr>
              <a:xfrm>
                <a:off x="-1" y="0"/>
                <a:ext cx="1950198" cy="4439840"/>
              </a:xfrm>
              <a:prstGeom prst="rect">
                <a:avLst/>
              </a:prstGeom>
              <a:solidFill>
                <a:srgbClr val="FBECB3"/>
              </a:solidFill>
              <a:ln w="50800" cap="flat">
                <a:solidFill>
                  <a:srgbClr val="000000"/>
                </a:solidFill>
                <a:prstDash val="solid"/>
                <a:miter lim="400000"/>
              </a:ln>
              <a:effectLst/>
            </p:spPr>
            <p:txBody>
              <a:bodyPr wrap="square" lIns="45720" tIns="45720" rIns="45720" bIns="45720" numCol="1" anchor="t">
                <a:noAutofit/>
              </a:bodyPr>
              <a:lstStyle/>
              <a:p>
                <a:pPr algn="l" defTabSz="584200">
                  <a:defRPr sz="4000">
                    <a:solidFill>
                      <a:srgbClr val="000000"/>
                    </a:solidFill>
                    <a:latin typeface="Helvetica Neue Medium"/>
                    <a:ea typeface="Helvetica Neue Medium"/>
                    <a:cs typeface="Helvetica Neue Medium"/>
                    <a:sym typeface="Helvetica Neue Medium"/>
                  </a:defRPr>
                </a:pPr>
                <a:endParaRPr sz="2000"/>
              </a:p>
            </p:txBody>
          </p:sp>
          <p:sp>
            <p:nvSpPr>
              <p:cNvPr id="780" name="User Code"/>
              <p:cNvSpPr txBox="1"/>
              <p:nvPr/>
            </p:nvSpPr>
            <p:spPr>
              <a:xfrm>
                <a:off x="25399" y="25400"/>
                <a:ext cx="1899398" cy="53909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numCol="1" anchor="t">
                <a:spAutoFit/>
              </a:bodyPr>
              <a:lstStyle>
                <a:lvl1pPr algn="l" defTabSz="1168400">
                  <a:defRPr sz="2800">
                    <a:solidFill>
                      <a:srgbClr val="000000"/>
                    </a:solidFill>
                    <a:latin typeface="Abadi"/>
                    <a:ea typeface="Abadi"/>
                    <a:cs typeface="Abadi"/>
                    <a:sym typeface="Abadi"/>
                  </a:defRPr>
                </a:lvl1pPr>
              </a:lstStyle>
              <a:p>
                <a:r>
                  <a:rPr sz="1400"/>
                  <a:t>User Code</a:t>
                </a:r>
              </a:p>
            </p:txBody>
          </p:sp>
        </p:grpSp>
        <p:sp>
          <p:nvSpPr>
            <p:cNvPr id="782" name="local call"/>
            <p:cNvSpPr txBox="1"/>
            <p:nvPr/>
          </p:nvSpPr>
          <p:spPr>
            <a:xfrm>
              <a:off x="523207" y="1374437"/>
              <a:ext cx="2040008" cy="10315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numCol="1" anchor="ctr">
              <a:spAutoFit/>
            </a:bodyPr>
            <a:lstStyle>
              <a:lvl1pPr algn="l" defTabSz="1168400">
                <a:defRPr sz="3000">
                  <a:solidFill>
                    <a:srgbClr val="000000"/>
                  </a:solidFill>
                  <a:latin typeface="Consolas"/>
                  <a:ea typeface="Consolas"/>
                  <a:cs typeface="Consolas"/>
                  <a:sym typeface="Consolas"/>
                </a:defRPr>
              </a:lvl1pPr>
            </a:lstStyle>
            <a:p>
              <a:r>
                <a:rPr sz="1500"/>
                <a:t>local call</a:t>
              </a:r>
            </a:p>
          </p:txBody>
        </p:sp>
        <p:sp>
          <p:nvSpPr>
            <p:cNvPr id="783" name="local call"/>
            <p:cNvSpPr txBox="1"/>
            <p:nvPr/>
          </p:nvSpPr>
          <p:spPr>
            <a:xfrm>
              <a:off x="7071422" y="1289718"/>
              <a:ext cx="2040008" cy="10315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numCol="1" anchor="ctr">
              <a:spAutoFit/>
            </a:bodyPr>
            <a:lstStyle>
              <a:lvl1pPr algn="l" defTabSz="1168400">
                <a:defRPr sz="3000">
                  <a:solidFill>
                    <a:srgbClr val="000000"/>
                  </a:solidFill>
                  <a:latin typeface="Consolas"/>
                  <a:ea typeface="Consolas"/>
                  <a:cs typeface="Consolas"/>
                  <a:sym typeface="Consolas"/>
                </a:defRPr>
              </a:lvl1pPr>
            </a:lstStyle>
            <a:p>
              <a:r>
                <a:rPr sz="1500"/>
                <a:t>local call</a:t>
              </a:r>
            </a:p>
          </p:txBody>
        </p:sp>
        <p:sp>
          <p:nvSpPr>
            <p:cNvPr id="784" name="local return"/>
            <p:cNvSpPr txBox="1"/>
            <p:nvPr/>
          </p:nvSpPr>
          <p:spPr>
            <a:xfrm>
              <a:off x="495765" y="4021131"/>
              <a:ext cx="2040008" cy="10315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numCol="1" anchor="ctr">
              <a:spAutoFit/>
            </a:bodyPr>
            <a:lstStyle>
              <a:lvl1pPr algn="l" defTabSz="1168400">
                <a:defRPr sz="3000">
                  <a:solidFill>
                    <a:srgbClr val="000000"/>
                  </a:solidFill>
                  <a:latin typeface="Consolas"/>
                  <a:ea typeface="Consolas"/>
                  <a:cs typeface="Consolas"/>
                  <a:sym typeface="Consolas"/>
                </a:defRPr>
              </a:lvl1pPr>
            </a:lstStyle>
            <a:p>
              <a:r>
                <a:rPr sz="1500"/>
                <a:t>local return</a:t>
              </a:r>
            </a:p>
          </p:txBody>
        </p:sp>
        <p:grpSp>
          <p:nvGrpSpPr>
            <p:cNvPr id="787" name="Group"/>
            <p:cNvGrpSpPr/>
            <p:nvPr/>
          </p:nvGrpSpPr>
          <p:grpSpPr>
            <a:xfrm>
              <a:off x="7071421" y="2153088"/>
              <a:ext cx="2040010" cy="1154335"/>
              <a:chOff x="0" y="0"/>
              <a:chExt cx="2040009" cy="1154334"/>
            </a:xfrm>
          </p:grpSpPr>
          <p:sp>
            <p:nvSpPr>
              <p:cNvPr id="785" name="work"/>
              <p:cNvSpPr txBox="1"/>
              <p:nvPr/>
            </p:nvSpPr>
            <p:spPr>
              <a:xfrm>
                <a:off x="0" y="584467"/>
                <a:ext cx="2040009" cy="56986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numCol="1" anchor="ctr">
                <a:spAutoFit/>
              </a:bodyPr>
              <a:lstStyle>
                <a:lvl1pPr algn="l" defTabSz="1168400">
                  <a:defRPr sz="3000">
                    <a:solidFill>
                      <a:srgbClr val="000000"/>
                    </a:solidFill>
                    <a:latin typeface="Consolas"/>
                    <a:ea typeface="Consolas"/>
                    <a:cs typeface="Consolas"/>
                    <a:sym typeface="Consolas"/>
                  </a:defRPr>
                </a:lvl1pPr>
              </a:lstStyle>
              <a:p>
                <a:r>
                  <a:rPr sz="1500"/>
                  <a:t>work</a:t>
                </a:r>
              </a:p>
            </p:txBody>
          </p:sp>
          <p:sp>
            <p:nvSpPr>
              <p:cNvPr id="786" name="Line"/>
              <p:cNvSpPr/>
              <p:nvPr/>
            </p:nvSpPr>
            <p:spPr>
              <a:xfrm flipH="1">
                <a:off x="1012937" y="0"/>
                <a:ext cx="1" cy="80231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grpSp>
          <p:nvGrpSpPr>
            <p:cNvPr id="790" name="Group"/>
            <p:cNvGrpSpPr/>
            <p:nvPr/>
          </p:nvGrpSpPr>
          <p:grpSpPr>
            <a:xfrm>
              <a:off x="7071422" y="3175809"/>
              <a:ext cx="2040010" cy="1717010"/>
              <a:chOff x="0" y="0"/>
              <a:chExt cx="2040009" cy="1717007"/>
            </a:xfrm>
          </p:grpSpPr>
          <p:sp>
            <p:nvSpPr>
              <p:cNvPr id="788" name="local return"/>
              <p:cNvSpPr txBox="1"/>
              <p:nvPr/>
            </p:nvSpPr>
            <p:spPr>
              <a:xfrm>
                <a:off x="0" y="685477"/>
                <a:ext cx="2040009" cy="103153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6789" tIns="26789" rIns="26789" bIns="26789" numCol="1" anchor="ctr">
                <a:spAutoFit/>
              </a:bodyPr>
              <a:lstStyle>
                <a:lvl1pPr algn="l" defTabSz="1168400">
                  <a:defRPr sz="3000">
                    <a:solidFill>
                      <a:srgbClr val="000000"/>
                    </a:solidFill>
                    <a:latin typeface="Consolas"/>
                    <a:ea typeface="Consolas"/>
                    <a:cs typeface="Consolas"/>
                    <a:sym typeface="Consolas"/>
                  </a:defRPr>
                </a:lvl1pPr>
              </a:lstStyle>
              <a:p>
                <a:r>
                  <a:rPr sz="1500"/>
                  <a:t>local return</a:t>
                </a:r>
              </a:p>
            </p:txBody>
          </p:sp>
          <p:sp>
            <p:nvSpPr>
              <p:cNvPr id="789" name="Line"/>
              <p:cNvSpPr/>
              <p:nvPr/>
            </p:nvSpPr>
            <p:spPr>
              <a:xfrm flipH="1">
                <a:off x="1022543" y="0"/>
                <a:ext cx="1" cy="802313"/>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sp>
          <p:nvSpPr>
            <p:cNvPr id="791" name="Line"/>
            <p:cNvSpPr/>
            <p:nvPr/>
          </p:nvSpPr>
          <p:spPr>
            <a:xfrm>
              <a:off x="2912088" y="1890201"/>
              <a:ext cx="3800979" cy="1"/>
            </a:xfrm>
            <a:prstGeom prst="line">
              <a:avLst/>
            </a:prstGeom>
            <a:noFill/>
            <a:ln w="25400" cap="flat">
              <a:solidFill>
                <a:srgbClr val="000000"/>
              </a:solidFill>
              <a:prstDash val="solid"/>
              <a:miter lim="400000"/>
              <a:tail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sp>
          <p:nvSpPr>
            <p:cNvPr id="792" name="Line"/>
            <p:cNvSpPr/>
            <p:nvPr/>
          </p:nvSpPr>
          <p:spPr>
            <a:xfrm>
              <a:off x="2889387" y="4536893"/>
              <a:ext cx="3800979" cy="1"/>
            </a:xfrm>
            <a:prstGeom prst="line">
              <a:avLst/>
            </a:prstGeom>
            <a:noFill/>
            <a:ln w="25400" cap="flat">
              <a:solidFill>
                <a:srgbClr val="000000"/>
              </a:solidFill>
              <a:prstDash val="solid"/>
              <a:miter lim="400000"/>
              <a:headEnd type="triangle" w="med" len="med"/>
            </a:ln>
            <a:effectLst/>
          </p:spPr>
          <p:txBody>
            <a:bodyPr wrap="square" lIns="45720" tIns="45720" rIns="45720" bIns="45720" numCol="1" anchor="t">
              <a:noAutofit/>
            </a:bodyPr>
            <a:lstStyle/>
            <a:p>
              <a:pPr algn="l" defTabSz="914400">
                <a:defRPr sz="3600">
                  <a:solidFill>
                    <a:srgbClr val="000000"/>
                  </a:solidFill>
                  <a:latin typeface="Calibri"/>
                  <a:ea typeface="Calibri"/>
                  <a:cs typeface="Calibri"/>
                  <a:sym typeface="Calibri"/>
                </a:defRPr>
              </a:pPr>
              <a:endParaRPr sz="1800"/>
            </a:p>
          </p:txBody>
        </p:sp>
      </p:grpSp>
    </p:spTree>
  </p:cSld>
  <p:clrMapOvr>
    <a:masterClrMapping/>
  </p:clrMapOvr>
  <p:transition spd="med"/>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CB8F8EAB-29DA-5AA2-C82A-63D3991F3DA6}"/>
              </a:ext>
            </a:extLst>
          </p:cNvPr>
          <p:cNvSpPr>
            <a:spLocks noGrp="1"/>
          </p:cNvSpPr>
          <p:nvPr>
            <p:ph type="title"/>
          </p:nvPr>
        </p:nvSpPr>
        <p:spPr/>
        <p:txBody>
          <a:bodyPr/>
          <a:lstStyle/>
          <a:p>
            <a:r>
              <a:rPr lang="en-US" dirty="0"/>
              <a:t>REST vs. </a:t>
            </a:r>
            <a:r>
              <a:rPr lang="en-US"/>
              <a:t>Sockets</a:t>
            </a:r>
          </a:p>
        </p:txBody>
      </p:sp>
      <p:sp>
        <p:nvSpPr>
          <p:cNvPr id="7" name="Content Placeholder 6">
            <a:extLst>
              <a:ext uri="{FF2B5EF4-FFF2-40B4-BE49-F238E27FC236}">
                <a16:creationId xmlns:a16="http://schemas.microsoft.com/office/drawing/2014/main" id="{2F99033F-DF4A-E57F-85BD-497384256DEA}"/>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53EC8E3F-BEB4-9846-8CAE-C6CCADA0BF99}"/>
              </a:ext>
            </a:extLst>
          </p:cNvPr>
          <p:cNvSpPr>
            <a:spLocks noGrp="1"/>
          </p:cNvSpPr>
          <p:nvPr>
            <p:ph type="sldNum" sz="quarter" idx="12"/>
          </p:nvPr>
        </p:nvSpPr>
        <p:spPr/>
        <p:txBody>
          <a:bodyPr/>
          <a:lstStyle/>
          <a:p>
            <a:fld id="{86CB4B4D-7CA3-9044-876B-883B54F8677D}" type="slidenum">
              <a:rPr lang="en-US" smtClean="0"/>
              <a:t>83</a:t>
            </a:fld>
            <a:endParaRPr lang="en-US"/>
          </a:p>
        </p:txBody>
      </p:sp>
    </p:spTree>
    <p:extLst>
      <p:ext uri="{BB962C8B-B14F-4D97-AF65-F5344CB8AC3E}">
        <p14:creationId xmlns:p14="http://schemas.microsoft.com/office/powerpoint/2010/main" val="222413754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7" name="Defined by Roy Fielding in his 2000 Ph.D. dissertation…"/>
          <p:cNvSpPr txBox="1">
            <a:spLocks noGrp="1"/>
          </p:cNvSpPr>
          <p:nvPr>
            <p:ph type="body" idx="1"/>
          </p:nvPr>
        </p:nvSpPr>
        <p:spPr>
          <a:prstGeom prst="rect">
            <a:avLst/>
          </a:prstGeom>
        </p:spPr>
        <p:txBody>
          <a:bodyPr>
            <a:normAutofit fontScale="47500" lnSpcReduction="20000"/>
          </a:bodyPr>
          <a:lstStyle/>
          <a:p>
            <a:pPr marL="301752" indent="-301752" defTabSz="1206977">
              <a:spcBef>
                <a:spcPts val="2200"/>
              </a:spcBef>
              <a:defRPr sz="4752"/>
            </a:pPr>
            <a:r>
              <a:t>Defined by Roy Fielding in his 2000 Ph.D. dissertation </a:t>
            </a:r>
          </a:p>
          <a:p>
            <a:pPr marL="301752" indent="-301752" defTabSz="1206977">
              <a:spcBef>
                <a:spcPts val="2200"/>
              </a:spcBef>
              <a:defRPr sz="4752"/>
            </a:pPr>
            <a:r>
              <a:t>“Throughout the HTTP standardization process, I was called on to defend the design choices of the Web. That is an extremely difficult thing to do... I had comments from well over 500 developers, many of whom were distinguished engineers with decades of experience. That process honed my model down to a core set of principles, properties, and constraints that are now called REST.” </a:t>
            </a:r>
          </a:p>
          <a:p>
            <a:pPr marL="301752" indent="-301752" defTabSz="1206977">
              <a:spcBef>
                <a:spcPts val="2200"/>
              </a:spcBef>
              <a:defRPr sz="4752"/>
            </a:pPr>
            <a:r>
              <a:t>Not just a transport protocol, not a protocol definition language: a design philosophy</a:t>
            </a:r>
          </a:p>
          <a:p>
            <a:pPr marL="301752" indent="-301752" defTabSz="1206977">
              <a:spcBef>
                <a:spcPts val="2200"/>
              </a:spcBef>
              <a:defRPr sz="4752"/>
            </a:pPr>
            <a:r>
              <a:t>Interfaces that follow REST principles are called RESTful</a:t>
            </a:r>
          </a:p>
        </p:txBody>
      </p:sp>
      <p:sp>
        <p:nvSpPr>
          <p:cNvPr id="798" name="REST: Representational State Transfer"/>
          <p:cNvSpPr txBox="1">
            <a:spLocks noGrp="1"/>
          </p:cNvSpPr>
          <p:nvPr>
            <p:ph type="title"/>
          </p:nvPr>
        </p:nvSpPr>
        <p:spPr>
          <a:prstGeom prst="rect">
            <a:avLst/>
          </a:prstGeom>
        </p:spPr>
        <p:txBody>
          <a:bodyPr/>
          <a:lstStyle/>
          <a:p>
            <a:r>
              <a:t>REST: Representational State Transfer</a:t>
            </a:r>
          </a:p>
        </p:txBody>
      </p:sp>
    </p:spTree>
  </p:cSld>
  <p:clrMapOvr>
    <a:masterClrMapping/>
  </p:clrMapOvr>
  <p:transition spd="med"/>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0" name="Single Server - As far as the client knows, there’s just one…"/>
          <p:cNvSpPr txBox="1">
            <a:spLocks noGrp="1"/>
          </p:cNvSpPr>
          <p:nvPr>
            <p:ph type="body" idx="1"/>
          </p:nvPr>
        </p:nvSpPr>
        <p:spPr>
          <a:xfrm>
            <a:off x="603250" y="2124252"/>
            <a:ext cx="8216200" cy="4128007"/>
          </a:xfrm>
          <a:prstGeom prst="rect">
            <a:avLst/>
          </a:prstGeom>
        </p:spPr>
        <p:txBody>
          <a:bodyPr/>
          <a:lstStyle/>
          <a:p>
            <a:r>
              <a:t>Single Server - As far as the client knows, there’s just one</a:t>
            </a:r>
          </a:p>
          <a:p>
            <a:r>
              <a:t>Stateless - Each request contains enough information that a different server could process it (if there were multiple…)</a:t>
            </a:r>
          </a:p>
          <a:p>
            <a:r>
              <a:t>Uniform Cacheability - Each request is identified as cacheable or not.</a:t>
            </a:r>
          </a:p>
          <a:p>
            <a:r>
              <a:t>Uniform Interface - Standard way to specify interface</a:t>
            </a:r>
          </a:p>
        </p:txBody>
      </p:sp>
      <p:sp>
        <p:nvSpPr>
          <p:cNvPr id="801" name="REST Principles"/>
          <p:cNvSpPr txBox="1">
            <a:spLocks noGrp="1"/>
          </p:cNvSpPr>
          <p:nvPr>
            <p:ph type="title"/>
          </p:nvPr>
        </p:nvSpPr>
        <p:spPr>
          <a:prstGeom prst="rect">
            <a:avLst/>
          </a:prstGeom>
        </p:spPr>
        <p:txBody>
          <a:bodyPr/>
          <a:lstStyle/>
          <a:p>
            <a:r>
              <a:t>REST Principles </a:t>
            </a:r>
          </a:p>
        </p:txBody>
      </p:sp>
      <p:grpSp>
        <p:nvGrpSpPr>
          <p:cNvPr id="843" name="Group"/>
          <p:cNvGrpSpPr/>
          <p:nvPr/>
        </p:nvGrpSpPr>
        <p:grpSpPr>
          <a:xfrm>
            <a:off x="8858440" y="3572835"/>
            <a:ext cx="2239123" cy="1724496"/>
            <a:chOff x="0" y="0"/>
            <a:chExt cx="4478243" cy="3448990"/>
          </a:xfrm>
        </p:grpSpPr>
        <p:sp>
          <p:nvSpPr>
            <p:cNvPr id="802" name="Connection Line"/>
            <p:cNvSpPr/>
            <p:nvPr/>
          </p:nvSpPr>
          <p:spPr>
            <a:xfrm flipV="1">
              <a:off x="2854217" y="571349"/>
              <a:ext cx="2" cy="2455715"/>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pic>
          <p:nvPicPr>
            <p:cNvPr id="803" name="Image" descr="Image"/>
            <p:cNvPicPr>
              <a:picLocks noChangeAspect="1"/>
            </p:cNvPicPr>
            <p:nvPr/>
          </p:nvPicPr>
          <p:blipFill>
            <a:blip r:embed="rId2"/>
            <a:stretch>
              <a:fillRect/>
            </a:stretch>
          </p:blipFill>
          <p:spPr>
            <a:xfrm>
              <a:off x="2166980" y="3027062"/>
              <a:ext cx="420429" cy="420428"/>
            </a:xfrm>
            <a:prstGeom prst="rect">
              <a:avLst/>
            </a:prstGeom>
            <a:ln w="12700" cap="flat">
              <a:noFill/>
              <a:miter lim="400000"/>
            </a:ln>
            <a:effectLst/>
          </p:spPr>
        </p:pic>
        <p:grpSp>
          <p:nvGrpSpPr>
            <p:cNvPr id="810" name="Group"/>
            <p:cNvGrpSpPr/>
            <p:nvPr/>
          </p:nvGrpSpPr>
          <p:grpSpPr>
            <a:xfrm>
              <a:off x="1980286" y="619621"/>
              <a:ext cx="1747864" cy="600902"/>
              <a:chOff x="0" y="0"/>
              <a:chExt cx="1747862" cy="600901"/>
            </a:xfrm>
          </p:grpSpPr>
          <p:pic>
            <p:nvPicPr>
              <p:cNvPr id="804" name="Image" descr="Image"/>
              <p:cNvPicPr>
                <a:picLocks noChangeAspect="1"/>
              </p:cNvPicPr>
              <p:nvPr/>
            </p:nvPicPr>
            <p:blipFill>
              <a:blip r:embed="rId3"/>
              <a:srcRect r="71137"/>
              <a:stretch>
                <a:fillRect/>
              </a:stretch>
            </p:blipFill>
            <p:spPr>
              <a:xfrm>
                <a:off x="-1" y="0"/>
                <a:ext cx="266826" cy="600902"/>
              </a:xfrm>
              <a:prstGeom prst="rect">
                <a:avLst/>
              </a:prstGeom>
              <a:ln w="12700" cap="flat">
                <a:noFill/>
                <a:miter lim="400000"/>
              </a:ln>
              <a:effectLst/>
            </p:spPr>
          </p:pic>
          <p:pic>
            <p:nvPicPr>
              <p:cNvPr id="805" name="Image" descr="Image"/>
              <p:cNvPicPr>
                <a:picLocks noChangeAspect="1"/>
              </p:cNvPicPr>
              <p:nvPr/>
            </p:nvPicPr>
            <p:blipFill>
              <a:blip r:embed="rId3"/>
              <a:srcRect r="71137"/>
              <a:stretch>
                <a:fillRect/>
              </a:stretch>
            </p:blipFill>
            <p:spPr>
              <a:xfrm>
                <a:off x="296207" y="0"/>
                <a:ext cx="266826" cy="600902"/>
              </a:xfrm>
              <a:prstGeom prst="rect">
                <a:avLst/>
              </a:prstGeom>
              <a:ln w="12700" cap="flat">
                <a:noFill/>
                <a:miter lim="400000"/>
              </a:ln>
              <a:effectLst/>
            </p:spPr>
          </p:pic>
          <p:pic>
            <p:nvPicPr>
              <p:cNvPr id="806" name="Image" descr="Image"/>
              <p:cNvPicPr>
                <a:picLocks noChangeAspect="1"/>
              </p:cNvPicPr>
              <p:nvPr/>
            </p:nvPicPr>
            <p:blipFill>
              <a:blip r:embed="rId3"/>
              <a:srcRect r="71137"/>
              <a:stretch>
                <a:fillRect/>
              </a:stretch>
            </p:blipFill>
            <p:spPr>
              <a:xfrm>
                <a:off x="592414" y="0"/>
                <a:ext cx="266827" cy="600902"/>
              </a:xfrm>
              <a:prstGeom prst="rect">
                <a:avLst/>
              </a:prstGeom>
              <a:ln w="12700" cap="flat">
                <a:noFill/>
                <a:miter lim="400000"/>
              </a:ln>
              <a:effectLst/>
            </p:spPr>
          </p:pic>
          <p:pic>
            <p:nvPicPr>
              <p:cNvPr id="807" name="Image" descr="Image"/>
              <p:cNvPicPr>
                <a:picLocks noChangeAspect="1"/>
              </p:cNvPicPr>
              <p:nvPr/>
            </p:nvPicPr>
            <p:blipFill>
              <a:blip r:embed="rId3"/>
              <a:srcRect r="71137"/>
              <a:stretch>
                <a:fillRect/>
              </a:stretch>
            </p:blipFill>
            <p:spPr>
              <a:xfrm>
                <a:off x="888622" y="0"/>
                <a:ext cx="266826" cy="600902"/>
              </a:xfrm>
              <a:prstGeom prst="rect">
                <a:avLst/>
              </a:prstGeom>
              <a:ln w="12700" cap="flat">
                <a:noFill/>
                <a:miter lim="400000"/>
              </a:ln>
              <a:effectLst/>
            </p:spPr>
          </p:pic>
          <p:pic>
            <p:nvPicPr>
              <p:cNvPr id="808" name="Image" descr="Image"/>
              <p:cNvPicPr>
                <a:picLocks noChangeAspect="1"/>
              </p:cNvPicPr>
              <p:nvPr/>
            </p:nvPicPr>
            <p:blipFill>
              <a:blip r:embed="rId3"/>
              <a:srcRect r="71137"/>
              <a:stretch>
                <a:fillRect/>
              </a:stretch>
            </p:blipFill>
            <p:spPr>
              <a:xfrm>
                <a:off x="1184829" y="0"/>
                <a:ext cx="266827" cy="600902"/>
              </a:xfrm>
              <a:prstGeom prst="rect">
                <a:avLst/>
              </a:prstGeom>
              <a:ln w="12700" cap="flat">
                <a:noFill/>
                <a:miter lim="400000"/>
              </a:ln>
              <a:effectLst/>
            </p:spPr>
          </p:pic>
          <p:pic>
            <p:nvPicPr>
              <p:cNvPr id="809" name="Image" descr="Image"/>
              <p:cNvPicPr>
                <a:picLocks noChangeAspect="1"/>
              </p:cNvPicPr>
              <p:nvPr/>
            </p:nvPicPr>
            <p:blipFill>
              <a:blip r:embed="rId3"/>
              <a:srcRect r="71137"/>
              <a:stretch>
                <a:fillRect/>
              </a:stretch>
            </p:blipFill>
            <p:spPr>
              <a:xfrm>
                <a:off x="1481037" y="0"/>
                <a:ext cx="266826" cy="600902"/>
              </a:xfrm>
              <a:prstGeom prst="rect">
                <a:avLst/>
              </a:prstGeom>
              <a:ln w="12700" cap="flat">
                <a:noFill/>
                <a:miter lim="400000"/>
              </a:ln>
              <a:effectLst/>
            </p:spPr>
          </p:pic>
        </p:grpSp>
        <p:grpSp>
          <p:nvGrpSpPr>
            <p:cNvPr id="815" name="Group"/>
            <p:cNvGrpSpPr/>
            <p:nvPr/>
          </p:nvGrpSpPr>
          <p:grpSpPr>
            <a:xfrm>
              <a:off x="2116528" y="1397923"/>
              <a:ext cx="1475499" cy="492186"/>
              <a:chOff x="119" y="-114"/>
              <a:chExt cx="1475498" cy="492185"/>
            </a:xfrm>
          </p:grpSpPr>
          <p:pic>
            <p:nvPicPr>
              <p:cNvPr id="811" name="Image" descr="Image"/>
              <p:cNvPicPr>
                <a:picLocks noChangeAspect="1"/>
              </p:cNvPicPr>
              <p:nvPr/>
            </p:nvPicPr>
            <p:blipFill>
              <a:blip r:embed="rId4"/>
              <a:srcRect l="5338" t="46568" r="4291" b="46084"/>
              <a:stretch>
                <a:fillRect/>
              </a:stretch>
            </p:blipFill>
            <p:spPr>
              <a:xfrm>
                <a:off x="119" y="-11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2" name="Image" descr="Image"/>
              <p:cNvPicPr>
                <a:picLocks noChangeAspect="1"/>
              </p:cNvPicPr>
              <p:nvPr/>
            </p:nvPicPr>
            <p:blipFill>
              <a:blip r:embed="rId4"/>
              <a:srcRect l="5338" t="46568" r="4291" b="46084"/>
              <a:stretch>
                <a:fillRect/>
              </a:stretch>
            </p:blipFill>
            <p:spPr>
              <a:xfrm>
                <a:off x="119" y="123858"/>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3" name="Image" descr="Image"/>
              <p:cNvPicPr>
                <a:picLocks noChangeAspect="1"/>
              </p:cNvPicPr>
              <p:nvPr/>
            </p:nvPicPr>
            <p:blipFill>
              <a:blip r:embed="rId4"/>
              <a:srcRect l="5338" t="46568" r="4291" b="46084"/>
              <a:stretch>
                <a:fillRect/>
              </a:stretch>
            </p:blipFill>
            <p:spPr>
              <a:xfrm>
                <a:off x="119" y="238032"/>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pic>
            <p:nvPicPr>
              <p:cNvPr id="814" name="Image" descr="Image"/>
              <p:cNvPicPr>
                <a:picLocks noChangeAspect="1"/>
              </p:cNvPicPr>
              <p:nvPr/>
            </p:nvPicPr>
            <p:blipFill>
              <a:blip r:embed="rId4"/>
              <a:srcRect l="5338" t="46568" r="4291" b="46084"/>
              <a:stretch>
                <a:fillRect/>
              </a:stretch>
            </p:blipFill>
            <p:spPr>
              <a:xfrm>
                <a:off x="119" y="362005"/>
                <a:ext cx="1475499" cy="130067"/>
              </a:xfrm>
              <a:custGeom>
                <a:avLst/>
                <a:gdLst/>
                <a:ahLst/>
                <a:cxnLst>
                  <a:cxn ang="0">
                    <a:pos x="wd2" y="hd2"/>
                  </a:cxn>
                  <a:cxn ang="5400000">
                    <a:pos x="wd2" y="hd2"/>
                  </a:cxn>
                  <a:cxn ang="10800000">
                    <a:pos x="wd2" y="hd2"/>
                  </a:cxn>
                  <a:cxn ang="16200000">
                    <a:pos x="wd2" y="hd2"/>
                  </a:cxn>
                </a:cxnLst>
                <a:rect l="0" t="0" r="r" b="b"/>
                <a:pathLst>
                  <a:path w="21590" h="21230" extrusionOk="0">
                    <a:moveTo>
                      <a:pt x="10713" y="19"/>
                    </a:moveTo>
                    <a:cubicBezTo>
                      <a:pt x="5407" y="89"/>
                      <a:pt x="118" y="332"/>
                      <a:pt x="69" y="667"/>
                    </a:cubicBezTo>
                    <a:cubicBezTo>
                      <a:pt x="12" y="1064"/>
                      <a:pt x="-10" y="4577"/>
                      <a:pt x="5" y="10902"/>
                    </a:cubicBezTo>
                    <a:lnTo>
                      <a:pt x="22" y="20425"/>
                    </a:lnTo>
                    <a:lnTo>
                      <a:pt x="417" y="20878"/>
                    </a:lnTo>
                    <a:cubicBezTo>
                      <a:pt x="1018" y="21548"/>
                      <a:pt x="21404" y="21172"/>
                      <a:pt x="21503" y="20489"/>
                    </a:cubicBezTo>
                    <a:cubicBezTo>
                      <a:pt x="21558" y="20115"/>
                      <a:pt x="21590" y="16381"/>
                      <a:pt x="21590" y="10384"/>
                    </a:cubicBezTo>
                    <a:cubicBezTo>
                      <a:pt x="21590" y="2034"/>
                      <a:pt x="21572" y="778"/>
                      <a:pt x="21451" y="408"/>
                    </a:cubicBezTo>
                    <a:cubicBezTo>
                      <a:pt x="21342" y="74"/>
                      <a:pt x="16020" y="-52"/>
                      <a:pt x="10713" y="19"/>
                    </a:cubicBezTo>
                    <a:close/>
                  </a:path>
                </a:pathLst>
              </a:custGeom>
              <a:ln w="12700" cap="flat">
                <a:noFill/>
                <a:miter lim="400000"/>
              </a:ln>
              <a:effectLst/>
            </p:spPr>
          </p:pic>
        </p:grpSp>
        <p:grpSp>
          <p:nvGrpSpPr>
            <p:cNvPr id="821" name="Group"/>
            <p:cNvGrpSpPr/>
            <p:nvPr/>
          </p:nvGrpSpPr>
          <p:grpSpPr>
            <a:xfrm>
              <a:off x="1671981" y="2229136"/>
              <a:ext cx="2015829" cy="523863"/>
              <a:chOff x="0" y="0"/>
              <a:chExt cx="2015827" cy="523861"/>
            </a:xfrm>
          </p:grpSpPr>
          <p:pic>
            <p:nvPicPr>
              <p:cNvPr id="816" name="Image" descr="Image"/>
              <p:cNvPicPr>
                <a:picLocks noChangeAspect="1"/>
              </p:cNvPicPr>
              <p:nvPr/>
            </p:nvPicPr>
            <p:blipFill>
              <a:blip r:embed="rId5"/>
              <a:stretch>
                <a:fillRect/>
              </a:stretch>
            </p:blipFill>
            <p:spPr>
              <a:xfrm>
                <a:off x="-1" y="-1"/>
                <a:ext cx="398801" cy="523863"/>
              </a:xfrm>
              <a:prstGeom prst="rect">
                <a:avLst/>
              </a:prstGeom>
              <a:ln w="12700" cap="flat">
                <a:noFill/>
                <a:miter lim="400000"/>
              </a:ln>
              <a:effectLst/>
            </p:spPr>
          </p:pic>
          <p:pic>
            <p:nvPicPr>
              <p:cNvPr id="817" name="Image" descr="Image"/>
              <p:cNvPicPr>
                <a:picLocks noChangeAspect="1"/>
              </p:cNvPicPr>
              <p:nvPr/>
            </p:nvPicPr>
            <p:blipFill>
              <a:blip r:embed="rId5"/>
              <a:stretch>
                <a:fillRect/>
              </a:stretch>
            </p:blipFill>
            <p:spPr>
              <a:xfrm>
                <a:off x="808514" y="-1"/>
                <a:ext cx="398800" cy="523863"/>
              </a:xfrm>
              <a:prstGeom prst="rect">
                <a:avLst/>
              </a:prstGeom>
              <a:ln w="12700" cap="flat">
                <a:noFill/>
                <a:miter lim="400000"/>
              </a:ln>
              <a:effectLst/>
            </p:spPr>
          </p:pic>
          <p:pic>
            <p:nvPicPr>
              <p:cNvPr id="818" name="Image" descr="Image"/>
              <p:cNvPicPr>
                <a:picLocks noChangeAspect="1"/>
              </p:cNvPicPr>
              <p:nvPr/>
            </p:nvPicPr>
            <p:blipFill>
              <a:blip r:embed="rId5"/>
              <a:stretch>
                <a:fillRect/>
              </a:stretch>
            </p:blipFill>
            <p:spPr>
              <a:xfrm>
                <a:off x="409646" y="-1"/>
                <a:ext cx="398801" cy="523863"/>
              </a:xfrm>
              <a:prstGeom prst="rect">
                <a:avLst/>
              </a:prstGeom>
              <a:ln w="12700" cap="flat">
                <a:noFill/>
                <a:miter lim="400000"/>
              </a:ln>
              <a:effectLst/>
            </p:spPr>
          </p:pic>
          <p:pic>
            <p:nvPicPr>
              <p:cNvPr id="819" name="Image" descr="Image"/>
              <p:cNvPicPr>
                <a:picLocks noChangeAspect="1"/>
              </p:cNvPicPr>
              <p:nvPr/>
            </p:nvPicPr>
            <p:blipFill>
              <a:blip r:embed="rId5"/>
              <a:stretch>
                <a:fillRect/>
              </a:stretch>
            </p:blipFill>
            <p:spPr>
              <a:xfrm>
                <a:off x="1212771" y="-1"/>
                <a:ext cx="398800" cy="523863"/>
              </a:xfrm>
              <a:prstGeom prst="rect">
                <a:avLst/>
              </a:prstGeom>
              <a:ln w="12700" cap="flat">
                <a:noFill/>
                <a:miter lim="400000"/>
              </a:ln>
              <a:effectLst/>
            </p:spPr>
          </p:pic>
          <p:pic>
            <p:nvPicPr>
              <p:cNvPr id="820" name="Image" descr="Image"/>
              <p:cNvPicPr>
                <a:picLocks noChangeAspect="1"/>
              </p:cNvPicPr>
              <p:nvPr/>
            </p:nvPicPr>
            <p:blipFill>
              <a:blip r:embed="rId5"/>
              <a:stretch>
                <a:fillRect/>
              </a:stretch>
            </p:blipFill>
            <p:spPr>
              <a:xfrm>
                <a:off x="1617028" y="-1"/>
                <a:ext cx="398800" cy="523863"/>
              </a:xfrm>
              <a:prstGeom prst="rect">
                <a:avLst/>
              </a:prstGeom>
              <a:ln w="12700" cap="flat">
                <a:noFill/>
                <a:miter lim="400000"/>
              </a:ln>
              <a:effectLst/>
            </p:spPr>
          </p:pic>
        </p:grpSp>
        <p:sp>
          <p:nvSpPr>
            <p:cNvPr id="822" name="External Cache"/>
            <p:cNvSpPr txBox="1"/>
            <p:nvPr/>
          </p:nvSpPr>
          <p:spPr>
            <a:xfrm>
              <a:off x="3794623" y="708356"/>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External Cache</a:t>
              </a:r>
            </a:p>
          </p:txBody>
        </p:sp>
        <p:sp>
          <p:nvSpPr>
            <p:cNvPr id="823" name="Web Servers"/>
            <p:cNvSpPr txBox="1"/>
            <p:nvPr/>
          </p:nvSpPr>
          <p:spPr>
            <a:xfrm>
              <a:off x="3697602" y="142801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Web Servers</a:t>
              </a:r>
            </a:p>
          </p:txBody>
        </p:sp>
        <p:sp>
          <p:nvSpPr>
            <p:cNvPr id="824" name="App Servers"/>
            <p:cNvSpPr txBox="1"/>
            <p:nvPr/>
          </p:nvSpPr>
          <p:spPr>
            <a:xfrm>
              <a:off x="3697602" y="2279351"/>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App Servers</a:t>
              </a:r>
            </a:p>
          </p:txBody>
        </p:sp>
        <p:pic>
          <p:nvPicPr>
            <p:cNvPr id="825" name="Image" descr="Image"/>
            <p:cNvPicPr>
              <a:picLocks noChangeAspect="1"/>
            </p:cNvPicPr>
            <p:nvPr/>
          </p:nvPicPr>
          <p:blipFill>
            <a:blip r:embed="rId2"/>
            <a:stretch>
              <a:fillRect/>
            </a:stretch>
          </p:blipFill>
          <p:spPr>
            <a:xfrm>
              <a:off x="2644003" y="3027062"/>
              <a:ext cx="420429" cy="420428"/>
            </a:xfrm>
            <a:prstGeom prst="rect">
              <a:avLst/>
            </a:prstGeom>
            <a:ln w="12700" cap="flat">
              <a:noFill/>
              <a:miter lim="400000"/>
            </a:ln>
            <a:effectLst/>
          </p:spPr>
        </p:pic>
        <p:pic>
          <p:nvPicPr>
            <p:cNvPr id="826" name="Image" descr="Image"/>
            <p:cNvPicPr>
              <a:picLocks noChangeAspect="1"/>
            </p:cNvPicPr>
            <p:nvPr/>
          </p:nvPicPr>
          <p:blipFill>
            <a:blip r:embed="rId2"/>
            <a:stretch>
              <a:fillRect/>
            </a:stretch>
          </p:blipFill>
          <p:spPr>
            <a:xfrm>
              <a:off x="3121027" y="3027062"/>
              <a:ext cx="420429" cy="420428"/>
            </a:xfrm>
            <a:prstGeom prst="rect">
              <a:avLst/>
            </a:prstGeom>
            <a:ln w="12700" cap="flat">
              <a:noFill/>
              <a:miter lim="400000"/>
            </a:ln>
            <a:effectLst/>
          </p:spPr>
        </p:pic>
        <p:sp>
          <p:nvSpPr>
            <p:cNvPr id="827" name="Database servers"/>
            <p:cNvSpPr txBox="1"/>
            <p:nvPr/>
          </p:nvSpPr>
          <p:spPr>
            <a:xfrm>
              <a:off x="3610646" y="3025558"/>
              <a:ext cx="770575"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Database servers</a:t>
              </a:r>
            </a:p>
          </p:txBody>
        </p:sp>
        <p:pic>
          <p:nvPicPr>
            <p:cNvPr id="828" name="Image" descr="Image"/>
            <p:cNvPicPr>
              <a:picLocks noChangeAspect="1"/>
            </p:cNvPicPr>
            <p:nvPr/>
          </p:nvPicPr>
          <p:blipFill>
            <a:blip r:embed="rId6"/>
            <a:stretch>
              <a:fillRect/>
            </a:stretch>
          </p:blipFill>
          <p:spPr>
            <a:xfrm>
              <a:off x="2188541" y="0"/>
              <a:ext cx="1331354" cy="571351"/>
            </a:xfrm>
            <a:prstGeom prst="rect">
              <a:avLst/>
            </a:prstGeom>
            <a:ln w="12700" cap="flat">
              <a:noFill/>
              <a:miter lim="400000"/>
            </a:ln>
            <a:effectLst/>
          </p:spPr>
        </p:pic>
        <p:grpSp>
          <p:nvGrpSpPr>
            <p:cNvPr id="831" name="Group"/>
            <p:cNvGrpSpPr/>
            <p:nvPr/>
          </p:nvGrpSpPr>
          <p:grpSpPr>
            <a:xfrm>
              <a:off x="678154" y="1429513"/>
              <a:ext cx="563035" cy="600902"/>
              <a:chOff x="0" y="0"/>
              <a:chExt cx="563033" cy="600901"/>
            </a:xfrm>
          </p:grpSpPr>
          <p:pic>
            <p:nvPicPr>
              <p:cNvPr id="829" name="Image" descr="Image"/>
              <p:cNvPicPr>
                <a:picLocks noChangeAspect="1"/>
              </p:cNvPicPr>
              <p:nvPr/>
            </p:nvPicPr>
            <p:blipFill>
              <a:blip r:embed="rId3"/>
              <a:srcRect r="71137"/>
              <a:stretch>
                <a:fillRect/>
              </a:stretch>
            </p:blipFill>
            <p:spPr>
              <a:xfrm>
                <a:off x="0" y="0"/>
                <a:ext cx="266826" cy="600902"/>
              </a:xfrm>
              <a:prstGeom prst="rect">
                <a:avLst/>
              </a:prstGeom>
              <a:ln w="12700" cap="flat">
                <a:noFill/>
                <a:miter lim="400000"/>
              </a:ln>
              <a:effectLst/>
            </p:spPr>
          </p:pic>
          <p:pic>
            <p:nvPicPr>
              <p:cNvPr id="830" name="Image" descr="Image"/>
              <p:cNvPicPr>
                <a:picLocks noChangeAspect="1"/>
              </p:cNvPicPr>
              <p:nvPr/>
            </p:nvPicPr>
            <p:blipFill>
              <a:blip r:embed="rId3"/>
              <a:srcRect r="71137"/>
              <a:stretch>
                <a:fillRect/>
              </a:stretch>
            </p:blipFill>
            <p:spPr>
              <a:xfrm>
                <a:off x="296207" y="0"/>
                <a:ext cx="266827" cy="600902"/>
              </a:xfrm>
              <a:prstGeom prst="rect">
                <a:avLst/>
              </a:prstGeom>
              <a:ln w="12700" cap="flat">
                <a:noFill/>
                <a:miter lim="400000"/>
              </a:ln>
              <a:effectLst/>
            </p:spPr>
          </p:pic>
        </p:grpSp>
        <p:sp>
          <p:nvSpPr>
            <p:cNvPr id="832" name="Internal Cache"/>
            <p:cNvSpPr txBox="1"/>
            <p:nvPr/>
          </p:nvSpPr>
          <p:spPr>
            <a:xfrm>
              <a:off x="14040" y="1518247"/>
              <a:ext cx="683620"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Internal Cache</a:t>
              </a:r>
            </a:p>
          </p:txBody>
        </p:sp>
        <p:grpSp>
          <p:nvGrpSpPr>
            <p:cNvPr id="835" name="Group"/>
            <p:cNvGrpSpPr/>
            <p:nvPr/>
          </p:nvGrpSpPr>
          <p:grpSpPr>
            <a:xfrm>
              <a:off x="728794" y="2190617"/>
              <a:ext cx="563034" cy="600902"/>
              <a:chOff x="0" y="0"/>
              <a:chExt cx="563033" cy="600901"/>
            </a:xfrm>
          </p:grpSpPr>
          <p:pic>
            <p:nvPicPr>
              <p:cNvPr id="833" name="Image" descr="Image"/>
              <p:cNvPicPr>
                <a:picLocks noChangeAspect="1"/>
              </p:cNvPicPr>
              <p:nvPr/>
            </p:nvPicPr>
            <p:blipFill>
              <a:blip r:embed="rId3"/>
              <a:srcRect r="71137"/>
              <a:stretch>
                <a:fillRect/>
              </a:stretch>
            </p:blipFill>
            <p:spPr>
              <a:xfrm>
                <a:off x="-1" y="0"/>
                <a:ext cx="266827" cy="600902"/>
              </a:xfrm>
              <a:prstGeom prst="rect">
                <a:avLst/>
              </a:prstGeom>
              <a:ln w="12700" cap="flat">
                <a:noFill/>
                <a:miter lim="400000"/>
              </a:ln>
              <a:effectLst/>
            </p:spPr>
          </p:pic>
          <p:pic>
            <p:nvPicPr>
              <p:cNvPr id="834" name="Image" descr="Image"/>
              <p:cNvPicPr>
                <a:picLocks noChangeAspect="1"/>
              </p:cNvPicPr>
              <p:nvPr/>
            </p:nvPicPr>
            <p:blipFill>
              <a:blip r:embed="rId3"/>
              <a:srcRect r="71137"/>
              <a:stretch>
                <a:fillRect/>
              </a:stretch>
            </p:blipFill>
            <p:spPr>
              <a:xfrm>
                <a:off x="296207" y="0"/>
                <a:ext cx="266827" cy="600902"/>
              </a:xfrm>
              <a:prstGeom prst="rect">
                <a:avLst/>
              </a:prstGeom>
              <a:ln w="12700" cap="flat">
                <a:noFill/>
                <a:miter lim="400000"/>
              </a:ln>
              <a:effectLst/>
            </p:spPr>
          </p:pic>
        </p:grpSp>
        <p:sp>
          <p:nvSpPr>
            <p:cNvPr id="836" name="Misc Services"/>
            <p:cNvSpPr txBox="1"/>
            <p:nvPr/>
          </p:nvSpPr>
          <p:spPr>
            <a:xfrm>
              <a:off x="0" y="2279351"/>
              <a:ext cx="683618" cy="423432"/>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Misc Services</a:t>
              </a:r>
            </a:p>
          </p:txBody>
        </p:sp>
        <p:sp>
          <p:nvSpPr>
            <p:cNvPr id="837" name="Connection Line"/>
            <p:cNvSpPr/>
            <p:nvPr/>
          </p:nvSpPr>
          <p:spPr>
            <a:xfrm flipV="1">
              <a:off x="1230400" y="1674294"/>
              <a:ext cx="886203" cy="42644"/>
            </a:xfrm>
            <a:prstGeom prst="line">
              <a:avLst/>
            </a:pr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800">
                  <a:solidFill>
                    <a:srgbClr val="000000"/>
                  </a:solidFill>
                  <a:latin typeface="Calibri"/>
                  <a:ea typeface="Calibri"/>
                  <a:cs typeface="Calibri"/>
                  <a:sym typeface="Calibri"/>
                </a:defRPr>
              </a:pPr>
              <a:endParaRPr sz="900"/>
            </a:p>
          </p:txBody>
        </p:sp>
        <p:sp>
          <p:nvSpPr>
            <p:cNvPr id="838" name="Connection Line"/>
            <p:cNvSpPr/>
            <p:nvPr/>
          </p:nvSpPr>
          <p:spPr>
            <a:xfrm>
              <a:off x="1281039" y="1760903"/>
              <a:ext cx="837063" cy="446664"/>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6024" y="11832"/>
                    <a:pt x="13224" y="4632"/>
                    <a:pt x="21600" y="0"/>
                  </a:cubicBezTo>
                </a:path>
              </a:pathLst>
            </a:custGeom>
            <a:noFill/>
            <a:ln w="1270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nvGrpSpPr>
            <p:cNvPr id="841" name="Group"/>
            <p:cNvGrpSpPr/>
            <p:nvPr/>
          </p:nvGrpSpPr>
          <p:grpSpPr>
            <a:xfrm>
              <a:off x="770834" y="86241"/>
              <a:ext cx="797047" cy="793147"/>
              <a:chOff x="0" y="0"/>
              <a:chExt cx="797046" cy="793146"/>
            </a:xfrm>
          </p:grpSpPr>
          <p:pic>
            <p:nvPicPr>
              <p:cNvPr id="839" name="Image" descr="Image"/>
              <p:cNvPicPr>
                <a:picLocks noChangeAspect="1"/>
              </p:cNvPicPr>
              <p:nvPr/>
            </p:nvPicPr>
            <p:blipFill>
              <a:blip r:embed="rId7"/>
              <a:stretch>
                <a:fillRect/>
              </a:stretch>
            </p:blipFill>
            <p:spPr>
              <a:xfrm>
                <a:off x="166747" y="0"/>
                <a:ext cx="382210" cy="560571"/>
              </a:xfrm>
              <a:prstGeom prst="rect">
                <a:avLst/>
              </a:prstGeom>
              <a:ln w="12700" cap="flat">
                <a:noFill/>
                <a:miter lim="400000"/>
              </a:ln>
              <a:effectLst/>
            </p:spPr>
          </p:pic>
          <p:sp>
            <p:nvSpPr>
              <p:cNvPr id="840" name="Clients"/>
              <p:cNvSpPr txBox="1"/>
              <p:nvPr/>
            </p:nvSpPr>
            <p:spPr>
              <a:xfrm>
                <a:off x="0" y="554381"/>
                <a:ext cx="797046" cy="23876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3394" tIns="13394" rIns="13394" bIns="13394" numCol="1" anchor="ctr">
                <a:spAutoFit/>
              </a:bodyPr>
              <a:lstStyle>
                <a:lvl1pPr algn="l" defTabSz="584200">
                  <a:defRPr sz="1200">
                    <a:solidFill>
                      <a:srgbClr val="000000"/>
                    </a:solidFill>
                    <a:latin typeface="Calibri"/>
                    <a:ea typeface="Calibri"/>
                    <a:cs typeface="Calibri"/>
                    <a:sym typeface="Calibri"/>
                  </a:defRPr>
                </a:lvl1pPr>
              </a:lstStyle>
              <a:p>
                <a:r>
                  <a:rPr sz="600"/>
                  <a:t>Clients</a:t>
                </a:r>
              </a:p>
            </p:txBody>
          </p:sp>
        </p:grpSp>
        <p:sp>
          <p:nvSpPr>
            <p:cNvPr id="842" name="Connection Line"/>
            <p:cNvSpPr/>
            <p:nvPr/>
          </p:nvSpPr>
          <p:spPr>
            <a:xfrm>
              <a:off x="1319922" y="210934"/>
              <a:ext cx="868620" cy="222385"/>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cubicBezTo>
                    <a:pt x="7258" y="8598"/>
                    <a:pt x="14458" y="1398"/>
                    <a:pt x="21600" y="0"/>
                  </a:cubicBezTo>
                </a:path>
              </a:pathLst>
            </a:custGeom>
            <a:noFill/>
            <a:ln w="101600" cap="flat">
              <a:solidFill>
                <a:srgbClr val="96CBB9"/>
              </a:solidFill>
              <a:prstDash val="solid"/>
              <a:miter lim="400000"/>
            </a:ln>
            <a:effectLst/>
          </p:spPr>
          <p:txBody>
            <a:bodyPr wrap="square" lIns="22860" tIns="22860" rIns="22860" bIns="22860" numCol="1" anchor="t">
              <a:noAutofit/>
            </a:bodyPr>
            <a:lstStyle/>
            <a:p>
              <a:pPr algn="l" defTabSz="457200">
                <a:defRPr sz="1200">
                  <a:solidFill>
                    <a:srgbClr val="000000"/>
                  </a:solidFill>
                  <a:latin typeface="Calibri"/>
                  <a:ea typeface="Calibri"/>
                  <a:cs typeface="Calibri"/>
                  <a:sym typeface="Calibri"/>
                </a:defRPr>
              </a:pPr>
              <a:endParaRPr sz="600"/>
            </a:p>
          </p:txBody>
        </p:sp>
      </p:grpSp>
      <p:grpSp>
        <p:nvGrpSpPr>
          <p:cNvPr id="848" name="Cloud 4"/>
          <p:cNvGrpSpPr/>
          <p:nvPr/>
        </p:nvGrpSpPr>
        <p:grpSpPr>
          <a:xfrm>
            <a:off x="8867516" y="3844836"/>
            <a:ext cx="2686973" cy="1864388"/>
            <a:chOff x="-1" y="-1"/>
            <a:chExt cx="5373944" cy="3728774"/>
          </a:xfrm>
        </p:grpSpPr>
        <p:grpSp>
          <p:nvGrpSpPr>
            <p:cNvPr id="846" name="Group"/>
            <p:cNvGrpSpPr/>
            <p:nvPr/>
          </p:nvGrpSpPr>
          <p:grpSpPr>
            <a:xfrm>
              <a:off x="-1" y="-1"/>
              <a:ext cx="5373944" cy="3728774"/>
              <a:chOff x="0" y="0"/>
              <a:chExt cx="5373942" cy="3728772"/>
            </a:xfrm>
          </p:grpSpPr>
          <p:sp>
            <p:nvSpPr>
              <p:cNvPr id="844" name="Shape"/>
              <p:cNvSpPr/>
              <p:nvPr/>
            </p:nvSpPr>
            <p:spPr>
              <a:xfrm>
                <a:off x="-1" y="-1"/>
                <a:ext cx="5373944" cy="3728774"/>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lnTo>
                      <a:pt x="20203" y="7321"/>
                    </a:ln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lnTo>
                      <a:pt x="13801" y="17556"/>
                    </a:ln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D0CECE">
                  <a:alpha val="64999"/>
                </a:srgbClr>
              </a:solid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sp>
            <p:nvSpPr>
              <p:cNvPr id="845" name="Shape"/>
              <p:cNvSpPr/>
              <p:nvPr/>
            </p:nvSpPr>
            <p:spPr>
              <a:xfrm>
                <a:off x="272877" y="189604"/>
                <a:ext cx="4924325" cy="3165856"/>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lnTo>
                      <a:pt x="2598" y="19137"/>
                    </a:ln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lnTo>
                      <a:pt x="10888" y="1399"/>
                    </a:ln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12700" cap="flat">
                <a:solidFill>
                  <a:srgbClr val="0070C0"/>
                </a:solidFill>
                <a:prstDash val="solid"/>
                <a:miter lim="800000"/>
              </a:ln>
              <a:effectLst/>
            </p:spPr>
            <p:txBody>
              <a:bodyPr wrap="square" lIns="22860" tIns="22860" rIns="22860" bIns="22860" numCol="1" anchor="ctr">
                <a:noAutofit/>
              </a:bodyPr>
              <a:lstStyle/>
              <a:p>
                <a:pPr algn="l" defTabSz="457200">
                  <a:defRPr sz="1800">
                    <a:solidFill>
                      <a:srgbClr val="FFFFFF"/>
                    </a:solidFill>
                    <a:latin typeface="Calibri"/>
                    <a:ea typeface="Calibri"/>
                    <a:cs typeface="Calibri"/>
                    <a:sym typeface="Calibri"/>
                  </a:defRPr>
                </a:pPr>
                <a:endParaRPr sz="900"/>
              </a:p>
            </p:txBody>
          </p:sp>
        </p:grpSp>
        <p:sp>
          <p:nvSpPr>
            <p:cNvPr id="847" name="Client sees none of this!"/>
            <p:cNvSpPr txBox="1"/>
            <p:nvPr/>
          </p:nvSpPr>
          <p:spPr>
            <a:xfrm>
              <a:off x="796299" y="1162356"/>
              <a:ext cx="3401689" cy="1200327"/>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22860" tIns="22860" rIns="22860" bIns="22860" numCol="1" anchor="ctr">
              <a:spAutoFit/>
            </a:bodyPr>
            <a:lstStyle>
              <a:lvl1pPr algn="l" defTabSz="914400">
                <a:defRPr sz="3600">
                  <a:solidFill>
                    <a:srgbClr val="000000"/>
                  </a:solidFill>
                  <a:latin typeface="Calibri"/>
                  <a:ea typeface="Calibri"/>
                  <a:cs typeface="Calibri"/>
                  <a:sym typeface="Calibri"/>
                </a:defRPr>
              </a:lvl1pPr>
            </a:lstStyle>
            <a:p>
              <a:r>
                <a:rPr sz="1800"/>
                <a:t>Client sees none of this!</a:t>
              </a:r>
            </a:p>
          </p:txBody>
        </p:sp>
      </p:grpSp>
    </p:spTree>
  </p:cSld>
  <p:clrMapOvr>
    <a:masterClrMapping/>
  </p:clrMapOvr>
  <p:transition spd="med"/>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95498284-E3AE-998A-1838-52801FBAE831}"/>
              </a:ext>
            </a:extLst>
          </p:cNvPr>
          <p:cNvSpPr>
            <a:spLocks noGrp="1"/>
          </p:cNvSpPr>
          <p:nvPr>
            <p:ph type="body" idx="1"/>
          </p:nvPr>
        </p:nvSpPr>
        <p:spPr>
          <a:xfrm>
            <a:off x="603250" y="1981377"/>
            <a:ext cx="10985500" cy="4128007"/>
          </a:xfrm>
        </p:spPr>
        <p:txBody>
          <a:bodyPr/>
          <a:lstStyle/>
          <a:p>
            <a:r>
              <a:rPr lang="en-US" dirty="0"/>
              <a:t>For example, POST is typically not cacheable </a:t>
            </a:r>
          </a:p>
        </p:txBody>
      </p:sp>
      <p:sp>
        <p:nvSpPr>
          <p:cNvPr id="3" name="Title 2">
            <a:extLst>
              <a:ext uri="{FF2B5EF4-FFF2-40B4-BE49-F238E27FC236}">
                <a16:creationId xmlns:a16="http://schemas.microsoft.com/office/drawing/2014/main" id="{C8035762-BBCF-DC22-CA23-F5164944FDBA}"/>
              </a:ext>
            </a:extLst>
          </p:cNvPr>
          <p:cNvSpPr>
            <a:spLocks noGrp="1"/>
          </p:cNvSpPr>
          <p:nvPr>
            <p:ph type="title"/>
          </p:nvPr>
        </p:nvSpPr>
        <p:spPr/>
        <p:txBody>
          <a:bodyPr>
            <a:normAutofit fontScale="90000"/>
          </a:bodyPr>
          <a:lstStyle/>
          <a:p>
            <a:r>
              <a:rPr lang="en-US" dirty="0"/>
              <a:t>“Not cacheable” means that it must be executed exactly once per user request.</a:t>
            </a:r>
          </a:p>
        </p:txBody>
      </p:sp>
      <p:pic>
        <p:nvPicPr>
          <p:cNvPr id="1026" name="Picture 2">
            <a:extLst>
              <a:ext uri="{FF2B5EF4-FFF2-40B4-BE49-F238E27FC236}">
                <a16:creationId xmlns:a16="http://schemas.microsoft.com/office/drawing/2014/main" id="{A55008C4-3291-BC3B-B655-89B57C15DEE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07506" y="2636044"/>
            <a:ext cx="5868251" cy="3173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1523598"/>
      </p:ext>
    </p:extLst>
  </p:cSld>
  <p:clrMapOvr>
    <a:masterClrMapping/>
  </p:clrMapOvr>
  <p:transition spd="med"/>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0" name="Title 1"/>
          <p:cNvSpPr txBox="1">
            <a:spLocks noGrp="1"/>
          </p:cNvSpPr>
          <p:nvPr>
            <p:ph type="title"/>
          </p:nvPr>
        </p:nvSpPr>
        <p:spPr>
          <a:prstGeom prst="rect">
            <a:avLst/>
          </a:prstGeom>
        </p:spPr>
        <p:txBody>
          <a:bodyPr>
            <a:normAutofit fontScale="90000"/>
          </a:bodyPr>
          <a:lstStyle/>
          <a:p>
            <a:r>
              <a:rPr lang="en-US" dirty="0"/>
              <a:t>Uniform Interface:</a:t>
            </a:r>
            <a:br>
              <a:rPr lang="en-US" dirty="0"/>
            </a:br>
            <a:r>
              <a:rPr dirty="0"/>
              <a:t>Nouns are represented as URIs</a:t>
            </a:r>
          </a:p>
        </p:txBody>
      </p:sp>
      <p:sp>
        <p:nvSpPr>
          <p:cNvPr id="851" name="Content Placeholder 2"/>
          <p:cNvSpPr txBox="1">
            <a:spLocks noGrp="1"/>
          </p:cNvSpPr>
          <p:nvPr>
            <p:ph type="body" sz="quarter" idx="1"/>
          </p:nvPr>
        </p:nvSpPr>
        <p:spPr>
          <a:prstGeom prst="rect">
            <a:avLst/>
          </a:prstGeom>
        </p:spPr>
        <p:txBody>
          <a:bodyPr>
            <a:normAutofit fontScale="40000" lnSpcReduction="20000"/>
          </a:bodyPr>
          <a:lstStyle/>
          <a:p>
            <a:pPr>
              <a:lnSpc>
                <a:spcPct val="81000"/>
              </a:lnSpc>
              <a:defRPr sz="5000"/>
            </a:pPr>
            <a:endParaRPr/>
          </a:p>
        </p:txBody>
      </p:sp>
      <p:sp>
        <p:nvSpPr>
          <p:cNvPr id="852" name="Body Level One…"/>
          <p:cNvSpPr txBox="1">
            <a:spLocks noGrp="1"/>
          </p:cNvSpPr>
          <p:nvPr>
            <p:ph type="body" idx="21"/>
          </p:nvPr>
        </p:nvSpPr>
        <p:spPr>
          <a:xfrm>
            <a:off x="603250" y="2124252"/>
            <a:ext cx="8080779" cy="4439834"/>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Autofit/>
          </a:bodyPr>
          <a:lstStyle/>
          <a:p>
            <a:pPr marL="163629" indent="-163629" defTabSz="829035">
              <a:spcBef>
                <a:spcPts val="1500"/>
              </a:spcBef>
              <a:buSzPct val="100000"/>
              <a:defRPr sz="3264"/>
            </a:pPr>
            <a:r>
              <a:rPr sz="1800" dirty="0">
                <a:latin typeface="Arial" panose="020B0604020202020204" pitchFamily="34" charset="0"/>
                <a:cs typeface="Arial" panose="020B0604020202020204" pitchFamily="34" charset="0"/>
              </a:rPr>
              <a:t>In a RESTful system, the server is visualized as a store of resources (nouns), each of which has some data associated with it.</a:t>
            </a:r>
          </a:p>
          <a:p>
            <a:pPr marL="163629" indent="-163629" defTabSz="829035">
              <a:spcBef>
                <a:spcPts val="1500"/>
              </a:spcBef>
              <a:buSzPct val="100000"/>
              <a:defRPr sz="3264"/>
            </a:pPr>
            <a:r>
              <a:rPr sz="1800" dirty="0">
                <a:latin typeface="Arial" panose="020B0604020202020204" pitchFamily="34" charset="0"/>
                <a:cs typeface="Arial" panose="020B0604020202020204" pitchFamily="34" charset="0"/>
              </a:rPr>
              <a:t>URIs represent these resources</a:t>
            </a:r>
          </a:p>
          <a:p>
            <a:pPr marL="163629" indent="-163629" defTabSz="829035">
              <a:spcBef>
                <a:spcPts val="1500"/>
              </a:spcBef>
              <a:buSzPct val="100000"/>
              <a:defRPr sz="3264"/>
            </a:pPr>
            <a:r>
              <a:rPr sz="1800" dirty="0">
                <a:latin typeface="Arial" panose="020B0604020202020204" pitchFamily="34" charset="0"/>
                <a:cs typeface="Arial" panose="020B0604020202020204" pitchFamily="34" charset="0"/>
              </a:rPr>
              <a:t>Examples: </a:t>
            </a:r>
          </a:p>
          <a:p>
            <a:pPr marL="293169" lvl="1" indent="-163629" defTabSz="829035">
              <a:spcBef>
                <a:spcPts val="1500"/>
              </a:spcBef>
              <a:buSzPct val="100000"/>
              <a:defRPr sz="3264"/>
            </a:pPr>
            <a:r>
              <a:rPr sz="1800" dirty="0">
                <a:latin typeface="Arial" panose="020B0604020202020204" pitchFamily="34" charset="0"/>
                <a:cs typeface="Arial" panose="020B0604020202020204" pitchFamily="34" charset="0"/>
              </a:rPr>
              <a:t>/cities/</a:t>
            </a:r>
            <a:r>
              <a:rPr sz="1800" dirty="0" err="1">
                <a:latin typeface="Arial" panose="020B0604020202020204" pitchFamily="34" charset="0"/>
                <a:cs typeface="Arial" panose="020B0604020202020204" pitchFamily="34" charset="0"/>
              </a:rPr>
              <a:t>losangeles</a:t>
            </a:r>
            <a:endParaRPr sz="1800" dirty="0">
              <a:latin typeface="Arial" panose="020B0604020202020204" pitchFamily="34" charset="0"/>
              <a:cs typeface="Arial" panose="020B0604020202020204" pitchFamily="34" charset="0"/>
            </a:endParaRPr>
          </a:p>
          <a:p>
            <a:pPr marL="293169" lvl="1" indent="-163629" defTabSz="829035">
              <a:spcBef>
                <a:spcPts val="1500"/>
              </a:spcBef>
              <a:buSzPct val="100000"/>
              <a:defRPr sz="3264"/>
            </a:pPr>
            <a:r>
              <a:rPr sz="1800" dirty="0">
                <a:latin typeface="Arial" panose="020B0604020202020204" pitchFamily="34" charset="0"/>
                <a:cs typeface="Arial" panose="020B0604020202020204" pitchFamily="34" charset="0"/>
              </a:rPr>
              <a:t>/transcripts/00345/graduate  (student 00345 has several transcripts in the system; this is the graduate one)</a:t>
            </a:r>
          </a:p>
          <a:p>
            <a:pPr marL="163629" indent="-163629" defTabSz="829035">
              <a:spcBef>
                <a:spcPts val="1500"/>
              </a:spcBef>
              <a:buSzPct val="100000"/>
              <a:defRPr sz="3264"/>
            </a:pPr>
            <a:r>
              <a:rPr sz="1800" dirty="0">
                <a:latin typeface="Arial" panose="020B0604020202020204" pitchFamily="34" charset="0"/>
                <a:cs typeface="Arial" panose="020B0604020202020204" pitchFamily="34" charset="0"/>
              </a:rPr>
              <a:t>Anti-examples:     </a:t>
            </a:r>
          </a:p>
          <a:p>
            <a:pPr marL="293169" lvl="1" indent="-163629" defTabSz="829035">
              <a:spcBef>
                <a:spcPts val="1500"/>
              </a:spcBef>
              <a:buSzPct val="100000"/>
              <a:defRPr sz="3264"/>
            </a:pPr>
            <a:r>
              <a:rPr sz="1800" dirty="0">
                <a:latin typeface="Arial" panose="020B0604020202020204" pitchFamily="34" charset="0"/>
                <a:cs typeface="Arial" panose="020B0604020202020204" pitchFamily="34" charset="0"/>
              </a:rPr>
              <a:t>/</a:t>
            </a:r>
            <a:r>
              <a:rPr sz="1800" dirty="0" err="1">
                <a:latin typeface="Arial" panose="020B0604020202020204" pitchFamily="34" charset="0"/>
                <a:cs typeface="Arial" panose="020B0604020202020204" pitchFamily="34" charset="0"/>
              </a:rPr>
              <a:t>getCity</a:t>
            </a:r>
            <a:r>
              <a:rPr sz="1800" dirty="0">
                <a:latin typeface="Arial" panose="020B0604020202020204" pitchFamily="34" charset="0"/>
                <a:cs typeface="Arial" panose="020B0604020202020204" pitchFamily="34" charset="0"/>
              </a:rPr>
              <a:t>/</a:t>
            </a:r>
            <a:r>
              <a:rPr sz="1800" dirty="0" err="1">
                <a:latin typeface="Arial" panose="020B0604020202020204" pitchFamily="34" charset="0"/>
                <a:cs typeface="Arial" panose="020B0604020202020204" pitchFamily="34" charset="0"/>
              </a:rPr>
              <a:t>losangeles</a:t>
            </a:r>
            <a:endParaRPr sz="1800" dirty="0">
              <a:latin typeface="Arial" panose="020B0604020202020204" pitchFamily="34" charset="0"/>
              <a:cs typeface="Arial" panose="020B0604020202020204" pitchFamily="34" charset="0"/>
            </a:endParaRPr>
          </a:p>
          <a:p>
            <a:pPr marL="293169" lvl="1" indent="-163629" defTabSz="829035">
              <a:spcBef>
                <a:spcPts val="1500"/>
              </a:spcBef>
              <a:buSzPct val="100000"/>
              <a:defRPr sz="3264"/>
            </a:pPr>
            <a:r>
              <a:rPr sz="1800" dirty="0">
                <a:latin typeface="Arial" panose="020B0604020202020204" pitchFamily="34" charset="0"/>
                <a:cs typeface="Arial" panose="020B0604020202020204" pitchFamily="34" charset="0"/>
              </a:rPr>
              <a:t>/</a:t>
            </a:r>
            <a:r>
              <a:rPr sz="1800" dirty="0" err="1">
                <a:latin typeface="Arial" panose="020B0604020202020204" pitchFamily="34" charset="0"/>
                <a:cs typeface="Arial" panose="020B0604020202020204" pitchFamily="34" charset="0"/>
              </a:rPr>
              <a:t>getCitybyID</a:t>
            </a:r>
            <a:r>
              <a:rPr sz="1800" dirty="0">
                <a:latin typeface="Arial" panose="020B0604020202020204" pitchFamily="34" charset="0"/>
                <a:cs typeface="Arial" panose="020B0604020202020204" pitchFamily="34" charset="0"/>
              </a:rPr>
              <a:t>/50654</a:t>
            </a:r>
          </a:p>
          <a:p>
            <a:pPr marL="293169" lvl="1" indent="-163629" defTabSz="829035">
              <a:spcBef>
                <a:spcPts val="1500"/>
              </a:spcBef>
              <a:buSzPct val="100000"/>
              <a:defRPr sz="3264"/>
            </a:pPr>
            <a:r>
              <a:rPr sz="1800" dirty="0">
                <a:latin typeface="Arial" panose="020B0604020202020204" pitchFamily="34" charset="0"/>
                <a:cs typeface="Arial" panose="020B0604020202020204" pitchFamily="34" charset="0"/>
              </a:rPr>
              <a:t>/</a:t>
            </a:r>
            <a:r>
              <a:rPr sz="1800" dirty="0" err="1">
                <a:latin typeface="Arial" panose="020B0604020202020204" pitchFamily="34" charset="0"/>
                <a:cs typeface="Arial" panose="020B0604020202020204" pitchFamily="34" charset="0"/>
              </a:rPr>
              <a:t>Cities.php?id</a:t>
            </a:r>
            <a:r>
              <a:rPr sz="1800" dirty="0">
                <a:latin typeface="Arial" panose="020B0604020202020204" pitchFamily="34" charset="0"/>
                <a:cs typeface="Arial" panose="020B0604020202020204" pitchFamily="34" charset="0"/>
              </a:rPr>
              <a:t>=50654</a:t>
            </a:r>
          </a:p>
        </p:txBody>
      </p:sp>
      <p:grpSp>
        <p:nvGrpSpPr>
          <p:cNvPr id="855" name="Rectangle 4"/>
          <p:cNvGrpSpPr/>
          <p:nvPr/>
        </p:nvGrpSpPr>
        <p:grpSpPr>
          <a:xfrm>
            <a:off x="8817571" y="3445148"/>
            <a:ext cx="2743200" cy="2328332"/>
            <a:chOff x="0" y="0"/>
            <a:chExt cx="5486399" cy="4656662"/>
          </a:xfrm>
        </p:grpSpPr>
        <p:sp>
          <p:nvSpPr>
            <p:cNvPr id="853" name="Rectangle"/>
            <p:cNvSpPr/>
            <p:nvPr/>
          </p:nvSpPr>
          <p:spPr>
            <a:xfrm>
              <a:off x="0" y="0"/>
              <a:ext cx="5486399" cy="4656662"/>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54" name="Useful heuristic:  if you were keeping this data in a bunch of files, what would the directory structure look like?…"/>
            <p:cNvSpPr/>
            <p:nvPr/>
          </p:nvSpPr>
          <p:spPr>
            <a:xfrm>
              <a:off x="104140" y="12700"/>
              <a:ext cx="5278119" cy="46166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p>
              <a:pPr algn="l" defTabSz="914400">
                <a:defRPr sz="3600">
                  <a:solidFill>
                    <a:srgbClr val="000000"/>
                  </a:solidFill>
                  <a:latin typeface="Ink Free"/>
                  <a:ea typeface="Ink Free"/>
                  <a:cs typeface="Ink Free"/>
                  <a:sym typeface="Ink Free"/>
                </a:defRPr>
              </a:pPr>
              <a:r>
                <a:rPr sz="1800" dirty="0"/>
                <a:t>Useful heuristic:  if you were keeping this data in a bunch of files, what would the directory structure look like?</a:t>
              </a:r>
              <a:endParaRPr sz="1800" dirty="0">
                <a:solidFill>
                  <a:srgbClr val="FFFFFF"/>
                </a:solidFill>
              </a:endParaRPr>
            </a:p>
            <a:p>
              <a:pPr algn="l" defTabSz="914400">
                <a:defRPr sz="3600">
                  <a:solidFill>
                    <a:srgbClr val="000000"/>
                  </a:solidFill>
                  <a:latin typeface="Ink Free"/>
                  <a:ea typeface="Ink Free"/>
                  <a:cs typeface="Ink Free"/>
                  <a:sym typeface="Ink Free"/>
                </a:defRPr>
              </a:pPr>
              <a:r>
                <a:rPr sz="1800" dirty="0"/>
                <a:t>But you don't have to actually keep the data in that way.  </a:t>
              </a:r>
            </a:p>
          </p:txBody>
        </p:sp>
      </p:grpSp>
      <p:grpSp>
        <p:nvGrpSpPr>
          <p:cNvPr id="858" name="Rectangle 5"/>
          <p:cNvGrpSpPr/>
          <p:nvPr/>
        </p:nvGrpSpPr>
        <p:grpSpPr>
          <a:xfrm>
            <a:off x="8817571" y="2286685"/>
            <a:ext cx="2743201" cy="974271"/>
            <a:chOff x="-1" y="0"/>
            <a:chExt cx="5486400" cy="1948540"/>
          </a:xfrm>
        </p:grpSpPr>
        <p:sp>
          <p:nvSpPr>
            <p:cNvPr id="856" name="Rectangle"/>
            <p:cNvSpPr/>
            <p:nvPr/>
          </p:nvSpPr>
          <p:spPr>
            <a:xfrm>
              <a:off x="-1" y="0"/>
              <a:ext cx="5486400" cy="1948540"/>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57" name="We prefer plural nouns for toplevel resources, as you see here."/>
            <p:cNvSpPr txBox="1"/>
            <p:nvPr/>
          </p:nvSpPr>
          <p:spPr>
            <a:xfrm>
              <a:off x="104139" y="12700"/>
              <a:ext cx="5278120" cy="1846658"/>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dirty="0"/>
                <a:t>We prefer plural nouns for </a:t>
              </a:r>
              <a:r>
                <a:rPr sz="1800" dirty="0" err="1"/>
                <a:t>toplevel</a:t>
              </a:r>
              <a:r>
                <a:rPr sz="1800" dirty="0"/>
                <a:t> resources, as you see here.  </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iterate>
                                    <p:tmAbs val="0"/>
                                  </p:iterate>
                                  <p:childTnLst>
                                    <p:set>
                                      <p:cBhvr>
                                        <p:cTn id="10" fill="hold"/>
                                        <p:tgtEl>
                                          <p:spTgt spid="8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55" grpId="0" animBg="1" advAuto="0"/>
      <p:bldP spid="858" grpId="0" animBg="1" advAuto="0"/>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 name="Content Placeholder 2"/>
          <p:cNvSpPr txBox="1">
            <a:spLocks noGrp="1"/>
          </p:cNvSpPr>
          <p:nvPr>
            <p:ph type="body" idx="1"/>
          </p:nvPr>
        </p:nvSpPr>
        <p:spPr>
          <a:prstGeom prst="rect">
            <a:avLst/>
          </a:prstGeom>
        </p:spPr>
        <p:txBody>
          <a:bodyPr>
            <a:normAutofit lnSpcReduction="10000"/>
          </a:bodyPr>
          <a:lstStyle/>
          <a:p>
            <a:pPr>
              <a:lnSpc>
                <a:spcPct val="81000"/>
              </a:lnSpc>
            </a:pPr>
            <a:r>
              <a:t>In REST, there are four things you can do with a resource</a:t>
            </a:r>
          </a:p>
          <a:p>
            <a:pPr>
              <a:lnSpc>
                <a:spcPct val="81000"/>
              </a:lnSpc>
            </a:pPr>
            <a:r>
              <a:t>POST: requests the server to create a resource</a:t>
            </a:r>
          </a:p>
          <a:p>
            <a:pPr lvl="1">
              <a:lnSpc>
                <a:spcPct val="81000"/>
              </a:lnSpc>
              <a:spcBef>
                <a:spcPts val="500"/>
              </a:spcBef>
            </a:pPr>
            <a:r>
              <a:t>there are several ways in which the value for the new resource can be transmitted (more In a minute)</a:t>
            </a:r>
          </a:p>
          <a:p>
            <a:pPr>
              <a:lnSpc>
                <a:spcPct val="81000"/>
              </a:lnSpc>
            </a:pPr>
            <a:r>
              <a:t>GET: requests the server to respond with a representation of the resource</a:t>
            </a:r>
          </a:p>
          <a:p>
            <a:pPr>
              <a:lnSpc>
                <a:spcPct val="81000"/>
              </a:lnSpc>
            </a:pPr>
            <a:r>
              <a:t>PUT: requests the server to replace the value of the resource by the given value</a:t>
            </a:r>
          </a:p>
          <a:p>
            <a:pPr>
              <a:lnSpc>
                <a:spcPct val="81000"/>
              </a:lnSpc>
            </a:pPr>
            <a:r>
              <a:t>DELETE: requests the server to delete the resource	</a:t>
            </a:r>
          </a:p>
        </p:txBody>
      </p:sp>
      <p:sp>
        <p:nvSpPr>
          <p:cNvPr id="861" name="Title 1"/>
          <p:cNvSpPr txBox="1">
            <a:spLocks noGrp="1"/>
          </p:cNvSpPr>
          <p:nvPr>
            <p:ph type="title"/>
          </p:nvPr>
        </p:nvSpPr>
        <p:spPr>
          <a:prstGeom prst="rect">
            <a:avLst/>
          </a:prstGeom>
        </p:spPr>
        <p:txBody>
          <a:bodyPr>
            <a:normAutofit fontScale="90000"/>
          </a:bodyPr>
          <a:lstStyle/>
          <a:p>
            <a:r>
              <a:rPr lang="en-US" dirty="0"/>
              <a:t>Uniform Interface:</a:t>
            </a:r>
            <a:br>
              <a:rPr lang="en-US" dirty="0"/>
            </a:br>
            <a:r>
              <a:rPr dirty="0"/>
              <a:t>Verbs are represented as http methods</a:t>
            </a:r>
          </a:p>
        </p:txBody>
      </p:sp>
    </p:spTree>
  </p:cSld>
  <p:clrMapOvr>
    <a:masterClrMapping/>
  </p:clrMapOvr>
  <p:transition spd="med"/>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3" name="Content Placeholder 2"/>
          <p:cNvSpPr txBox="1">
            <a:spLocks noGrp="1"/>
          </p:cNvSpPr>
          <p:nvPr>
            <p:ph type="body" idx="1"/>
          </p:nvPr>
        </p:nvSpPr>
        <p:spPr>
          <a:prstGeom prst="rect">
            <a:avLst/>
          </a:prstGeom>
        </p:spPr>
        <p:txBody>
          <a:bodyPr>
            <a:normAutofit/>
          </a:bodyPr>
          <a:lstStyle/>
          <a:p>
            <a:pPr marL="0" indent="0" defTabSz="1097252">
              <a:spcBef>
                <a:spcPts val="2000"/>
              </a:spcBef>
              <a:buNone/>
              <a:defRPr sz="4500"/>
            </a:pPr>
            <a:r>
              <a:rPr sz="1800" dirty="0">
                <a:latin typeface="Arial" panose="020B0604020202020204" pitchFamily="34" charset="0"/>
                <a:cs typeface="Arial" panose="020B0604020202020204" pitchFamily="34" charset="0"/>
              </a:rPr>
              <a:t>There are at least 3 ways to associate parameters with a request:</a:t>
            </a:r>
          </a:p>
          <a:p>
            <a:pPr marL="480060" lvl="1" indent="-205740" defTabSz="1097252">
              <a:spcBef>
                <a:spcPts val="450"/>
              </a:spcBef>
              <a:defRPr sz="3959">
                <a:solidFill>
                  <a:srgbClr val="FF0000"/>
                </a:solidFill>
              </a:defRPr>
            </a:pPr>
            <a:r>
              <a:rPr sz="1800" dirty="0">
                <a:latin typeface="Arial" panose="020B0604020202020204" pitchFamily="34" charset="0"/>
                <a:cs typeface="Arial" panose="020B0604020202020204" pitchFamily="34" charset="0"/>
              </a:rPr>
              <a:t>path parameters</a:t>
            </a:r>
            <a:r>
              <a:rPr sz="1800" dirty="0">
                <a:solidFill>
                  <a:srgbClr val="000000"/>
                </a:solidFill>
                <a:latin typeface="Arial" panose="020B0604020202020204" pitchFamily="34" charset="0"/>
                <a:cs typeface="Arial" panose="020B0604020202020204" pitchFamily="34" charset="0"/>
              </a:rPr>
              <a:t>.  These specify portions of the path to the resource.  For example, your REST protocol might allow a path like</a:t>
            </a:r>
          </a:p>
          <a:p>
            <a:pPr marL="480060" lvl="1" indent="-205740" defTabSz="1097252">
              <a:spcBef>
                <a:spcPts val="450"/>
              </a:spcBef>
              <a:defRPr sz="3959"/>
            </a:pPr>
            <a:endParaRPr sz="1800" dirty="0">
              <a:solidFill>
                <a:srgbClr val="000000"/>
              </a:solidFill>
              <a:latin typeface="Arial" panose="020B0604020202020204" pitchFamily="34" charset="0"/>
              <a:cs typeface="Arial" panose="020B0604020202020204" pitchFamily="34" charset="0"/>
            </a:endParaRPr>
          </a:p>
          <a:p>
            <a:pPr marL="0" lvl="2" indent="548640" defTabSz="1097252">
              <a:spcBef>
                <a:spcPts val="450"/>
              </a:spcBef>
              <a:buNone/>
              <a:defRPr sz="3239">
                <a:latin typeface="Consolas"/>
                <a:ea typeface="Consolas"/>
                <a:cs typeface="Consolas"/>
                <a:sym typeface="Consolas"/>
              </a:defRPr>
            </a:pPr>
            <a:r>
              <a:rPr sz="1800" dirty="0">
                <a:latin typeface="Arial" panose="020B0604020202020204" pitchFamily="34" charset="0"/>
                <a:cs typeface="Arial" panose="020B0604020202020204" pitchFamily="34" charset="0"/>
              </a:rPr>
              <a:t>/transcripts/00345/graduate</a:t>
            </a:r>
          </a:p>
          <a:p>
            <a:pPr marL="0" lvl="2" indent="548640" defTabSz="1097252">
              <a:spcBef>
                <a:spcPts val="450"/>
              </a:spcBef>
              <a:buNone/>
              <a:defRPr sz="3239"/>
            </a:pPr>
            <a:r>
              <a:rPr sz="1800" dirty="0">
                <a:latin typeface="Arial" panose="020B0604020202020204" pitchFamily="34" charset="0"/>
                <a:cs typeface="Arial" panose="020B0604020202020204" pitchFamily="34" charset="0"/>
              </a:rPr>
              <a:t> </a:t>
            </a:r>
          </a:p>
          <a:p>
            <a:pPr marL="480060" lvl="1" indent="-205740" defTabSz="1097252">
              <a:spcBef>
                <a:spcPts val="450"/>
              </a:spcBef>
              <a:defRPr sz="3959">
                <a:solidFill>
                  <a:srgbClr val="FF0000"/>
                </a:solidFill>
              </a:defRPr>
            </a:pPr>
            <a:r>
              <a:rPr sz="1800" dirty="0">
                <a:latin typeface="Arial" panose="020B0604020202020204" pitchFamily="34" charset="0"/>
                <a:cs typeface="Arial" panose="020B0604020202020204" pitchFamily="34" charset="0"/>
              </a:rPr>
              <a:t>query parameters</a:t>
            </a:r>
            <a:r>
              <a:rPr sz="1800" dirty="0">
                <a:solidFill>
                  <a:srgbClr val="000000"/>
                </a:solidFill>
                <a:latin typeface="Arial" panose="020B0604020202020204" pitchFamily="34" charset="0"/>
                <a:cs typeface="Arial" panose="020B0604020202020204" pitchFamily="34" charset="0"/>
              </a:rPr>
              <a:t>.  These are part of the URI and are typically used as search items.  For example, your REST protocol might allow a path like</a:t>
            </a:r>
          </a:p>
          <a:p>
            <a:pPr marL="480060" lvl="1" indent="-205740" defTabSz="1097252">
              <a:spcBef>
                <a:spcPts val="450"/>
              </a:spcBef>
              <a:defRPr sz="3959"/>
            </a:pPr>
            <a:endParaRPr sz="1800" dirty="0">
              <a:solidFill>
                <a:srgbClr val="000000"/>
              </a:solidFill>
              <a:latin typeface="Arial" panose="020B0604020202020204" pitchFamily="34" charset="0"/>
              <a:cs typeface="Arial" panose="020B0604020202020204" pitchFamily="34" charset="0"/>
            </a:endParaRPr>
          </a:p>
          <a:p>
            <a:pPr marL="0" lvl="1" indent="274320" defTabSz="1097252">
              <a:spcBef>
                <a:spcPts val="450"/>
              </a:spcBef>
              <a:buNone/>
              <a:defRPr sz="3959"/>
            </a:pPr>
            <a:r>
              <a:rPr sz="1800" dirty="0">
                <a:latin typeface="Arial" panose="020B0604020202020204" pitchFamily="34" charset="0"/>
                <a:cs typeface="Arial" panose="020B0604020202020204" pitchFamily="34" charset="0"/>
              </a:rPr>
              <a:t>	</a:t>
            </a:r>
            <a:r>
              <a:rPr sz="1800" dirty="0">
                <a:latin typeface="Arial" panose="020B0604020202020204" pitchFamily="34" charset="0"/>
                <a:ea typeface="Consolas"/>
                <a:cs typeface="Arial" panose="020B0604020202020204" pitchFamily="34" charset="0"/>
                <a:sym typeface="Consolas"/>
              </a:rPr>
              <a:t>/transcripts/</a:t>
            </a:r>
            <a:r>
              <a:rPr sz="1800" dirty="0" err="1">
                <a:latin typeface="Arial" panose="020B0604020202020204" pitchFamily="34" charset="0"/>
                <a:ea typeface="Consolas"/>
                <a:cs typeface="Arial" panose="020B0604020202020204" pitchFamily="34" charset="0"/>
                <a:sym typeface="Consolas"/>
              </a:rPr>
              <a:t>graduate?lastname</a:t>
            </a:r>
            <a:r>
              <a:rPr sz="1800" dirty="0">
                <a:latin typeface="Arial" panose="020B0604020202020204" pitchFamily="34" charset="0"/>
                <a:ea typeface="Consolas"/>
                <a:cs typeface="Arial" panose="020B0604020202020204" pitchFamily="34" charset="0"/>
                <a:sym typeface="Consolas"/>
              </a:rPr>
              <a:t>=</a:t>
            </a:r>
            <a:r>
              <a:rPr sz="1800" dirty="0" err="1">
                <a:latin typeface="Arial" panose="020B0604020202020204" pitchFamily="34" charset="0"/>
                <a:ea typeface="Consolas"/>
                <a:cs typeface="Arial" panose="020B0604020202020204" pitchFamily="34" charset="0"/>
                <a:sym typeface="Consolas"/>
              </a:rPr>
              <a:t>covey&amp;firstname</a:t>
            </a:r>
            <a:r>
              <a:rPr sz="1800" dirty="0">
                <a:latin typeface="Arial" panose="020B0604020202020204" pitchFamily="34" charset="0"/>
                <a:ea typeface="Consolas"/>
                <a:cs typeface="Arial" panose="020B0604020202020204" pitchFamily="34" charset="0"/>
                <a:sym typeface="Consolas"/>
              </a:rPr>
              <a:t>=</a:t>
            </a:r>
            <a:r>
              <a:rPr sz="1800" dirty="0" err="1">
                <a:latin typeface="Arial" panose="020B0604020202020204" pitchFamily="34" charset="0"/>
                <a:ea typeface="Consolas"/>
                <a:cs typeface="Arial" panose="020B0604020202020204" pitchFamily="34" charset="0"/>
                <a:sym typeface="Consolas"/>
              </a:rPr>
              <a:t>avery</a:t>
            </a:r>
            <a:endParaRPr sz="1800" dirty="0">
              <a:latin typeface="Arial" panose="020B0604020202020204" pitchFamily="34" charset="0"/>
              <a:ea typeface="Consolas"/>
              <a:cs typeface="Arial" panose="020B0604020202020204" pitchFamily="34" charset="0"/>
              <a:sym typeface="Consolas"/>
            </a:endParaRPr>
          </a:p>
          <a:p>
            <a:pPr marL="0" lvl="1" indent="274320" defTabSz="1097252">
              <a:spcBef>
                <a:spcPts val="450"/>
              </a:spcBef>
              <a:buNone/>
              <a:defRPr sz="3959"/>
            </a:pPr>
            <a:endParaRPr sz="1800" dirty="0">
              <a:latin typeface="Arial" panose="020B0604020202020204" pitchFamily="34" charset="0"/>
              <a:ea typeface="Consolas"/>
              <a:cs typeface="Arial" panose="020B0604020202020204" pitchFamily="34" charset="0"/>
              <a:sym typeface="Consolas"/>
            </a:endParaRPr>
          </a:p>
          <a:p>
            <a:pPr marL="480060" lvl="1" indent="-205740" defTabSz="1097252">
              <a:spcBef>
                <a:spcPts val="450"/>
              </a:spcBef>
              <a:defRPr sz="3959">
                <a:solidFill>
                  <a:srgbClr val="FF0000"/>
                </a:solidFill>
              </a:defRPr>
            </a:pPr>
            <a:r>
              <a:rPr sz="1800" dirty="0">
                <a:latin typeface="Arial" panose="020B0604020202020204" pitchFamily="34" charset="0"/>
                <a:cs typeface="Arial" panose="020B0604020202020204" pitchFamily="34" charset="0"/>
              </a:rPr>
              <a:t>body parameters</a:t>
            </a:r>
            <a:r>
              <a:rPr sz="1800" dirty="0">
                <a:solidFill>
                  <a:srgbClr val="000000"/>
                </a:solidFill>
                <a:latin typeface="Arial" panose="020B0604020202020204" pitchFamily="34" charset="0"/>
                <a:cs typeface="Arial" panose="020B0604020202020204" pitchFamily="34" charset="0"/>
              </a:rPr>
              <a:t>.  You can put additional parameters or information in the body, using any coding that you like.</a:t>
            </a:r>
          </a:p>
        </p:txBody>
      </p:sp>
      <p:sp>
        <p:nvSpPr>
          <p:cNvPr id="864" name="Title 1"/>
          <p:cNvSpPr txBox="1">
            <a:spLocks noGrp="1"/>
          </p:cNvSpPr>
          <p:nvPr>
            <p:ph type="title"/>
          </p:nvPr>
        </p:nvSpPr>
        <p:spPr>
          <a:prstGeom prst="rect">
            <a:avLst/>
          </a:prstGeom>
        </p:spPr>
        <p:txBody>
          <a:bodyPr/>
          <a:lstStyle/>
          <a:p>
            <a:r>
              <a:t>You say you want parameters?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5" name="Distributed Systems Goals"/>
          <p:cNvSpPr txBox="1">
            <a:spLocks noGrp="1"/>
          </p:cNvSpPr>
          <p:nvPr>
            <p:ph type="title"/>
          </p:nvPr>
        </p:nvSpPr>
        <p:spPr>
          <a:prstGeom prst="rect">
            <a:avLst/>
          </a:prstGeom>
        </p:spPr>
        <p:txBody>
          <a:bodyPr/>
          <a:lstStyle>
            <a:lvl1pPr>
              <a:defRPr spc="-200"/>
            </a:lvl1pPr>
          </a:lstStyle>
          <a:p>
            <a:r>
              <a:t>Distributed Systems Goals</a:t>
            </a:r>
          </a:p>
        </p:txBody>
      </p:sp>
      <p:sp>
        <p:nvSpPr>
          <p:cNvPr id="347" name="Scalability…"/>
          <p:cNvSpPr txBox="1">
            <a:spLocks noGrp="1"/>
          </p:cNvSpPr>
          <p:nvPr>
            <p:ph idx="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a:bodyPr>
          <a:lstStyle/>
          <a:p>
            <a:r>
              <a:rPr dirty="0"/>
              <a:t>Scalability</a:t>
            </a:r>
          </a:p>
          <a:p>
            <a:r>
              <a:rPr dirty="0"/>
              <a:t>Performance</a:t>
            </a:r>
          </a:p>
          <a:p>
            <a:pPr>
              <a:defRPr b="1">
                <a:solidFill>
                  <a:srgbClr val="931A68"/>
                </a:solidFill>
              </a:defRPr>
            </a:pPr>
            <a:r>
              <a:rPr dirty="0"/>
              <a:t>Latency</a:t>
            </a:r>
          </a:p>
          <a:p>
            <a:r>
              <a:rPr dirty="0"/>
              <a:t>Availability</a:t>
            </a:r>
          </a:p>
          <a:p>
            <a:r>
              <a:rPr dirty="0"/>
              <a:t>Fault Tolerance</a:t>
            </a:r>
          </a:p>
        </p:txBody>
      </p:sp>
      <p:sp>
        <p:nvSpPr>
          <p:cNvPr id="348" name="“The state of being latent; delay, a period between the initiation of something and the it becoming visible.”"/>
          <p:cNvSpPr txBox="1"/>
          <p:nvPr/>
        </p:nvSpPr>
        <p:spPr>
          <a:xfrm>
            <a:off x="5189534" y="1833587"/>
            <a:ext cx="5303633" cy="12262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sz="2500" dirty="0"/>
              <a:t>“The state of being latent; delay, a period between the initiation of something and the it becoming visible.”</a:t>
            </a:r>
          </a:p>
        </p:txBody>
      </p:sp>
      <p:sp>
        <p:nvSpPr>
          <p:cNvPr id="349" name="“Distributed Systems for Fun and Profit”, Takada"/>
          <p:cNvSpPr txBox="1"/>
          <p:nvPr/>
        </p:nvSpPr>
        <p:spPr>
          <a:xfrm>
            <a:off x="3653298" y="6066225"/>
            <a:ext cx="4116511" cy="3183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5718" tIns="35718" rIns="35718" bIns="35718" anchor="ctr">
            <a:spAutoFit/>
          </a:bodyPr>
          <a:lstStyle>
            <a:lvl1pPr defTabSz="821530">
              <a:defRPr sz="3200" u="sng">
                <a:solidFill>
                  <a:srgbClr val="0000FF"/>
                </a:solidFill>
                <a:uFill>
                  <a:solidFill>
                    <a:srgbClr val="0000FF"/>
                  </a:solidFill>
                </a:uFill>
                <a:latin typeface="+mn-lt"/>
                <a:ea typeface="+mn-ea"/>
                <a:cs typeface="+mn-cs"/>
                <a:sym typeface="Helvetica"/>
                <a:hlinkClick r:id="" action="ppaction://noaction"/>
              </a:defRPr>
            </a:lvl1pPr>
          </a:lstStyle>
          <a:p>
            <a:pPr>
              <a:defRPr>
                <a:solidFill>
                  <a:srgbClr val="000000"/>
                </a:solidFill>
                <a:uFillTx/>
              </a:defRPr>
            </a:pPr>
            <a:r>
              <a:rPr sz="1600"/>
              <a:t>“Distributed Systems for Fun and Profit”, Takada</a:t>
            </a:r>
          </a:p>
        </p:txBody>
      </p:sp>
      <p:sp>
        <p:nvSpPr>
          <p:cNvPr id="4" name="“The state of being latent; delay, a period between the initiation of something and the it becoming visible.”">
            <a:extLst>
              <a:ext uri="{FF2B5EF4-FFF2-40B4-BE49-F238E27FC236}">
                <a16:creationId xmlns:a16="http://schemas.microsoft.com/office/drawing/2014/main" id="{8D180BD2-75C7-6B35-37E4-D9C9B6C6CF04}"/>
              </a:ext>
            </a:extLst>
          </p:cNvPr>
          <p:cNvSpPr txBox="1"/>
          <p:nvPr/>
        </p:nvSpPr>
        <p:spPr>
          <a:xfrm>
            <a:off x="5117992" y="3742013"/>
            <a:ext cx="5303633" cy="84157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5718" tIns="35718" rIns="35718" bIns="35718" anchor="ctr">
            <a:spAutoFit/>
          </a:bodyPr>
          <a:lstStyle>
            <a:lvl1pPr defTabSz="821530">
              <a:defRPr sz="5000">
                <a:solidFill>
                  <a:srgbClr val="931A68"/>
                </a:solidFill>
                <a:latin typeface="+mn-lt"/>
                <a:ea typeface="+mn-ea"/>
                <a:cs typeface="+mn-cs"/>
                <a:sym typeface="Helvetica"/>
              </a:defRPr>
            </a:lvl1pPr>
          </a:lstStyle>
          <a:p>
            <a:r>
              <a:rPr lang="en-US" sz="2500" dirty="0"/>
              <a:t>In a multi-server system, we can select a server that is closer to the user.</a:t>
            </a:r>
            <a:endParaRPr sz="2500" dirty="0"/>
          </a:p>
        </p:txBody>
      </p:sp>
    </p:spTree>
    <p:extLst>
      <p:ext uri="{BB962C8B-B14F-4D97-AF65-F5344CB8AC3E}">
        <p14:creationId xmlns:p14="http://schemas.microsoft.com/office/powerpoint/2010/main" val="2070542047"/>
      </p:ext>
    </p:extLst>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a14="http://schemas.microsoft.com/office/drawing/2010/main" xmlns:m="http://schemas.openxmlformats.org/officeDocument/2006/math"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6" name="Resource: /todos…"/>
          <p:cNvSpPr txBox="1">
            <a:spLocks noGrp="1"/>
          </p:cNvSpPr>
          <p:nvPr>
            <p:ph type="body" idx="1"/>
          </p:nvPr>
        </p:nvSpPr>
        <p:spPr>
          <a:prstGeom prst="rect">
            <a:avLst/>
          </a:prstGeom>
        </p:spPr>
        <p:txBody>
          <a:bodyPr/>
          <a:lstStyle/>
          <a:p>
            <a:r>
              <a:t>Resource: /todos</a:t>
            </a:r>
          </a:p>
          <a:p>
            <a:pPr lvl="1">
              <a:spcBef>
                <a:spcPts val="500"/>
              </a:spcBef>
            </a:pPr>
            <a:r>
              <a:t>GET /todos   - get list all of my todo items</a:t>
            </a:r>
          </a:p>
          <a:p>
            <a:pPr lvl="1">
              <a:spcBef>
                <a:spcPts val="500"/>
              </a:spcBef>
            </a:pPr>
            <a:r>
              <a:t>POST /todos - create a new todo item (data in body)</a:t>
            </a:r>
          </a:p>
          <a:p>
            <a:r>
              <a:t>Resource: /todos/:todoItemID  </a:t>
            </a:r>
          </a:p>
          <a:p>
            <a:pPr lvl="1">
              <a:spcBef>
                <a:spcPts val="500"/>
              </a:spcBef>
            </a:pPr>
            <a:r>
              <a:t>:todoItemID is a path parameter</a:t>
            </a:r>
          </a:p>
          <a:p>
            <a:pPr lvl="1">
              <a:spcBef>
                <a:spcPts val="500"/>
              </a:spcBef>
            </a:pPr>
            <a:r>
              <a:t>GET /todos/:todoItemID - fetch a single item by id</a:t>
            </a:r>
          </a:p>
          <a:p>
            <a:pPr lvl="1">
              <a:spcBef>
                <a:spcPts val="500"/>
              </a:spcBef>
            </a:pPr>
            <a:r>
              <a:t>PUT /todos/:todoItemID - update a single item (new data in body)</a:t>
            </a:r>
          </a:p>
          <a:p>
            <a:pPr lvl="1">
              <a:spcBef>
                <a:spcPts val="500"/>
              </a:spcBef>
            </a:pPr>
            <a:r>
              <a:t>DELETE /todos/:todoItemID - delete a single item</a:t>
            </a:r>
          </a:p>
        </p:txBody>
      </p:sp>
      <p:sp>
        <p:nvSpPr>
          <p:cNvPr id="867" name="RESTful Microservices"/>
          <p:cNvSpPr txBox="1">
            <a:spLocks noGrp="1"/>
          </p:cNvSpPr>
          <p:nvPr>
            <p:ph type="title"/>
          </p:nvPr>
        </p:nvSpPr>
        <p:spPr>
          <a:prstGeom prst="rect">
            <a:avLst/>
          </a:prstGeom>
        </p:spPr>
        <p:txBody>
          <a:bodyPr/>
          <a:lstStyle/>
          <a:p>
            <a:r>
              <a:t>Example interface #1: a todo-list manager</a:t>
            </a:r>
          </a:p>
        </p:txBody>
      </p:sp>
    </p:spTree>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9" name="Title 1"/>
          <p:cNvSpPr txBox="1">
            <a:spLocks noGrp="1"/>
          </p:cNvSpPr>
          <p:nvPr>
            <p:ph type="title"/>
          </p:nvPr>
        </p:nvSpPr>
        <p:spPr>
          <a:prstGeom prst="rect">
            <a:avLst/>
          </a:prstGeom>
        </p:spPr>
        <p:txBody>
          <a:bodyPr>
            <a:normAutofit fontScale="90000"/>
          </a:bodyPr>
          <a:lstStyle>
            <a:lvl1pPr defTabSz="2267654">
              <a:defRPr sz="7905" spc="-158"/>
            </a:lvl1pPr>
          </a:lstStyle>
          <a:p>
            <a:r>
              <a:t>Example Interface #2: a database of transcripts</a:t>
            </a:r>
          </a:p>
        </p:txBody>
      </p:sp>
      <p:sp>
        <p:nvSpPr>
          <p:cNvPr id="870" name="Rectangle 4"/>
          <p:cNvSpPr txBox="1"/>
          <p:nvPr/>
        </p:nvSpPr>
        <p:spPr>
          <a:xfrm>
            <a:off x="883920" y="1451549"/>
            <a:ext cx="11196713" cy="507831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45720" bIns="45720">
            <a:spAutoFit/>
          </a:bodyPr>
          <a:lstStyle/>
          <a:p>
            <a:pPr algn="l" defTabSz="914400">
              <a:defRPr sz="3600">
                <a:solidFill>
                  <a:srgbClr val="000000"/>
                </a:solidFill>
                <a:latin typeface="Consolas"/>
                <a:ea typeface="Consolas"/>
                <a:cs typeface="Consolas"/>
                <a:sym typeface="Consolas"/>
              </a:defRPr>
            </a:pPr>
            <a:r>
              <a:rPr sz="1800"/>
              <a:t>POST /transcripts    </a:t>
            </a:r>
          </a:p>
          <a:p>
            <a:pPr algn="l" defTabSz="914400">
              <a:defRPr sz="3600">
                <a:solidFill>
                  <a:srgbClr val="000000"/>
                </a:solidFill>
                <a:latin typeface="Consolas"/>
                <a:ea typeface="Consolas"/>
                <a:cs typeface="Consolas"/>
                <a:sym typeface="Consolas"/>
              </a:defRPr>
            </a:pPr>
            <a:r>
              <a:rPr sz="1800"/>
              <a:t> -- adds a new student to the database, </a:t>
            </a:r>
          </a:p>
          <a:p>
            <a:pPr algn="l" defTabSz="914400">
              <a:defRPr sz="3600">
                <a:solidFill>
                  <a:srgbClr val="000000"/>
                </a:solidFill>
                <a:latin typeface="Consolas"/>
                <a:ea typeface="Consolas"/>
                <a:cs typeface="Consolas"/>
                <a:sym typeface="Consolas"/>
              </a:defRPr>
            </a:pPr>
            <a:r>
              <a:rPr sz="1800"/>
              <a:t> -- returns an ID for this student. </a:t>
            </a:r>
          </a:p>
          <a:p>
            <a:pPr algn="l" defTabSz="914400">
              <a:defRPr sz="3600">
                <a:solidFill>
                  <a:srgbClr val="000000"/>
                </a:solidFill>
                <a:latin typeface="Consolas"/>
                <a:ea typeface="Consolas"/>
                <a:cs typeface="Consolas"/>
                <a:sym typeface="Consolas"/>
              </a:defRPr>
            </a:pPr>
            <a:r>
              <a:rPr sz="1800"/>
              <a:t> -- requires a body parameter 'name', url-encoded (eg name=avery) </a:t>
            </a:r>
          </a:p>
          <a:p>
            <a:pPr algn="l" defTabSz="914400">
              <a:defRPr sz="3600">
                <a:solidFill>
                  <a:srgbClr val="000000"/>
                </a:solidFill>
                <a:latin typeface="Consolas"/>
                <a:ea typeface="Consolas"/>
                <a:cs typeface="Consolas"/>
                <a:sym typeface="Consolas"/>
              </a:defRPr>
            </a:pPr>
            <a:r>
              <a:rPr sz="1800"/>
              <a:t> -- Multiple students may have the same name.</a:t>
            </a:r>
          </a:p>
          <a:p>
            <a:pPr algn="l" defTabSz="914400">
              <a:defRPr sz="3600">
                <a:solidFill>
                  <a:srgbClr val="000000"/>
                </a:solidFill>
                <a:latin typeface="Consolas"/>
                <a:ea typeface="Consolas"/>
                <a:cs typeface="Consolas"/>
                <a:sym typeface="Consolas"/>
              </a:defRPr>
            </a:pPr>
            <a:r>
              <a:rPr sz="1800"/>
              <a:t>GET  /transcripts/:ID           </a:t>
            </a:r>
          </a:p>
          <a:p>
            <a:pPr algn="l" defTabSz="914400">
              <a:defRPr sz="3600">
                <a:solidFill>
                  <a:srgbClr val="000000"/>
                </a:solidFill>
                <a:latin typeface="Consolas"/>
                <a:ea typeface="Consolas"/>
                <a:cs typeface="Consolas"/>
                <a:sym typeface="Consolas"/>
              </a:defRPr>
            </a:pPr>
            <a:r>
              <a:rPr sz="1800"/>
              <a:t> -- returns transcript for student with given ID.  Fails if no such student</a:t>
            </a:r>
          </a:p>
          <a:p>
            <a:pPr algn="l" defTabSz="914400">
              <a:defRPr sz="3600">
                <a:solidFill>
                  <a:srgbClr val="000000"/>
                </a:solidFill>
                <a:latin typeface="Consolas"/>
                <a:ea typeface="Consolas"/>
                <a:cs typeface="Consolas"/>
                <a:sym typeface="Consolas"/>
              </a:defRPr>
            </a:pPr>
            <a:r>
              <a:rPr sz="1800"/>
              <a:t>DELETE /transcripts/:ID          </a:t>
            </a:r>
          </a:p>
          <a:p>
            <a:pPr algn="l" defTabSz="914400">
              <a:defRPr sz="3600">
                <a:solidFill>
                  <a:srgbClr val="000000"/>
                </a:solidFill>
                <a:latin typeface="Consolas"/>
                <a:ea typeface="Consolas"/>
                <a:cs typeface="Consolas"/>
                <a:sym typeface="Consolas"/>
              </a:defRPr>
            </a:pPr>
            <a:r>
              <a:rPr sz="1800"/>
              <a:t> -- deletes transcript for student with the given ID, fails if no such student</a:t>
            </a:r>
            <a:br>
              <a:rPr sz="1800"/>
            </a:br>
            <a:r>
              <a:rPr sz="1800"/>
              <a:t>POST /transcripts/:studentID/:courseNumber</a:t>
            </a:r>
          </a:p>
          <a:p>
            <a:pPr algn="l" defTabSz="914400">
              <a:defRPr sz="3600">
                <a:solidFill>
                  <a:srgbClr val="000000"/>
                </a:solidFill>
                <a:latin typeface="Consolas"/>
                <a:ea typeface="Consolas"/>
                <a:cs typeface="Consolas"/>
                <a:sym typeface="Consolas"/>
              </a:defRPr>
            </a:pPr>
            <a:r>
              <a:rPr sz="1800"/>
              <a:t> -- adds an entry in this student's transcript with given name and course.  </a:t>
            </a:r>
          </a:p>
          <a:p>
            <a:pPr algn="l" defTabSz="914400">
              <a:defRPr sz="3600">
                <a:solidFill>
                  <a:srgbClr val="000000"/>
                </a:solidFill>
                <a:latin typeface="Consolas"/>
                <a:ea typeface="Consolas"/>
                <a:cs typeface="Consolas"/>
                <a:sym typeface="Consolas"/>
              </a:defRPr>
            </a:pPr>
            <a:r>
              <a:rPr sz="1800"/>
              <a:t> -- Requires a body parameter 'grade', url-encoded</a:t>
            </a:r>
          </a:p>
          <a:p>
            <a:pPr algn="l" defTabSz="914400">
              <a:defRPr sz="3600">
                <a:solidFill>
                  <a:srgbClr val="000000"/>
                </a:solidFill>
                <a:latin typeface="Consolas"/>
                <a:ea typeface="Consolas"/>
                <a:cs typeface="Consolas"/>
                <a:sym typeface="Consolas"/>
              </a:defRPr>
            </a:pPr>
            <a:r>
              <a:rPr sz="1800"/>
              <a:t> -- Fails if there is already an entry for this course in the student's transcript </a:t>
            </a:r>
          </a:p>
          <a:p>
            <a:pPr algn="l" defTabSz="914400">
              <a:defRPr sz="3600">
                <a:solidFill>
                  <a:srgbClr val="000000"/>
                </a:solidFill>
                <a:latin typeface="Consolas"/>
                <a:ea typeface="Consolas"/>
                <a:cs typeface="Consolas"/>
                <a:sym typeface="Consolas"/>
              </a:defRPr>
            </a:pPr>
            <a:r>
              <a:rPr sz="1800"/>
              <a:t>GET  /transcripts/:studentID/:courseNumber  </a:t>
            </a:r>
          </a:p>
          <a:p>
            <a:pPr algn="l" defTabSz="914400">
              <a:defRPr sz="3600">
                <a:solidFill>
                  <a:srgbClr val="000000"/>
                </a:solidFill>
                <a:latin typeface="Consolas"/>
                <a:ea typeface="Consolas"/>
                <a:cs typeface="Consolas"/>
                <a:sym typeface="Consolas"/>
              </a:defRPr>
            </a:pPr>
            <a:r>
              <a:rPr sz="1800"/>
              <a:t> -- returns the student's grade in the specified course.  </a:t>
            </a:r>
          </a:p>
          <a:p>
            <a:pPr algn="l" defTabSz="914400">
              <a:defRPr sz="3600">
                <a:solidFill>
                  <a:srgbClr val="000000"/>
                </a:solidFill>
                <a:latin typeface="Consolas"/>
                <a:ea typeface="Consolas"/>
                <a:cs typeface="Consolas"/>
                <a:sym typeface="Consolas"/>
              </a:defRPr>
            </a:pPr>
            <a:r>
              <a:rPr sz="1800"/>
              <a:t> -- Fails if student or course is missing.</a:t>
            </a:r>
          </a:p>
          <a:p>
            <a:pPr algn="l" defTabSz="914400">
              <a:defRPr sz="3600">
                <a:solidFill>
                  <a:srgbClr val="000000"/>
                </a:solidFill>
                <a:latin typeface="Consolas"/>
                <a:ea typeface="Consolas"/>
                <a:cs typeface="Consolas"/>
                <a:sym typeface="Consolas"/>
              </a:defRPr>
            </a:pPr>
            <a:r>
              <a:rPr sz="1800"/>
              <a:t>GET  /studentids?name=string     </a:t>
            </a:r>
          </a:p>
          <a:p>
            <a:pPr algn="l" defTabSz="914400">
              <a:defRPr sz="3600">
                <a:solidFill>
                  <a:srgbClr val="000000"/>
                </a:solidFill>
                <a:latin typeface="Consolas"/>
                <a:ea typeface="Consolas"/>
                <a:cs typeface="Consolas"/>
                <a:sym typeface="Consolas"/>
              </a:defRPr>
            </a:pPr>
            <a:r>
              <a:rPr sz="1800"/>
              <a:t> -- returns list of IDs for student with the given name</a:t>
            </a:r>
          </a:p>
        </p:txBody>
      </p:sp>
      <p:grpSp>
        <p:nvGrpSpPr>
          <p:cNvPr id="873" name="Rectangle 5"/>
          <p:cNvGrpSpPr/>
          <p:nvPr/>
        </p:nvGrpSpPr>
        <p:grpSpPr>
          <a:xfrm>
            <a:off x="9423785" y="1222973"/>
            <a:ext cx="2743200" cy="1489096"/>
            <a:chOff x="0" y="0"/>
            <a:chExt cx="5486399" cy="2978191"/>
          </a:xfrm>
        </p:grpSpPr>
        <p:sp>
          <p:nvSpPr>
            <p:cNvPr id="871" name="Rectangle"/>
            <p:cNvSpPr/>
            <p:nvPr/>
          </p:nvSpPr>
          <p:spPr>
            <a:xfrm>
              <a:off x="0" y="0"/>
              <a:ext cx="5486399" cy="2978191"/>
            </a:xfrm>
            <a:prstGeom prst="rect">
              <a:avLst/>
            </a:prstGeom>
            <a:solidFill>
              <a:srgbClr val="FBE5D6"/>
            </a:solidFill>
            <a:ln w="25400" cap="flat">
              <a:solidFill>
                <a:srgbClr val="0070C0"/>
              </a:solidFill>
              <a:prstDash val="solid"/>
              <a:miter lim="800000"/>
            </a:ln>
            <a:effectLst/>
          </p:spPr>
          <p:txBody>
            <a:bodyPr wrap="square" lIns="45720" tIns="45720" rIns="45720" bIns="45720" numCol="1" anchor="t">
              <a:noAutofit/>
            </a:bodyPr>
            <a:lstStyle/>
            <a:p>
              <a:pPr algn="l" defTabSz="914400">
                <a:defRPr sz="3600">
                  <a:solidFill>
                    <a:srgbClr val="FFFFFF"/>
                  </a:solidFill>
                  <a:latin typeface="Calibri"/>
                  <a:ea typeface="Calibri"/>
                  <a:cs typeface="Calibri"/>
                  <a:sym typeface="Calibri"/>
                </a:defRPr>
              </a:pPr>
              <a:endParaRPr sz="1800"/>
            </a:p>
          </p:txBody>
        </p:sp>
        <p:sp>
          <p:nvSpPr>
            <p:cNvPr id="872" name="Remember the heuristic:  if you were keeping this data in a bunch of files, what would the directory structure look like?"/>
            <p:cNvSpPr/>
            <p:nvPr/>
          </p:nvSpPr>
          <p:spPr>
            <a:xfrm>
              <a:off x="104140" y="12700"/>
              <a:ext cx="5278119" cy="2954655"/>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t">
              <a:spAutoFit/>
            </a:bodyPr>
            <a:lstStyle>
              <a:lvl1pPr algn="l" defTabSz="1828800">
                <a:defRPr sz="3600">
                  <a:solidFill>
                    <a:srgbClr val="000000"/>
                  </a:solidFill>
                  <a:latin typeface="Ink Free"/>
                  <a:ea typeface="Ink Free"/>
                  <a:cs typeface="Ink Free"/>
                  <a:sym typeface="Ink Free"/>
                </a:defRPr>
              </a:lvl1pPr>
            </a:lstStyle>
            <a:p>
              <a:r>
                <a:rPr sz="1800"/>
                <a:t>Remember the heuristic:  if you were keeping this data in a bunch of files, what would the directory structure look like?</a:t>
              </a:r>
            </a:p>
          </p:txBody>
        </p:sp>
      </p:grpSp>
      <p:grpSp>
        <p:nvGrpSpPr>
          <p:cNvPr id="876" name="Arrow: Left 2"/>
          <p:cNvGrpSpPr/>
          <p:nvPr/>
        </p:nvGrpSpPr>
        <p:grpSpPr>
          <a:xfrm>
            <a:off x="8149278" y="5688301"/>
            <a:ext cx="2327032" cy="1026963"/>
            <a:chOff x="0" y="0"/>
            <a:chExt cx="4654063" cy="2053925"/>
          </a:xfrm>
        </p:grpSpPr>
        <p:sp>
          <p:nvSpPr>
            <p:cNvPr id="874" name="Arrow"/>
            <p:cNvSpPr/>
            <p:nvPr/>
          </p:nvSpPr>
          <p:spPr>
            <a:xfrm>
              <a:off x="0" y="0"/>
              <a:ext cx="4654063" cy="2053925"/>
            </a:xfrm>
            <a:prstGeom prst="leftArrow">
              <a:avLst>
                <a:gd name="adj1" fmla="val 62113"/>
                <a:gd name="adj2" fmla="val 50000"/>
              </a:avLst>
            </a:prstGeom>
            <a:solidFill>
              <a:srgbClr val="FBE5D6"/>
            </a:solidFill>
            <a:ln w="25400" cap="flat">
              <a:solidFill>
                <a:srgbClr val="0070C0"/>
              </a:solidFill>
              <a:prstDash val="solid"/>
              <a:miter lim="800000"/>
            </a:ln>
            <a:effectLst/>
          </p:spPr>
          <p:txBody>
            <a:bodyPr wrap="square" lIns="45720" tIns="45720" rIns="45720" bIns="45720" numCol="1" anchor="ctr">
              <a:noAutofit/>
            </a:bodyPr>
            <a:lstStyle/>
            <a:p>
              <a:pPr algn="l" defTabSz="914400">
                <a:defRPr sz="3600">
                  <a:solidFill>
                    <a:srgbClr val="000000"/>
                  </a:solidFill>
                  <a:latin typeface="Ink Free"/>
                  <a:ea typeface="Ink Free"/>
                  <a:cs typeface="Ink Free"/>
                  <a:sym typeface="Ink Free"/>
                </a:defRPr>
              </a:pPr>
              <a:endParaRPr sz="1800"/>
            </a:p>
          </p:txBody>
        </p:sp>
        <p:sp>
          <p:nvSpPr>
            <p:cNvPr id="875" name="Didn't seem to  fit the model, sorry ☹"/>
            <p:cNvSpPr txBox="1"/>
            <p:nvPr/>
          </p:nvSpPr>
          <p:spPr>
            <a:xfrm>
              <a:off x="742016" y="380632"/>
              <a:ext cx="3807907" cy="129266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45720" tIns="45720" rIns="45720" bIns="45720" numCol="1" anchor="ctr">
              <a:spAutoFit/>
            </a:bodyPr>
            <a:lstStyle/>
            <a:p>
              <a:pPr algn="l" defTabSz="914400">
                <a:defRPr sz="3600">
                  <a:solidFill>
                    <a:srgbClr val="000000"/>
                  </a:solidFill>
                  <a:latin typeface="Ink Free"/>
                  <a:ea typeface="Ink Free"/>
                  <a:cs typeface="Ink Free"/>
                  <a:sym typeface="Ink Free"/>
                </a:defRPr>
              </a:pPr>
              <a:r>
                <a:rPr sz="1800" dirty="0"/>
                <a:t>Didn't seem to  fit the model, sorry </a:t>
              </a:r>
              <a:endParaRPr sz="1800" dirty="0">
                <a:latin typeface="Wingdings"/>
                <a:ea typeface="Wingdings"/>
                <a:cs typeface="Wingdings"/>
                <a:sym typeface="Wingdings"/>
              </a:endParaRP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8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73" grpId="0" animBg="1" advAuto="0"/>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8" name="Specify REST APIs using OpenAPI"/>
          <p:cNvSpPr txBox="1">
            <a:spLocks noGrp="1"/>
          </p:cNvSpPr>
          <p:nvPr>
            <p:ph type="title"/>
          </p:nvPr>
        </p:nvSpPr>
        <p:spPr>
          <a:prstGeom prst="rect">
            <a:avLst/>
          </a:prstGeom>
        </p:spPr>
        <p:txBody>
          <a:bodyPr/>
          <a:lstStyle/>
          <a:p>
            <a:r>
              <a:t>Specify REST APIs using OpenAPI</a:t>
            </a:r>
          </a:p>
        </p:txBody>
      </p:sp>
      <p:sp>
        <p:nvSpPr>
          <p:cNvPr id="879" name="Slide Subtitle"/>
          <p:cNvSpPr txBox="1">
            <a:spLocks noGrp="1"/>
          </p:cNvSpPr>
          <p:nvPr>
            <p:ph type="body" sz="quarter" idx="1"/>
          </p:nvPr>
        </p:nvSpPr>
        <p:spPr>
          <a:prstGeom prst="rect">
            <a:avLst/>
          </a:prstGeom>
        </p:spPr>
        <p:txBody>
          <a:bodyPr>
            <a:normAutofit fontScale="92500" lnSpcReduction="20000"/>
          </a:bodyPr>
          <a:lstStyle/>
          <a:p>
            <a:endParaRPr/>
          </a:p>
        </p:txBody>
      </p:sp>
      <p:sp>
        <p:nvSpPr>
          <p:cNvPr id="880" name="Body Level One…"/>
          <p:cNvSpPr txBox="1">
            <a:spLocks noGrp="1"/>
          </p:cNvSpPr>
          <p:nvPr>
            <p:ph type="body" idx="21"/>
          </p:nvPr>
        </p:nvSpPr>
        <p:spPr>
          <a:xfrm>
            <a:off x="603250" y="2124252"/>
            <a:ext cx="7370346" cy="412800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The specification of the transcript API on the last slide is RESTful, but is not machine-readable</a:t>
            </a:r>
          </a:p>
          <a:p>
            <a:r>
              <a:t>A machine-readable specification is useful for:</a:t>
            </a:r>
          </a:p>
          <a:p>
            <a:pPr marL="431132" lvl="1" indent="-240632">
              <a:buSzPct val="100000"/>
            </a:pPr>
            <a:r>
              <a:t>Automatically generating client and server boilerplate, documentation, examples</a:t>
            </a:r>
          </a:p>
          <a:p>
            <a:pPr marL="431132" lvl="1" indent="-240632">
              <a:buSzPct val="100000"/>
            </a:pPr>
            <a:r>
              <a:t>Tracking how an API evolves over time</a:t>
            </a:r>
          </a:p>
          <a:p>
            <a:pPr marL="431132" lvl="1" indent="-240632">
              <a:buSzPct val="100000"/>
            </a:pPr>
            <a:r>
              <a:t>Ensuring that there are no misunderstandings</a:t>
            </a:r>
          </a:p>
        </p:txBody>
      </p:sp>
      <p:sp>
        <p:nvSpPr>
          <p:cNvPr id="881" name="/towns/{townID}/viewingArea:…"/>
          <p:cNvSpPr txBox="1"/>
          <p:nvPr/>
        </p:nvSpPr>
        <p:spPr>
          <a:xfrm>
            <a:off x="7640905" y="1840895"/>
            <a:ext cx="4376198" cy="4852610"/>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1600">
                <a:solidFill>
                  <a:srgbClr val="0432FF"/>
                </a:solidFill>
                <a:latin typeface="Courier"/>
                <a:ea typeface="Courier"/>
                <a:cs typeface="Courier"/>
                <a:sym typeface="Courier"/>
              </a:defRPr>
            </a:pPr>
            <a:r>
              <a:rPr sz="800" dirty="0"/>
              <a:t>/towns/</a:t>
            </a:r>
            <a:r>
              <a:rPr sz="800" dirty="0">
                <a:solidFill>
                  <a:srgbClr val="272727"/>
                </a:solidFill>
              </a:rPr>
              <a:t>{</a:t>
            </a:r>
            <a:r>
              <a:rPr sz="800" dirty="0" err="1">
                <a:solidFill>
                  <a:srgbClr val="272727"/>
                </a:solidFill>
              </a:rPr>
              <a:t>townID</a:t>
            </a:r>
            <a:r>
              <a:rPr sz="800" dirty="0">
                <a:solidFill>
                  <a:srgbClr val="272727"/>
                </a:solidFill>
              </a:rPr>
              <a:t>}</a:t>
            </a:r>
            <a:r>
              <a:rPr sz="800" dirty="0"/>
              <a:t>/</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post:</a:t>
            </a:r>
          </a:p>
          <a:p>
            <a:pPr algn="l" defTabSz="228600">
              <a:defRPr sz="1600">
                <a:solidFill>
                  <a:srgbClr val="272727"/>
                </a:solidFill>
                <a:latin typeface="Courier"/>
                <a:ea typeface="Courier"/>
                <a:cs typeface="Courier"/>
                <a:sym typeface="Courier"/>
              </a:defRPr>
            </a:pPr>
            <a:r>
              <a:rPr sz="800" dirty="0"/>
              <a:t>  </a:t>
            </a:r>
            <a:r>
              <a:rPr sz="800" dirty="0" err="1"/>
              <a:t>operationId</a:t>
            </a:r>
            <a:r>
              <a:rPr sz="800" dirty="0"/>
              <a:t>: </a:t>
            </a:r>
            <a:r>
              <a:rPr sz="800" dirty="0" err="1"/>
              <a:t>CreateViewingArea</a:t>
            </a:r>
            <a:endParaRPr sz="800" dirty="0"/>
          </a:p>
          <a:p>
            <a:pPr algn="l" defTabSz="228600">
              <a:defRPr sz="1600">
                <a:solidFill>
                  <a:srgbClr val="272727"/>
                </a:solidFill>
                <a:latin typeface="Courier"/>
                <a:ea typeface="Courier"/>
                <a:cs typeface="Courier"/>
                <a:sym typeface="Courier"/>
              </a:defRPr>
            </a:pPr>
            <a:r>
              <a:rPr sz="800" dirty="0"/>
              <a:t>responses:</a:t>
            </a:r>
          </a:p>
          <a:p>
            <a:pPr algn="l" defTabSz="228600">
              <a:defRPr sz="1600">
                <a:solidFill>
                  <a:srgbClr val="00733B"/>
                </a:solidFill>
                <a:latin typeface="Courier"/>
                <a:ea typeface="Courier"/>
                <a:cs typeface="Courier"/>
                <a:sym typeface="Courier"/>
              </a:defRPr>
            </a:pPr>
            <a:r>
              <a:rPr sz="800" dirty="0">
                <a:solidFill>
                  <a:srgbClr val="272727"/>
                </a:solidFill>
              </a:rPr>
              <a:t>  </a:t>
            </a:r>
            <a:r>
              <a:rPr sz="800" dirty="0"/>
              <a:t>'204'</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No content</a:t>
            </a:r>
          </a:p>
          <a:p>
            <a:pPr algn="l" defTabSz="228600">
              <a:defRPr sz="1600">
                <a:solidFill>
                  <a:srgbClr val="00733B"/>
                </a:solidFill>
                <a:latin typeface="Courier"/>
                <a:ea typeface="Courier"/>
                <a:cs typeface="Courier"/>
                <a:sym typeface="Courier"/>
              </a:defRPr>
            </a:pPr>
            <a:r>
              <a:rPr sz="800" dirty="0"/>
              <a:t>'400'</a:t>
            </a:r>
            <a:r>
              <a:rPr sz="800" dirty="0">
                <a:solidFill>
                  <a:srgbClr val="272727"/>
                </a:solidFill>
              </a:rPr>
              <a:t>:</a:t>
            </a:r>
          </a:p>
          <a:p>
            <a:pPr algn="l" defTabSz="228600">
              <a:defRPr sz="1600">
                <a:solidFill>
                  <a:srgbClr val="272727"/>
                </a:solidFill>
                <a:latin typeface="Courier"/>
                <a:ea typeface="Courier"/>
                <a:cs typeface="Courier"/>
                <a:sym typeface="Courier"/>
              </a:defRPr>
            </a:pPr>
            <a:r>
              <a:rPr sz="800" dirty="0"/>
              <a:t>description: Invalid values specified</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InvalidParametersError</a:t>
            </a:r>
            <a:r>
              <a:rPr sz="800" dirty="0"/>
              <a:t>'</a:t>
            </a:r>
          </a:p>
          <a:p>
            <a:pPr algn="l" defTabSz="228600">
              <a:defRPr sz="1600">
                <a:solidFill>
                  <a:srgbClr val="272727"/>
                </a:solidFill>
                <a:latin typeface="Courier"/>
                <a:ea typeface="Courier"/>
                <a:cs typeface="Courier"/>
                <a:sym typeface="Courier"/>
              </a:defRPr>
            </a:pPr>
            <a:r>
              <a:rPr sz="800" dirty="0"/>
              <a:t>description: Creates a viewing area </a:t>
            </a:r>
            <a:r>
              <a:rPr sz="800" dirty="0">
                <a:solidFill>
                  <a:srgbClr val="011480"/>
                </a:solidFill>
              </a:rPr>
              <a:t>in </a:t>
            </a:r>
            <a:r>
              <a:rPr sz="800" dirty="0"/>
              <a:t>a given town</a:t>
            </a:r>
          </a:p>
          <a:p>
            <a:pPr algn="l" defTabSz="228600">
              <a:defRPr sz="1600">
                <a:solidFill>
                  <a:srgbClr val="272727"/>
                </a:solidFill>
                <a:latin typeface="Courier"/>
                <a:ea typeface="Courier"/>
                <a:cs typeface="Courier"/>
                <a:sym typeface="Courier"/>
              </a:defRPr>
            </a:pPr>
            <a:r>
              <a:rPr sz="800" dirty="0"/>
              <a:t>tags:</a:t>
            </a:r>
          </a:p>
          <a:p>
            <a:pPr algn="l" defTabSz="228600">
              <a:defRPr sz="1600">
                <a:solidFill>
                  <a:srgbClr val="272727"/>
                </a:solidFill>
                <a:latin typeface="Courier"/>
                <a:ea typeface="Courier"/>
                <a:cs typeface="Courier"/>
                <a:sym typeface="Courier"/>
              </a:defRPr>
            </a:pPr>
            <a:r>
              <a:rPr sz="800" dirty="0"/>
              <a:t>  - towns</a:t>
            </a:r>
          </a:p>
          <a:p>
            <a:pPr algn="l" defTabSz="228600">
              <a:defRPr sz="1600">
                <a:solidFill>
                  <a:srgbClr val="272727"/>
                </a:solidFill>
                <a:latin typeface="Courier"/>
                <a:ea typeface="Courier"/>
                <a:cs typeface="Courier"/>
                <a:sym typeface="Courier"/>
              </a:defRPr>
            </a:pPr>
            <a:r>
              <a:rPr sz="800" dirty="0"/>
              <a:t>security: []</a:t>
            </a:r>
          </a:p>
          <a:p>
            <a:pPr algn="l" defTabSz="228600">
              <a:defRPr sz="1600">
                <a:solidFill>
                  <a:srgbClr val="272727"/>
                </a:solidFill>
                <a:latin typeface="Courier"/>
                <a:ea typeface="Courier"/>
                <a:cs typeface="Courier"/>
                <a:sym typeface="Courier"/>
              </a:defRPr>
            </a:pPr>
            <a:r>
              <a:rPr sz="800" dirty="0"/>
              <a:t>parameters:</a:t>
            </a:r>
          </a:p>
          <a:p>
            <a:pPr algn="l" defTabSz="228600">
              <a:defRPr sz="1600">
                <a:solidFill>
                  <a:srgbClr val="272727"/>
                </a:solidFill>
                <a:latin typeface="Courier"/>
                <a:ea typeface="Courier"/>
                <a:cs typeface="Courier"/>
                <a:sym typeface="Courier"/>
              </a:defRPr>
            </a:pPr>
            <a:r>
              <a:rPr sz="800" dirty="0"/>
              <a:t>  - description: ID of the town </a:t>
            </a:r>
            <a:r>
              <a:rPr sz="800" dirty="0">
                <a:solidFill>
                  <a:srgbClr val="011480"/>
                </a:solidFill>
              </a:rPr>
              <a:t>in </a:t>
            </a:r>
            <a:r>
              <a:rPr sz="800" dirty="0"/>
              <a:t>which to create the </a:t>
            </a:r>
            <a:r>
              <a:rPr sz="800" dirty="0">
                <a:solidFill>
                  <a:srgbClr val="011480"/>
                </a:solidFill>
              </a:rPr>
              <a:t>new </a:t>
            </a:r>
            <a:r>
              <a:rPr sz="800" dirty="0"/>
              <a:t>viewing area</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path</a:t>
            </a:r>
          </a:p>
          <a:p>
            <a:pPr algn="l" defTabSz="228600">
              <a:defRPr sz="1600">
                <a:solidFill>
                  <a:srgbClr val="272727"/>
                </a:solidFill>
                <a:latin typeface="Courier"/>
                <a:ea typeface="Courier"/>
                <a:cs typeface="Courier"/>
                <a:sym typeface="Courier"/>
              </a:defRPr>
            </a:pPr>
            <a:r>
              <a:rPr sz="800" dirty="0"/>
              <a:t>name: </a:t>
            </a:r>
            <a:r>
              <a:rPr sz="800" dirty="0" err="1"/>
              <a:t>townID</a:t>
            </a:r>
            <a:endParaRPr sz="800" dirty="0"/>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a:t>  - description: |-</a:t>
            </a:r>
          </a:p>
          <a:p>
            <a:pPr algn="l" defTabSz="228600">
              <a:defRPr sz="1600">
                <a:solidFill>
                  <a:srgbClr val="272727"/>
                </a:solidFill>
                <a:latin typeface="Courier"/>
                <a:ea typeface="Courier"/>
                <a:cs typeface="Courier"/>
                <a:sym typeface="Courier"/>
              </a:defRPr>
            </a:pPr>
            <a:r>
              <a:rPr sz="800" dirty="0"/>
              <a:t>  session token of the player making the request, must</a:t>
            </a:r>
          </a:p>
          <a:p>
            <a:pPr algn="l" defTabSz="228600">
              <a:defRPr sz="1600">
                <a:solidFill>
                  <a:srgbClr val="272727"/>
                </a:solidFill>
                <a:latin typeface="Courier"/>
                <a:ea typeface="Courier"/>
                <a:cs typeface="Courier"/>
                <a:sym typeface="Courier"/>
              </a:defRPr>
            </a:pPr>
            <a:r>
              <a:rPr sz="800" dirty="0"/>
              <a:t>match the session token returned when the player joined the town</a:t>
            </a:r>
          </a:p>
          <a:p>
            <a:pPr algn="l" defTabSz="228600">
              <a:defRPr sz="1600">
                <a:solidFill>
                  <a:srgbClr val="272727"/>
                </a:solidFill>
                <a:latin typeface="Courier"/>
                <a:ea typeface="Courier"/>
                <a:cs typeface="Courier"/>
                <a:sym typeface="Courier"/>
              </a:defRPr>
            </a:pPr>
            <a:r>
              <a:rPr sz="800" dirty="0">
                <a:solidFill>
                  <a:srgbClr val="011480"/>
                </a:solidFill>
              </a:rPr>
              <a:t>in</a:t>
            </a:r>
            <a:r>
              <a:rPr sz="800" dirty="0"/>
              <a:t>: header</a:t>
            </a:r>
          </a:p>
          <a:p>
            <a:pPr algn="l" defTabSz="228600">
              <a:defRPr sz="1600">
                <a:solidFill>
                  <a:srgbClr val="272727"/>
                </a:solidFill>
                <a:latin typeface="Courier"/>
                <a:ea typeface="Courier"/>
                <a:cs typeface="Courier"/>
                <a:sym typeface="Courier"/>
              </a:defRPr>
            </a:pPr>
            <a:r>
              <a:rPr sz="800" dirty="0"/>
              <a:t>name: X-Session-Token</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272727"/>
                </a:solidFill>
                <a:latin typeface="Courier"/>
                <a:ea typeface="Courier"/>
                <a:cs typeface="Courier"/>
                <a:sym typeface="Courier"/>
              </a:defRPr>
            </a:pPr>
            <a:r>
              <a:rPr sz="800" dirty="0"/>
              <a:t>  type: string</a:t>
            </a:r>
          </a:p>
          <a:p>
            <a:pPr algn="l" defTabSz="228600">
              <a:defRPr sz="1600">
                <a:solidFill>
                  <a:srgbClr val="272727"/>
                </a:solidFill>
                <a:latin typeface="Courier"/>
                <a:ea typeface="Courier"/>
                <a:cs typeface="Courier"/>
                <a:sym typeface="Courier"/>
              </a:defRPr>
            </a:pPr>
            <a:r>
              <a:rPr sz="800" dirty="0" err="1"/>
              <a:t>requestBody</a:t>
            </a:r>
            <a:r>
              <a:rPr sz="800" dirty="0"/>
              <a:t>:</a:t>
            </a:r>
          </a:p>
          <a:p>
            <a:pPr algn="l" defTabSz="228600">
              <a:defRPr sz="1600">
                <a:solidFill>
                  <a:srgbClr val="272727"/>
                </a:solidFill>
                <a:latin typeface="Courier"/>
                <a:ea typeface="Courier"/>
                <a:cs typeface="Courier"/>
                <a:sym typeface="Courier"/>
              </a:defRPr>
            </a:pPr>
            <a:r>
              <a:rPr sz="800" dirty="0"/>
              <a:t>  description: The </a:t>
            </a:r>
            <a:r>
              <a:rPr sz="800" dirty="0">
                <a:solidFill>
                  <a:srgbClr val="011480"/>
                </a:solidFill>
              </a:rPr>
              <a:t>new </a:t>
            </a:r>
            <a:r>
              <a:rPr sz="800" dirty="0"/>
              <a:t>viewing area to create</a:t>
            </a:r>
          </a:p>
          <a:p>
            <a:pPr algn="l" defTabSz="228600">
              <a:defRPr sz="1600">
                <a:solidFill>
                  <a:srgbClr val="272727"/>
                </a:solidFill>
                <a:latin typeface="Courier"/>
                <a:ea typeface="Courier"/>
                <a:cs typeface="Courier"/>
                <a:sym typeface="Courier"/>
              </a:defRPr>
            </a:pPr>
            <a:r>
              <a:rPr sz="800" dirty="0"/>
              <a:t>required: </a:t>
            </a:r>
            <a:r>
              <a:rPr sz="800" dirty="0">
                <a:solidFill>
                  <a:srgbClr val="011480"/>
                </a:solidFill>
              </a:rPr>
              <a:t>true</a:t>
            </a:r>
          </a:p>
          <a:p>
            <a:pPr algn="l" defTabSz="228600">
              <a:defRPr sz="1600">
                <a:solidFill>
                  <a:srgbClr val="272727"/>
                </a:solidFill>
                <a:latin typeface="Courier"/>
                <a:ea typeface="Courier"/>
                <a:cs typeface="Courier"/>
                <a:sym typeface="Courier"/>
              </a:defRPr>
            </a:pPr>
            <a:r>
              <a:rPr sz="800" dirty="0"/>
              <a:t>content:</a:t>
            </a:r>
          </a:p>
          <a:p>
            <a:pPr algn="l" defTabSz="228600">
              <a:defRPr sz="1600">
                <a:solidFill>
                  <a:srgbClr val="272727"/>
                </a:solidFill>
                <a:latin typeface="Courier"/>
                <a:ea typeface="Courier"/>
                <a:cs typeface="Courier"/>
                <a:sym typeface="Courier"/>
              </a:defRPr>
            </a:pPr>
            <a:r>
              <a:rPr sz="800" dirty="0"/>
              <a:t>  application/</a:t>
            </a:r>
            <a:r>
              <a:rPr sz="800" dirty="0" err="1"/>
              <a:t>json</a:t>
            </a:r>
            <a:r>
              <a:rPr sz="800" dirty="0"/>
              <a:t>:</a:t>
            </a:r>
          </a:p>
          <a:p>
            <a:pPr algn="l" defTabSz="228600">
              <a:defRPr sz="1600">
                <a:solidFill>
                  <a:srgbClr val="272727"/>
                </a:solidFill>
                <a:latin typeface="Courier"/>
                <a:ea typeface="Courier"/>
                <a:cs typeface="Courier"/>
                <a:sym typeface="Courier"/>
              </a:defRPr>
            </a:pPr>
            <a:r>
              <a:rPr sz="800" dirty="0"/>
              <a:t>schema:</a:t>
            </a:r>
          </a:p>
          <a:p>
            <a:pPr algn="l" defTabSz="228600">
              <a:defRPr sz="1600">
                <a:solidFill>
                  <a:srgbClr val="00733B"/>
                </a:solidFill>
                <a:latin typeface="Courier"/>
                <a:ea typeface="Courier"/>
                <a:cs typeface="Courier"/>
                <a:sym typeface="Courier"/>
              </a:defRPr>
            </a:pPr>
            <a:r>
              <a:rPr sz="800" dirty="0">
                <a:solidFill>
                  <a:srgbClr val="272727"/>
                </a:solidFill>
              </a:rPr>
              <a:t>  $ref: </a:t>
            </a:r>
            <a:r>
              <a:rPr sz="800" dirty="0"/>
              <a:t>'#/components/schemas/</a:t>
            </a:r>
            <a:r>
              <a:rPr sz="800" dirty="0" err="1"/>
              <a:t>ViewingArea</a:t>
            </a:r>
            <a:r>
              <a:rPr sz="800" dirty="0"/>
              <a:t>'</a:t>
            </a:r>
          </a:p>
          <a:p>
            <a:pPr algn="l" defTabSz="228600">
              <a:defRPr sz="1600">
                <a:solidFill>
                  <a:srgbClr val="272727"/>
                </a:solidFill>
                <a:latin typeface="Courier"/>
                <a:ea typeface="Courier"/>
                <a:cs typeface="Courier"/>
                <a:sym typeface="Courier"/>
              </a:defRPr>
            </a:pPr>
            <a:r>
              <a:rPr sz="800" dirty="0"/>
              <a:t>description: The </a:t>
            </a:r>
            <a:r>
              <a:rPr sz="800" dirty="0">
                <a:solidFill>
                  <a:srgbClr val="011480"/>
                </a:solidFill>
              </a:rPr>
              <a:t>new </a:t>
            </a:r>
            <a:r>
              <a:rPr sz="800" dirty="0"/>
              <a:t>viewing area to create</a:t>
            </a:r>
          </a:p>
        </p:txBody>
      </p:sp>
    </p:spTree>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fontScale="90000"/>
          </a:bodyPr>
          <a:lstStyle>
            <a:lvl1pPr defTabSz="1706836">
              <a:defRPr sz="5950" spc="-119"/>
            </a:lvl1pPr>
          </a:lstStyle>
          <a:p>
            <a:r>
              <a:t>TSOA Auto-Generates OpenAPI Specifications from TypeScript</a:t>
            </a:r>
          </a:p>
        </p:txBody>
      </p:sp>
      <p:pic>
        <p:nvPicPr>
          <p:cNvPr id="886" name="Image" descr="Image"/>
          <p:cNvPicPr>
            <a:picLocks noChangeAspect="1"/>
          </p:cNvPicPr>
          <p:nvPr/>
        </p:nvPicPr>
        <p:blipFill>
          <a:blip r:embed="rId3"/>
          <a:stretch>
            <a:fillRect/>
          </a:stretch>
        </p:blipFill>
        <p:spPr>
          <a:xfrm>
            <a:off x="8620125" y="1683180"/>
            <a:ext cx="3384550" cy="5010151"/>
          </a:xfrm>
          <a:prstGeom prst="rect">
            <a:avLst/>
          </a:prstGeom>
          <a:ln w="12700">
            <a:miter lim="400000"/>
          </a:ln>
        </p:spPr>
      </p:pic>
      <p:sp>
        <p:nvSpPr>
          <p:cNvPr id="887" name="@Route('towns')…"/>
          <p:cNvSpPr txBox="1"/>
          <p:nvPr/>
        </p:nvSpPr>
        <p:spPr>
          <a:xfrm>
            <a:off x="541867" y="1202750"/>
            <a:ext cx="7803418" cy="4452501"/>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a:solidFill>
                  <a:srgbClr val="808002"/>
                </a:solidFill>
              </a:rPr>
              <a:t>@Route</a:t>
            </a:r>
            <a:r>
              <a:rPr sz="1300">
                <a:solidFill>
                  <a:srgbClr val="272727"/>
                </a:solidFill>
              </a:rPr>
              <a:t>(</a:t>
            </a:r>
            <a:r>
              <a:rPr sz="1300"/>
              <a:t>'towns'</a:t>
            </a:r>
            <a:r>
              <a:rPr sz="1300">
                <a:solidFill>
                  <a:srgbClr val="272727"/>
                </a:solidFill>
              </a:rPr>
              <a:t>)</a:t>
            </a:r>
          </a:p>
          <a:p>
            <a:pPr algn="l" defTabSz="228600">
              <a:defRPr sz="2600">
                <a:solidFill>
                  <a:srgbClr val="000000"/>
                </a:solidFill>
                <a:latin typeface="Courier"/>
                <a:ea typeface="Courier"/>
                <a:cs typeface="Courier"/>
                <a:sym typeface="Courier"/>
              </a:defRPr>
            </a:pPr>
            <a:r>
              <a:rPr sz="1300">
                <a:solidFill>
                  <a:srgbClr val="011480"/>
                </a:solidFill>
              </a:rPr>
              <a:t>export class </a:t>
            </a:r>
            <a:r>
              <a:rPr sz="1300"/>
              <a:t>TownsController </a:t>
            </a:r>
            <a:r>
              <a:rPr sz="1300">
                <a:solidFill>
                  <a:srgbClr val="011480"/>
                </a:solidFill>
              </a:rPr>
              <a:t>extends </a:t>
            </a:r>
            <a:r>
              <a:rPr sz="1300"/>
              <a:t>Controller </a:t>
            </a:r>
            <a:r>
              <a:rPr sz="1300">
                <a:solidFill>
                  <a:srgbClr val="272727"/>
                </a:solidFill>
              </a:rPr>
              <a:t>{</a:t>
            </a:r>
          </a:p>
          <a:p>
            <a:pPr algn="l" defTabSz="228600">
              <a:defRPr sz="2600">
                <a:solidFill>
                  <a:srgbClr val="272727"/>
                </a:solidFill>
                <a:latin typeface="Courier"/>
                <a:ea typeface="Courier"/>
                <a:cs typeface="Courier"/>
                <a:sym typeface="Courier"/>
              </a:defRPr>
            </a:pPr>
            <a:endParaRPr sz="1300">
              <a:solidFill>
                <a:srgbClr val="272727"/>
              </a:solidFill>
            </a:endParaRPr>
          </a:p>
          <a:p>
            <a:pPr algn="l" defTabSz="228600">
              <a:defRPr sz="2600">
                <a:solidFill>
                  <a:srgbClr val="272727"/>
                </a:solidFill>
                <a:latin typeface="Courier"/>
                <a:ea typeface="Courier"/>
                <a:cs typeface="Courier"/>
                <a:sym typeface="Courier"/>
              </a:defRPr>
            </a:pPr>
            <a:endParaRPr sz="1300">
              <a:solidFill>
                <a:srgbClr val="272727"/>
              </a:solidFill>
            </a:endParaRPr>
          </a:p>
          <a:p>
            <a:pPr algn="l" defTabSz="228600">
              <a:defRPr sz="2600" i="1">
                <a:solidFill>
                  <a:srgbClr val="808080"/>
                </a:solidFill>
                <a:latin typeface="Courier"/>
                <a:ea typeface="Courier"/>
                <a:cs typeface="Courier"/>
                <a:sym typeface="Courier"/>
              </a:defRPr>
            </a:pPr>
            <a:r>
              <a:rPr sz="1300"/>
              <a:t>/**</a:t>
            </a:r>
          </a:p>
          <a:p>
            <a:pPr algn="l" defTabSz="228600">
              <a:defRPr sz="2600" i="1">
                <a:solidFill>
                  <a:srgbClr val="808080"/>
                </a:solidFill>
                <a:latin typeface="Courier"/>
                <a:ea typeface="Courier"/>
                <a:cs typeface="Courier"/>
                <a:sym typeface="Courier"/>
              </a:defRPr>
            </a:pPr>
            <a:r>
              <a:rPr sz="1300"/>
              <a:t> * Creates a viewing area in a given town</a:t>
            </a:r>
          </a:p>
          <a:p>
            <a:pPr algn="l" defTabSz="228600">
              <a:defRPr sz="2600" i="1">
                <a:solidFill>
                  <a:srgbClr val="808080"/>
                </a:solidFill>
                <a:latin typeface="Courier"/>
                <a:ea typeface="Courier"/>
                <a:cs typeface="Courier"/>
                <a:sym typeface="Courier"/>
              </a:defRPr>
            </a:pPr>
            <a:r>
              <a:rPr sz="1300"/>
              <a:t> *</a:t>
            </a:r>
          </a:p>
          <a:p>
            <a:pPr algn="l" defTabSz="228600">
              <a:defRPr sz="2600" i="1">
                <a:solidFill>
                  <a:srgbClr val="808080"/>
                </a:solidFill>
                <a:latin typeface="Courier"/>
                <a:ea typeface="Courier"/>
                <a:cs typeface="Courier"/>
                <a:sym typeface="Courier"/>
              </a:defRPr>
            </a:pPr>
            <a:r>
              <a:rPr sz="1300"/>
              <a:t> * </a:t>
            </a:r>
            <a:r>
              <a:rPr sz="1300" b="1"/>
              <a:t>@param </a:t>
            </a:r>
            <a:r>
              <a:rPr sz="1300">
                <a:solidFill>
                  <a:srgbClr val="3C3C3C"/>
                </a:solidFill>
              </a:rPr>
              <a:t>townID </a:t>
            </a:r>
            <a:r>
              <a:rPr sz="1300"/>
              <a:t>ID of the town in which to create the new viewing area</a:t>
            </a:r>
          </a:p>
          <a:p>
            <a:pPr algn="l" defTabSz="228600">
              <a:defRPr sz="2600" i="1">
                <a:solidFill>
                  <a:srgbClr val="808080"/>
                </a:solidFill>
                <a:latin typeface="Courier"/>
                <a:ea typeface="Courier"/>
                <a:cs typeface="Courier"/>
                <a:sym typeface="Courier"/>
              </a:defRPr>
            </a:pPr>
            <a:r>
              <a:rPr sz="1300"/>
              <a:t> * </a:t>
            </a:r>
            <a:r>
              <a:rPr sz="1300" b="1"/>
              <a:t>@param </a:t>
            </a:r>
            <a:r>
              <a:rPr sz="1300">
                <a:solidFill>
                  <a:srgbClr val="3C3C3C"/>
                </a:solidFill>
              </a:rPr>
              <a:t>sessionToken </a:t>
            </a:r>
            <a:r>
              <a:rPr sz="1300"/>
              <a:t>session token of the player making the request, must</a:t>
            </a:r>
          </a:p>
          <a:p>
            <a:pPr algn="l" defTabSz="228600">
              <a:defRPr sz="2600" i="1">
                <a:solidFill>
                  <a:srgbClr val="808080"/>
                </a:solidFill>
                <a:latin typeface="Courier"/>
                <a:ea typeface="Courier"/>
                <a:cs typeface="Courier"/>
                <a:sym typeface="Courier"/>
              </a:defRPr>
            </a:pPr>
            <a:r>
              <a:rPr sz="1300"/>
              <a:t> *        match the session token returned when the player joined the town</a:t>
            </a:r>
          </a:p>
          <a:p>
            <a:pPr algn="l" defTabSz="228600">
              <a:defRPr sz="2600" i="1">
                <a:solidFill>
                  <a:srgbClr val="808080"/>
                </a:solidFill>
                <a:latin typeface="Courier"/>
                <a:ea typeface="Courier"/>
                <a:cs typeface="Courier"/>
                <a:sym typeface="Courier"/>
              </a:defRPr>
            </a:pPr>
            <a:r>
              <a:rPr sz="1300"/>
              <a:t> * </a:t>
            </a:r>
            <a:r>
              <a:rPr sz="1300" b="1"/>
              <a:t>@param </a:t>
            </a:r>
            <a:r>
              <a:rPr sz="1300">
                <a:solidFill>
                  <a:srgbClr val="3C3C3C"/>
                </a:solidFill>
              </a:rPr>
              <a:t>requestBody </a:t>
            </a:r>
            <a:r>
              <a:rPr sz="1300"/>
              <a:t>The new viewing area to create</a:t>
            </a:r>
          </a:p>
          <a:p>
            <a:pPr algn="l" defTabSz="228600">
              <a:defRPr sz="2600" i="1">
                <a:solidFill>
                  <a:srgbClr val="808080"/>
                </a:solidFill>
                <a:latin typeface="Courier"/>
                <a:ea typeface="Courier"/>
                <a:cs typeface="Courier"/>
                <a:sym typeface="Courier"/>
              </a:defRPr>
            </a:pPr>
            <a:r>
              <a:rPr sz="1300"/>
              <a:t> *</a:t>
            </a:r>
          </a:p>
          <a:p>
            <a:pPr algn="l" defTabSz="228600">
              <a:defRPr sz="2600" i="1">
                <a:solidFill>
                  <a:srgbClr val="808080"/>
                </a:solidFill>
                <a:latin typeface="Courier"/>
                <a:ea typeface="Courier"/>
                <a:cs typeface="Courier"/>
                <a:sym typeface="Courier"/>
              </a:defRPr>
            </a:pPr>
            <a:r>
              <a:rPr sz="1300"/>
              <a:t> * </a:t>
            </a:r>
            <a:r>
              <a:rPr sz="1300" b="1"/>
              <a:t>@throws </a:t>
            </a:r>
            <a:r>
              <a:rPr sz="1300"/>
              <a:t>InvalidParametersError if the session token is not valid, or if the</a:t>
            </a:r>
          </a:p>
          <a:p>
            <a:pPr algn="l" defTabSz="228600">
              <a:defRPr sz="2600" i="1">
                <a:solidFill>
                  <a:srgbClr val="808080"/>
                </a:solidFill>
                <a:latin typeface="Courier"/>
                <a:ea typeface="Courier"/>
                <a:cs typeface="Courier"/>
                <a:sym typeface="Courier"/>
              </a:defRPr>
            </a:pPr>
            <a:r>
              <a:rPr sz="1300"/>
              <a:t> *          viewing area could not be created</a:t>
            </a:r>
          </a:p>
          <a:p>
            <a:pPr algn="l" defTabSz="228600">
              <a:defRPr sz="2600" i="1">
                <a:solidFill>
                  <a:srgbClr val="808080"/>
                </a:solidFill>
                <a:latin typeface="Courier"/>
                <a:ea typeface="Courier"/>
                <a:cs typeface="Courier"/>
                <a:sym typeface="Courier"/>
              </a:defRPr>
            </a:pPr>
            <a:r>
              <a:rPr sz="1300"/>
              <a:t> */</a:t>
            </a:r>
          </a:p>
          <a:p>
            <a:pPr algn="l" defTabSz="228600">
              <a:defRPr sz="2600">
                <a:solidFill>
                  <a:srgbClr val="00733B"/>
                </a:solidFill>
                <a:latin typeface="Courier"/>
                <a:ea typeface="Courier"/>
                <a:cs typeface="Courier"/>
                <a:sym typeface="Courier"/>
              </a:defRPr>
            </a:pPr>
            <a:r>
              <a:rPr sz="1300">
                <a:solidFill>
                  <a:srgbClr val="808002"/>
                </a:solidFill>
              </a:rPr>
              <a:t>@Post</a:t>
            </a:r>
            <a:r>
              <a:rPr sz="1300">
                <a:solidFill>
                  <a:srgbClr val="272727"/>
                </a:solidFill>
              </a:rPr>
              <a:t>(</a:t>
            </a:r>
            <a:r>
              <a:rPr sz="1300"/>
              <a:t>'{townID}/viewingArea'</a:t>
            </a:r>
            <a:r>
              <a:rPr sz="1300">
                <a:solidFill>
                  <a:srgbClr val="272727"/>
                </a:solidFill>
              </a:rPr>
              <a:t>)</a:t>
            </a:r>
          </a:p>
          <a:p>
            <a:pPr algn="l" defTabSz="228600">
              <a:defRPr sz="2600">
                <a:solidFill>
                  <a:srgbClr val="00733B"/>
                </a:solidFill>
                <a:latin typeface="Courier"/>
                <a:ea typeface="Courier"/>
                <a:cs typeface="Courier"/>
                <a:sym typeface="Courier"/>
              </a:defRPr>
            </a:pPr>
            <a:r>
              <a:rPr sz="1300">
                <a:solidFill>
                  <a:srgbClr val="808002"/>
                </a:solidFill>
              </a:rPr>
              <a:t>@Response</a:t>
            </a:r>
            <a:r>
              <a:rPr sz="1300">
                <a:solidFill>
                  <a:srgbClr val="272727"/>
                </a:solidFill>
              </a:rPr>
              <a:t>&lt;</a:t>
            </a:r>
            <a:r>
              <a:rPr sz="1300">
                <a:solidFill>
                  <a:srgbClr val="000000"/>
                </a:solidFill>
              </a:rPr>
              <a:t>InvalidParametersError</a:t>
            </a:r>
            <a:r>
              <a:rPr sz="1300">
                <a:solidFill>
                  <a:srgbClr val="272727"/>
                </a:solidFill>
              </a:rPr>
              <a:t>&gt;(</a:t>
            </a:r>
            <a:r>
              <a:rPr sz="1300">
                <a:solidFill>
                  <a:srgbClr val="0073E6"/>
                </a:solidFill>
              </a:rPr>
              <a:t>400</a:t>
            </a:r>
            <a:r>
              <a:rPr sz="1300">
                <a:solidFill>
                  <a:srgbClr val="272727"/>
                </a:solidFill>
              </a:rPr>
              <a:t>, </a:t>
            </a:r>
            <a:r>
              <a:rPr sz="1300"/>
              <a:t>'Invalid values specified'</a:t>
            </a:r>
            <a:r>
              <a:rPr sz="1300">
                <a:solidFill>
                  <a:srgbClr val="272727"/>
                </a:solidFill>
              </a:rPr>
              <a:t>)</a:t>
            </a:r>
          </a:p>
          <a:p>
            <a:pPr algn="l" defTabSz="228600">
              <a:defRPr sz="2600">
                <a:solidFill>
                  <a:srgbClr val="7A7A43"/>
                </a:solidFill>
                <a:latin typeface="Courier"/>
                <a:ea typeface="Courier"/>
                <a:cs typeface="Courier"/>
                <a:sym typeface="Courier"/>
              </a:defRPr>
            </a:pPr>
            <a:r>
              <a:rPr sz="1300">
                <a:solidFill>
                  <a:srgbClr val="011480"/>
                </a:solidFill>
              </a:rPr>
              <a:t>public async </a:t>
            </a:r>
            <a:r>
              <a:rPr sz="1300"/>
              <a:t>createViewingArea</a:t>
            </a:r>
            <a:r>
              <a:rPr sz="1300">
                <a:solidFill>
                  <a:srgbClr val="272727"/>
                </a:solidFill>
              </a:rPr>
              <a:t>(</a:t>
            </a:r>
          </a:p>
          <a:p>
            <a:pPr algn="l" defTabSz="228600">
              <a:defRPr sz="2600">
                <a:solidFill>
                  <a:srgbClr val="272727"/>
                </a:solidFill>
                <a:latin typeface="Courier"/>
                <a:ea typeface="Courier"/>
                <a:cs typeface="Courier"/>
                <a:sym typeface="Courier"/>
              </a:defRPr>
            </a:pPr>
            <a:r>
              <a:rPr sz="1300"/>
              <a:t>  </a:t>
            </a:r>
            <a:r>
              <a:rPr sz="1300">
                <a:solidFill>
                  <a:srgbClr val="808002"/>
                </a:solidFill>
              </a:rPr>
              <a:t>@Path</a:t>
            </a:r>
            <a:r>
              <a:rPr sz="1300"/>
              <a:t>() townID: </a:t>
            </a:r>
            <a:r>
              <a:rPr sz="1300">
                <a:solidFill>
                  <a:srgbClr val="011480"/>
                </a:solidFill>
              </a:rPr>
              <a:t>string</a:t>
            </a:r>
            <a:r>
              <a:rPr sz="1300"/>
              <a:t>,</a:t>
            </a:r>
          </a:p>
          <a:p>
            <a:pPr algn="l" defTabSz="228600">
              <a:defRPr sz="2600">
                <a:solidFill>
                  <a:srgbClr val="00733B"/>
                </a:solidFill>
                <a:latin typeface="Courier"/>
                <a:ea typeface="Courier"/>
                <a:cs typeface="Courier"/>
                <a:sym typeface="Courier"/>
              </a:defRPr>
            </a:pPr>
            <a:r>
              <a:rPr sz="1300">
                <a:solidFill>
                  <a:srgbClr val="272727"/>
                </a:solidFill>
              </a:rPr>
              <a:t>  </a:t>
            </a:r>
            <a:r>
              <a:rPr sz="1300">
                <a:solidFill>
                  <a:srgbClr val="808002"/>
                </a:solidFill>
              </a:rPr>
              <a:t>@Header</a:t>
            </a:r>
            <a:r>
              <a:rPr sz="1300">
                <a:solidFill>
                  <a:srgbClr val="272727"/>
                </a:solidFill>
              </a:rPr>
              <a:t>(</a:t>
            </a:r>
            <a:r>
              <a:rPr sz="1300"/>
              <a:t>'X-Session-Token'</a:t>
            </a:r>
            <a:r>
              <a:rPr sz="1300">
                <a:solidFill>
                  <a:srgbClr val="272727"/>
                </a:solidFill>
              </a:rPr>
              <a:t>) sessionToken: </a:t>
            </a:r>
            <a:r>
              <a:rPr sz="1300">
                <a:solidFill>
                  <a:srgbClr val="011480"/>
                </a:solidFill>
              </a:rPr>
              <a:t>string</a:t>
            </a:r>
            <a:r>
              <a:rPr sz="1300">
                <a:solidFill>
                  <a:srgbClr val="272727"/>
                </a:solidFill>
              </a:rPr>
              <a:t>,</a:t>
            </a:r>
          </a:p>
          <a:p>
            <a:pPr algn="l" defTabSz="228600">
              <a:defRPr sz="2600">
                <a:solidFill>
                  <a:srgbClr val="272727"/>
                </a:solidFill>
                <a:latin typeface="Courier"/>
                <a:ea typeface="Courier"/>
                <a:cs typeface="Courier"/>
                <a:sym typeface="Courier"/>
              </a:defRPr>
            </a:pPr>
            <a:r>
              <a:rPr sz="1300"/>
              <a:t>  </a:t>
            </a:r>
            <a:r>
              <a:rPr sz="1300">
                <a:solidFill>
                  <a:srgbClr val="808002"/>
                </a:solidFill>
              </a:rPr>
              <a:t>@Body</a:t>
            </a:r>
            <a:r>
              <a:rPr sz="1300"/>
              <a:t>() requestBody: ViewingArea,</a:t>
            </a:r>
          </a:p>
          <a:p>
            <a:pPr algn="l" defTabSz="228600">
              <a:defRPr sz="2600">
                <a:solidFill>
                  <a:srgbClr val="272727"/>
                </a:solidFill>
                <a:latin typeface="Courier"/>
                <a:ea typeface="Courier"/>
                <a:cs typeface="Courier"/>
                <a:sym typeface="Courier"/>
              </a:defRPr>
            </a:pPr>
            <a:r>
              <a:rPr sz="1300"/>
              <a:t>)</a:t>
            </a:r>
          </a:p>
        </p:txBody>
      </p:sp>
      <p:sp>
        <p:nvSpPr>
          <p:cNvPr id="888" name="Open API Specification"/>
          <p:cNvSpPr/>
          <p:nvPr/>
        </p:nvSpPr>
        <p:spPr>
          <a:xfrm>
            <a:off x="3724657" y="6199717"/>
            <a:ext cx="1605773" cy="540546"/>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a:solidFill>
                  <a:srgbClr val="000000"/>
                </a:solidFill>
              </a:defRPr>
            </a:lvl1pPr>
          </a:lstStyle>
          <a:p>
            <a:r>
              <a:rPr sz="600"/>
              <a:t>Open API Specification </a:t>
            </a:r>
          </a:p>
        </p:txBody>
      </p:sp>
      <p:sp>
        <p:nvSpPr>
          <p:cNvPr id="889" name="Line"/>
          <p:cNvSpPr/>
          <p:nvPr/>
        </p:nvSpPr>
        <p:spPr>
          <a:xfrm>
            <a:off x="4527544" y="5632052"/>
            <a:ext cx="1" cy="540546"/>
          </a:xfrm>
          <a:prstGeom prst="line">
            <a:avLst/>
          </a:prstGeom>
          <a:ln w="63500">
            <a:solidFill>
              <a:srgbClr val="000000"/>
            </a:solidFill>
            <a:tailEnd type="triangle"/>
          </a:ln>
        </p:spPr>
        <p:txBody>
          <a:bodyPr lIns="22859" tIns="22859" rIns="22859" bIns="22859"/>
          <a:lstStyle/>
          <a:p>
            <a:endParaRPr sz="600"/>
          </a:p>
        </p:txBody>
      </p:sp>
      <p:sp>
        <p:nvSpPr>
          <p:cNvPr id="890" name="Line"/>
          <p:cNvSpPr/>
          <p:nvPr/>
        </p:nvSpPr>
        <p:spPr>
          <a:xfrm>
            <a:off x="5327644" y="6440618"/>
            <a:ext cx="3303735" cy="1"/>
          </a:xfrm>
          <a:prstGeom prst="line">
            <a:avLst/>
          </a:prstGeom>
          <a:ln w="63500">
            <a:solidFill>
              <a:srgbClr val="000000"/>
            </a:solidFill>
            <a:tailEnd type="triangle"/>
          </a:ln>
        </p:spPr>
        <p:txBody>
          <a:bodyPr lIns="22859" tIns="22859" rIns="22859" bIns="22859"/>
          <a:lstStyle/>
          <a:p>
            <a:endParaRPr sz="600"/>
          </a:p>
        </p:txBody>
      </p:sp>
      <p:sp>
        <p:nvSpPr>
          <p:cNvPr id="891" name="Line"/>
          <p:cNvSpPr/>
          <p:nvPr/>
        </p:nvSpPr>
        <p:spPr>
          <a:xfrm>
            <a:off x="605367" y="4419600"/>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685800" y="4643967"/>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800100" y="5003800"/>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800100" y="5211233"/>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800100" y="5418667"/>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601133" y="1477434"/>
            <a:ext cx="1412528" cy="1"/>
          </a:xfrm>
          <a:prstGeom prst="line">
            <a:avLst/>
          </a:prstGeom>
          <a:ln w="50800">
            <a:solidFill>
              <a:srgbClr val="F14C0E"/>
            </a:solidFill>
          </a:ln>
        </p:spPr>
        <p:txBody>
          <a:bodyPr lIns="22859" tIns="22859" rIns="22859" bIns="22859"/>
          <a:lstStyle/>
          <a:p>
            <a:endParaRPr sz="600"/>
          </a:p>
        </p:txBody>
      </p:sp>
    </p:spTree>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5" name="TSOA Auto-Generates OpenAPI Specifications from TypeScript"/>
          <p:cNvSpPr txBox="1">
            <a:spLocks noGrp="1"/>
          </p:cNvSpPr>
          <p:nvPr>
            <p:ph type="title"/>
          </p:nvPr>
        </p:nvSpPr>
        <p:spPr>
          <a:prstGeom prst="rect">
            <a:avLst/>
          </a:prstGeom>
        </p:spPr>
        <p:txBody>
          <a:bodyPr>
            <a:normAutofit fontScale="90000"/>
          </a:bodyPr>
          <a:lstStyle>
            <a:lvl1pPr defTabSz="1706836">
              <a:defRPr sz="5950" spc="-119"/>
            </a:lvl1pPr>
          </a:lstStyle>
          <a:p>
            <a:r>
              <a:t>TSOA Auto-Generates OpenAPI Specifications from TypeScript</a:t>
            </a:r>
          </a:p>
        </p:txBody>
      </p:sp>
      <p:pic>
        <p:nvPicPr>
          <p:cNvPr id="886" name="Image" descr="Image"/>
          <p:cNvPicPr>
            <a:picLocks noChangeAspect="1"/>
          </p:cNvPicPr>
          <p:nvPr/>
        </p:nvPicPr>
        <p:blipFill>
          <a:blip r:embed="rId3"/>
          <a:stretch>
            <a:fillRect/>
          </a:stretch>
        </p:blipFill>
        <p:spPr>
          <a:xfrm>
            <a:off x="8620125" y="1683180"/>
            <a:ext cx="3384550" cy="5010151"/>
          </a:xfrm>
          <a:prstGeom prst="rect">
            <a:avLst/>
          </a:prstGeom>
          <a:ln w="12700">
            <a:miter lim="400000"/>
          </a:ln>
        </p:spPr>
      </p:pic>
      <p:sp>
        <p:nvSpPr>
          <p:cNvPr id="887" name="@Route('towns')…"/>
          <p:cNvSpPr txBox="1"/>
          <p:nvPr/>
        </p:nvSpPr>
        <p:spPr>
          <a:xfrm>
            <a:off x="541867" y="1202750"/>
            <a:ext cx="7803418" cy="4452501"/>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25400" tIns="25400" rIns="25400" bIns="25400" anchor="ctr">
            <a:spAutoFit/>
          </a:bodyPr>
          <a:lstStyle/>
          <a:p>
            <a:pPr algn="l" defTabSz="228600">
              <a:defRPr sz="2600">
                <a:solidFill>
                  <a:srgbClr val="00733B"/>
                </a:solidFill>
                <a:latin typeface="Courier"/>
                <a:ea typeface="Courier"/>
                <a:cs typeface="Courier"/>
                <a:sym typeface="Courier"/>
              </a:defRPr>
            </a:pPr>
            <a:r>
              <a:rPr sz="1300">
                <a:solidFill>
                  <a:srgbClr val="808002"/>
                </a:solidFill>
              </a:rPr>
              <a:t>@Route</a:t>
            </a:r>
            <a:r>
              <a:rPr sz="1300">
                <a:solidFill>
                  <a:srgbClr val="272727"/>
                </a:solidFill>
              </a:rPr>
              <a:t>(</a:t>
            </a:r>
            <a:r>
              <a:rPr sz="1300"/>
              <a:t>'towns'</a:t>
            </a:r>
            <a:r>
              <a:rPr sz="1300">
                <a:solidFill>
                  <a:srgbClr val="272727"/>
                </a:solidFill>
              </a:rPr>
              <a:t>)</a:t>
            </a:r>
          </a:p>
          <a:p>
            <a:pPr algn="l" defTabSz="228600">
              <a:defRPr sz="2600">
                <a:solidFill>
                  <a:srgbClr val="000000"/>
                </a:solidFill>
                <a:latin typeface="Courier"/>
                <a:ea typeface="Courier"/>
                <a:cs typeface="Courier"/>
                <a:sym typeface="Courier"/>
              </a:defRPr>
            </a:pPr>
            <a:r>
              <a:rPr sz="1300">
                <a:solidFill>
                  <a:srgbClr val="011480"/>
                </a:solidFill>
              </a:rPr>
              <a:t>export class </a:t>
            </a:r>
            <a:r>
              <a:rPr sz="1300"/>
              <a:t>TownsController </a:t>
            </a:r>
            <a:r>
              <a:rPr sz="1300">
                <a:solidFill>
                  <a:srgbClr val="011480"/>
                </a:solidFill>
              </a:rPr>
              <a:t>extends </a:t>
            </a:r>
            <a:r>
              <a:rPr sz="1300"/>
              <a:t>Controller </a:t>
            </a:r>
            <a:r>
              <a:rPr sz="1300">
                <a:solidFill>
                  <a:srgbClr val="272727"/>
                </a:solidFill>
              </a:rPr>
              <a:t>{</a:t>
            </a:r>
          </a:p>
          <a:p>
            <a:pPr algn="l" defTabSz="228600">
              <a:defRPr sz="2600">
                <a:solidFill>
                  <a:srgbClr val="272727"/>
                </a:solidFill>
                <a:latin typeface="Courier"/>
                <a:ea typeface="Courier"/>
                <a:cs typeface="Courier"/>
                <a:sym typeface="Courier"/>
              </a:defRPr>
            </a:pPr>
            <a:endParaRPr sz="1300">
              <a:solidFill>
                <a:srgbClr val="272727"/>
              </a:solidFill>
            </a:endParaRPr>
          </a:p>
          <a:p>
            <a:pPr algn="l" defTabSz="228600">
              <a:defRPr sz="2600">
                <a:solidFill>
                  <a:srgbClr val="272727"/>
                </a:solidFill>
                <a:latin typeface="Courier"/>
                <a:ea typeface="Courier"/>
                <a:cs typeface="Courier"/>
                <a:sym typeface="Courier"/>
              </a:defRPr>
            </a:pPr>
            <a:endParaRPr sz="1300">
              <a:solidFill>
                <a:srgbClr val="272727"/>
              </a:solidFill>
            </a:endParaRPr>
          </a:p>
          <a:p>
            <a:pPr algn="l" defTabSz="228600">
              <a:defRPr sz="2600" i="1">
                <a:solidFill>
                  <a:srgbClr val="808080"/>
                </a:solidFill>
                <a:latin typeface="Courier"/>
                <a:ea typeface="Courier"/>
                <a:cs typeface="Courier"/>
                <a:sym typeface="Courier"/>
              </a:defRPr>
            </a:pPr>
            <a:r>
              <a:rPr sz="1300"/>
              <a:t>/**</a:t>
            </a:r>
          </a:p>
          <a:p>
            <a:pPr algn="l" defTabSz="228600">
              <a:defRPr sz="2600" i="1">
                <a:solidFill>
                  <a:srgbClr val="808080"/>
                </a:solidFill>
                <a:latin typeface="Courier"/>
                <a:ea typeface="Courier"/>
                <a:cs typeface="Courier"/>
                <a:sym typeface="Courier"/>
              </a:defRPr>
            </a:pPr>
            <a:r>
              <a:rPr sz="1300"/>
              <a:t> * Creates a viewing area in a given town</a:t>
            </a:r>
          </a:p>
          <a:p>
            <a:pPr algn="l" defTabSz="228600">
              <a:defRPr sz="2600" i="1">
                <a:solidFill>
                  <a:srgbClr val="808080"/>
                </a:solidFill>
                <a:latin typeface="Courier"/>
                <a:ea typeface="Courier"/>
                <a:cs typeface="Courier"/>
                <a:sym typeface="Courier"/>
              </a:defRPr>
            </a:pPr>
            <a:r>
              <a:rPr sz="1300"/>
              <a:t> *</a:t>
            </a:r>
          </a:p>
          <a:p>
            <a:pPr algn="l" defTabSz="228600">
              <a:defRPr sz="2600" i="1">
                <a:solidFill>
                  <a:srgbClr val="808080"/>
                </a:solidFill>
                <a:latin typeface="Courier"/>
                <a:ea typeface="Courier"/>
                <a:cs typeface="Courier"/>
                <a:sym typeface="Courier"/>
              </a:defRPr>
            </a:pPr>
            <a:r>
              <a:rPr sz="1300"/>
              <a:t> * </a:t>
            </a:r>
            <a:r>
              <a:rPr sz="1300" b="1"/>
              <a:t>@param </a:t>
            </a:r>
            <a:r>
              <a:rPr sz="1300">
                <a:solidFill>
                  <a:srgbClr val="3C3C3C"/>
                </a:solidFill>
              </a:rPr>
              <a:t>townID </a:t>
            </a:r>
            <a:r>
              <a:rPr sz="1300"/>
              <a:t>ID of the town in which to create the new viewing area</a:t>
            </a:r>
          </a:p>
          <a:p>
            <a:pPr algn="l" defTabSz="228600">
              <a:defRPr sz="2600" i="1">
                <a:solidFill>
                  <a:srgbClr val="808080"/>
                </a:solidFill>
                <a:latin typeface="Courier"/>
                <a:ea typeface="Courier"/>
                <a:cs typeface="Courier"/>
                <a:sym typeface="Courier"/>
              </a:defRPr>
            </a:pPr>
            <a:r>
              <a:rPr sz="1300"/>
              <a:t> * </a:t>
            </a:r>
            <a:r>
              <a:rPr sz="1300" b="1"/>
              <a:t>@param </a:t>
            </a:r>
            <a:r>
              <a:rPr sz="1300">
                <a:solidFill>
                  <a:srgbClr val="3C3C3C"/>
                </a:solidFill>
              </a:rPr>
              <a:t>sessionToken </a:t>
            </a:r>
            <a:r>
              <a:rPr sz="1300"/>
              <a:t>session token of the player making the request, must</a:t>
            </a:r>
          </a:p>
          <a:p>
            <a:pPr algn="l" defTabSz="228600">
              <a:defRPr sz="2600" i="1">
                <a:solidFill>
                  <a:srgbClr val="808080"/>
                </a:solidFill>
                <a:latin typeface="Courier"/>
                <a:ea typeface="Courier"/>
                <a:cs typeface="Courier"/>
                <a:sym typeface="Courier"/>
              </a:defRPr>
            </a:pPr>
            <a:r>
              <a:rPr sz="1300"/>
              <a:t> *        match the session token returned when the player joined the town</a:t>
            </a:r>
          </a:p>
          <a:p>
            <a:pPr algn="l" defTabSz="228600">
              <a:defRPr sz="2600" i="1">
                <a:solidFill>
                  <a:srgbClr val="808080"/>
                </a:solidFill>
                <a:latin typeface="Courier"/>
                <a:ea typeface="Courier"/>
                <a:cs typeface="Courier"/>
                <a:sym typeface="Courier"/>
              </a:defRPr>
            </a:pPr>
            <a:r>
              <a:rPr sz="1300"/>
              <a:t> * </a:t>
            </a:r>
            <a:r>
              <a:rPr sz="1300" b="1"/>
              <a:t>@param </a:t>
            </a:r>
            <a:r>
              <a:rPr sz="1300">
                <a:solidFill>
                  <a:srgbClr val="3C3C3C"/>
                </a:solidFill>
              </a:rPr>
              <a:t>requestBody </a:t>
            </a:r>
            <a:r>
              <a:rPr sz="1300"/>
              <a:t>The new viewing area to create</a:t>
            </a:r>
          </a:p>
          <a:p>
            <a:pPr algn="l" defTabSz="228600">
              <a:defRPr sz="2600" i="1">
                <a:solidFill>
                  <a:srgbClr val="808080"/>
                </a:solidFill>
                <a:latin typeface="Courier"/>
                <a:ea typeface="Courier"/>
                <a:cs typeface="Courier"/>
                <a:sym typeface="Courier"/>
              </a:defRPr>
            </a:pPr>
            <a:r>
              <a:rPr sz="1300"/>
              <a:t> *</a:t>
            </a:r>
          </a:p>
          <a:p>
            <a:pPr algn="l" defTabSz="228600">
              <a:defRPr sz="2600" i="1">
                <a:solidFill>
                  <a:srgbClr val="808080"/>
                </a:solidFill>
                <a:latin typeface="Courier"/>
                <a:ea typeface="Courier"/>
                <a:cs typeface="Courier"/>
                <a:sym typeface="Courier"/>
              </a:defRPr>
            </a:pPr>
            <a:r>
              <a:rPr sz="1300"/>
              <a:t> * </a:t>
            </a:r>
            <a:r>
              <a:rPr sz="1300" b="1"/>
              <a:t>@throws </a:t>
            </a:r>
            <a:r>
              <a:rPr sz="1300"/>
              <a:t>InvalidParametersError if the session token is not valid, or if the</a:t>
            </a:r>
          </a:p>
          <a:p>
            <a:pPr algn="l" defTabSz="228600">
              <a:defRPr sz="2600" i="1">
                <a:solidFill>
                  <a:srgbClr val="808080"/>
                </a:solidFill>
                <a:latin typeface="Courier"/>
                <a:ea typeface="Courier"/>
                <a:cs typeface="Courier"/>
                <a:sym typeface="Courier"/>
              </a:defRPr>
            </a:pPr>
            <a:r>
              <a:rPr sz="1300"/>
              <a:t> *          viewing area could not be created</a:t>
            </a:r>
          </a:p>
          <a:p>
            <a:pPr algn="l" defTabSz="228600">
              <a:defRPr sz="2600" i="1">
                <a:solidFill>
                  <a:srgbClr val="808080"/>
                </a:solidFill>
                <a:latin typeface="Courier"/>
                <a:ea typeface="Courier"/>
                <a:cs typeface="Courier"/>
                <a:sym typeface="Courier"/>
              </a:defRPr>
            </a:pPr>
            <a:r>
              <a:rPr sz="1300"/>
              <a:t> */</a:t>
            </a:r>
          </a:p>
          <a:p>
            <a:pPr algn="l" defTabSz="228600">
              <a:defRPr sz="2600">
                <a:solidFill>
                  <a:srgbClr val="00733B"/>
                </a:solidFill>
                <a:latin typeface="Courier"/>
                <a:ea typeface="Courier"/>
                <a:cs typeface="Courier"/>
                <a:sym typeface="Courier"/>
              </a:defRPr>
            </a:pPr>
            <a:r>
              <a:rPr sz="1300">
                <a:solidFill>
                  <a:srgbClr val="808002"/>
                </a:solidFill>
              </a:rPr>
              <a:t>@Post</a:t>
            </a:r>
            <a:r>
              <a:rPr sz="1300">
                <a:solidFill>
                  <a:srgbClr val="272727"/>
                </a:solidFill>
              </a:rPr>
              <a:t>(</a:t>
            </a:r>
            <a:r>
              <a:rPr sz="1300"/>
              <a:t>'{townID}/viewingArea'</a:t>
            </a:r>
            <a:r>
              <a:rPr sz="1300">
                <a:solidFill>
                  <a:srgbClr val="272727"/>
                </a:solidFill>
              </a:rPr>
              <a:t>)</a:t>
            </a:r>
          </a:p>
          <a:p>
            <a:pPr algn="l" defTabSz="228600">
              <a:defRPr sz="2600">
                <a:solidFill>
                  <a:srgbClr val="00733B"/>
                </a:solidFill>
                <a:latin typeface="Courier"/>
                <a:ea typeface="Courier"/>
                <a:cs typeface="Courier"/>
                <a:sym typeface="Courier"/>
              </a:defRPr>
            </a:pPr>
            <a:r>
              <a:rPr sz="1300">
                <a:solidFill>
                  <a:srgbClr val="808002"/>
                </a:solidFill>
              </a:rPr>
              <a:t>@Response</a:t>
            </a:r>
            <a:r>
              <a:rPr sz="1300">
                <a:solidFill>
                  <a:srgbClr val="272727"/>
                </a:solidFill>
              </a:rPr>
              <a:t>&lt;</a:t>
            </a:r>
            <a:r>
              <a:rPr sz="1300">
                <a:solidFill>
                  <a:srgbClr val="000000"/>
                </a:solidFill>
              </a:rPr>
              <a:t>InvalidParametersError</a:t>
            </a:r>
            <a:r>
              <a:rPr sz="1300">
                <a:solidFill>
                  <a:srgbClr val="272727"/>
                </a:solidFill>
              </a:rPr>
              <a:t>&gt;(</a:t>
            </a:r>
            <a:r>
              <a:rPr sz="1300">
                <a:solidFill>
                  <a:srgbClr val="0073E6"/>
                </a:solidFill>
              </a:rPr>
              <a:t>400</a:t>
            </a:r>
            <a:r>
              <a:rPr sz="1300">
                <a:solidFill>
                  <a:srgbClr val="272727"/>
                </a:solidFill>
              </a:rPr>
              <a:t>, </a:t>
            </a:r>
            <a:r>
              <a:rPr sz="1300"/>
              <a:t>'Invalid values specified'</a:t>
            </a:r>
            <a:r>
              <a:rPr sz="1300">
                <a:solidFill>
                  <a:srgbClr val="272727"/>
                </a:solidFill>
              </a:rPr>
              <a:t>)</a:t>
            </a:r>
          </a:p>
          <a:p>
            <a:pPr algn="l" defTabSz="228600">
              <a:defRPr sz="2600">
                <a:solidFill>
                  <a:srgbClr val="7A7A43"/>
                </a:solidFill>
                <a:latin typeface="Courier"/>
                <a:ea typeface="Courier"/>
                <a:cs typeface="Courier"/>
                <a:sym typeface="Courier"/>
              </a:defRPr>
            </a:pPr>
            <a:r>
              <a:rPr sz="1300">
                <a:solidFill>
                  <a:srgbClr val="011480"/>
                </a:solidFill>
              </a:rPr>
              <a:t>public async </a:t>
            </a:r>
            <a:r>
              <a:rPr sz="1300"/>
              <a:t>createViewingArea</a:t>
            </a:r>
            <a:r>
              <a:rPr sz="1300">
                <a:solidFill>
                  <a:srgbClr val="272727"/>
                </a:solidFill>
              </a:rPr>
              <a:t>(</a:t>
            </a:r>
          </a:p>
          <a:p>
            <a:pPr algn="l" defTabSz="228600">
              <a:defRPr sz="2600">
                <a:solidFill>
                  <a:srgbClr val="272727"/>
                </a:solidFill>
                <a:latin typeface="Courier"/>
                <a:ea typeface="Courier"/>
                <a:cs typeface="Courier"/>
                <a:sym typeface="Courier"/>
              </a:defRPr>
            </a:pPr>
            <a:r>
              <a:rPr sz="1300"/>
              <a:t>  </a:t>
            </a:r>
            <a:r>
              <a:rPr sz="1300">
                <a:solidFill>
                  <a:srgbClr val="808002"/>
                </a:solidFill>
              </a:rPr>
              <a:t>@Path</a:t>
            </a:r>
            <a:r>
              <a:rPr sz="1300"/>
              <a:t>() townID: </a:t>
            </a:r>
            <a:r>
              <a:rPr sz="1300">
                <a:solidFill>
                  <a:srgbClr val="011480"/>
                </a:solidFill>
              </a:rPr>
              <a:t>string</a:t>
            </a:r>
            <a:r>
              <a:rPr sz="1300"/>
              <a:t>,</a:t>
            </a:r>
          </a:p>
          <a:p>
            <a:pPr algn="l" defTabSz="228600">
              <a:defRPr sz="2600">
                <a:solidFill>
                  <a:srgbClr val="00733B"/>
                </a:solidFill>
                <a:latin typeface="Courier"/>
                <a:ea typeface="Courier"/>
                <a:cs typeface="Courier"/>
                <a:sym typeface="Courier"/>
              </a:defRPr>
            </a:pPr>
            <a:r>
              <a:rPr sz="1300">
                <a:solidFill>
                  <a:srgbClr val="272727"/>
                </a:solidFill>
              </a:rPr>
              <a:t>  </a:t>
            </a:r>
            <a:r>
              <a:rPr sz="1300">
                <a:solidFill>
                  <a:srgbClr val="808002"/>
                </a:solidFill>
              </a:rPr>
              <a:t>@Header</a:t>
            </a:r>
            <a:r>
              <a:rPr sz="1300">
                <a:solidFill>
                  <a:srgbClr val="272727"/>
                </a:solidFill>
              </a:rPr>
              <a:t>(</a:t>
            </a:r>
            <a:r>
              <a:rPr sz="1300"/>
              <a:t>'X-Session-Token'</a:t>
            </a:r>
            <a:r>
              <a:rPr sz="1300">
                <a:solidFill>
                  <a:srgbClr val="272727"/>
                </a:solidFill>
              </a:rPr>
              <a:t>) sessionToken: </a:t>
            </a:r>
            <a:r>
              <a:rPr sz="1300">
                <a:solidFill>
                  <a:srgbClr val="011480"/>
                </a:solidFill>
              </a:rPr>
              <a:t>string</a:t>
            </a:r>
            <a:r>
              <a:rPr sz="1300">
                <a:solidFill>
                  <a:srgbClr val="272727"/>
                </a:solidFill>
              </a:rPr>
              <a:t>,</a:t>
            </a:r>
          </a:p>
          <a:p>
            <a:pPr algn="l" defTabSz="228600">
              <a:defRPr sz="2600">
                <a:solidFill>
                  <a:srgbClr val="272727"/>
                </a:solidFill>
                <a:latin typeface="Courier"/>
                <a:ea typeface="Courier"/>
                <a:cs typeface="Courier"/>
                <a:sym typeface="Courier"/>
              </a:defRPr>
            </a:pPr>
            <a:r>
              <a:rPr sz="1300"/>
              <a:t>  </a:t>
            </a:r>
            <a:r>
              <a:rPr sz="1300">
                <a:solidFill>
                  <a:srgbClr val="808002"/>
                </a:solidFill>
              </a:rPr>
              <a:t>@Body</a:t>
            </a:r>
            <a:r>
              <a:rPr sz="1300"/>
              <a:t>() requestBody: ViewingArea,</a:t>
            </a:r>
          </a:p>
          <a:p>
            <a:pPr algn="l" defTabSz="228600">
              <a:defRPr sz="2600">
                <a:solidFill>
                  <a:srgbClr val="272727"/>
                </a:solidFill>
                <a:latin typeface="Courier"/>
                <a:ea typeface="Courier"/>
                <a:cs typeface="Courier"/>
                <a:sym typeface="Courier"/>
              </a:defRPr>
            </a:pPr>
            <a:r>
              <a:rPr sz="1300"/>
              <a:t>)</a:t>
            </a:r>
          </a:p>
        </p:txBody>
      </p:sp>
      <p:sp>
        <p:nvSpPr>
          <p:cNvPr id="888" name="Open API Specification"/>
          <p:cNvSpPr/>
          <p:nvPr/>
        </p:nvSpPr>
        <p:spPr>
          <a:xfrm>
            <a:off x="3724657" y="6199717"/>
            <a:ext cx="1605773" cy="540546"/>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a:solidFill>
                  <a:srgbClr val="000000"/>
                </a:solidFill>
              </a:defRPr>
            </a:lvl1pPr>
          </a:lstStyle>
          <a:p>
            <a:r>
              <a:rPr sz="600"/>
              <a:t>Open API Specification </a:t>
            </a:r>
          </a:p>
        </p:txBody>
      </p:sp>
      <p:sp>
        <p:nvSpPr>
          <p:cNvPr id="889" name="Line"/>
          <p:cNvSpPr/>
          <p:nvPr/>
        </p:nvSpPr>
        <p:spPr>
          <a:xfrm>
            <a:off x="4527544" y="5632052"/>
            <a:ext cx="1" cy="540546"/>
          </a:xfrm>
          <a:prstGeom prst="line">
            <a:avLst/>
          </a:prstGeom>
          <a:ln w="63500">
            <a:solidFill>
              <a:srgbClr val="000000"/>
            </a:solidFill>
            <a:tailEnd type="triangle"/>
          </a:ln>
        </p:spPr>
        <p:txBody>
          <a:bodyPr lIns="22859" tIns="22859" rIns="22859" bIns="22859"/>
          <a:lstStyle/>
          <a:p>
            <a:endParaRPr sz="600"/>
          </a:p>
        </p:txBody>
      </p:sp>
      <p:sp>
        <p:nvSpPr>
          <p:cNvPr id="890" name="Line"/>
          <p:cNvSpPr/>
          <p:nvPr/>
        </p:nvSpPr>
        <p:spPr>
          <a:xfrm>
            <a:off x="5327644" y="6440618"/>
            <a:ext cx="3303735" cy="1"/>
          </a:xfrm>
          <a:prstGeom prst="line">
            <a:avLst/>
          </a:prstGeom>
          <a:ln w="63500">
            <a:solidFill>
              <a:srgbClr val="000000"/>
            </a:solidFill>
            <a:tailEnd type="triangle"/>
          </a:ln>
        </p:spPr>
        <p:txBody>
          <a:bodyPr lIns="22859" tIns="22859" rIns="22859" bIns="22859"/>
          <a:lstStyle/>
          <a:p>
            <a:endParaRPr sz="600"/>
          </a:p>
        </p:txBody>
      </p:sp>
      <p:sp>
        <p:nvSpPr>
          <p:cNvPr id="891" name="Line"/>
          <p:cNvSpPr/>
          <p:nvPr/>
        </p:nvSpPr>
        <p:spPr>
          <a:xfrm>
            <a:off x="605367" y="4419600"/>
            <a:ext cx="2767304" cy="0"/>
          </a:xfrm>
          <a:prstGeom prst="line">
            <a:avLst/>
          </a:prstGeom>
          <a:ln w="50800">
            <a:solidFill>
              <a:srgbClr val="F14C0E"/>
            </a:solidFill>
          </a:ln>
        </p:spPr>
        <p:txBody>
          <a:bodyPr lIns="22859" tIns="22859" rIns="22859" bIns="22859"/>
          <a:lstStyle/>
          <a:p>
            <a:endParaRPr sz="600"/>
          </a:p>
        </p:txBody>
      </p:sp>
      <p:sp>
        <p:nvSpPr>
          <p:cNvPr id="892" name="Line"/>
          <p:cNvSpPr/>
          <p:nvPr/>
        </p:nvSpPr>
        <p:spPr>
          <a:xfrm>
            <a:off x="685800" y="4643967"/>
            <a:ext cx="6303259" cy="1"/>
          </a:xfrm>
          <a:prstGeom prst="line">
            <a:avLst/>
          </a:prstGeom>
          <a:ln w="50800">
            <a:solidFill>
              <a:srgbClr val="F14C0E"/>
            </a:solidFill>
          </a:ln>
        </p:spPr>
        <p:txBody>
          <a:bodyPr lIns="22859" tIns="22859" rIns="22859" bIns="22859"/>
          <a:lstStyle/>
          <a:p>
            <a:endParaRPr sz="600"/>
          </a:p>
        </p:txBody>
      </p:sp>
      <p:sp>
        <p:nvSpPr>
          <p:cNvPr id="893" name="Line"/>
          <p:cNvSpPr/>
          <p:nvPr/>
        </p:nvSpPr>
        <p:spPr>
          <a:xfrm>
            <a:off x="800100" y="5003800"/>
            <a:ext cx="587029" cy="0"/>
          </a:xfrm>
          <a:prstGeom prst="line">
            <a:avLst/>
          </a:prstGeom>
          <a:ln w="50800">
            <a:solidFill>
              <a:srgbClr val="F14C0E"/>
            </a:solidFill>
          </a:ln>
        </p:spPr>
        <p:txBody>
          <a:bodyPr lIns="22859" tIns="22859" rIns="22859" bIns="22859"/>
          <a:lstStyle/>
          <a:p>
            <a:endParaRPr sz="600"/>
          </a:p>
        </p:txBody>
      </p:sp>
      <p:sp>
        <p:nvSpPr>
          <p:cNvPr id="894" name="Line"/>
          <p:cNvSpPr/>
          <p:nvPr/>
        </p:nvSpPr>
        <p:spPr>
          <a:xfrm>
            <a:off x="800100" y="5211233"/>
            <a:ext cx="587029" cy="1"/>
          </a:xfrm>
          <a:prstGeom prst="line">
            <a:avLst/>
          </a:prstGeom>
          <a:ln w="50800">
            <a:solidFill>
              <a:srgbClr val="F14C0E"/>
            </a:solidFill>
          </a:ln>
        </p:spPr>
        <p:txBody>
          <a:bodyPr lIns="22859" tIns="22859" rIns="22859" bIns="22859"/>
          <a:lstStyle/>
          <a:p>
            <a:endParaRPr sz="600"/>
          </a:p>
        </p:txBody>
      </p:sp>
      <p:sp>
        <p:nvSpPr>
          <p:cNvPr id="895" name="Line"/>
          <p:cNvSpPr/>
          <p:nvPr/>
        </p:nvSpPr>
        <p:spPr>
          <a:xfrm>
            <a:off x="800100" y="5418667"/>
            <a:ext cx="587029" cy="1"/>
          </a:xfrm>
          <a:prstGeom prst="line">
            <a:avLst/>
          </a:prstGeom>
          <a:ln w="50800">
            <a:solidFill>
              <a:srgbClr val="F14C0E"/>
            </a:solidFill>
          </a:ln>
        </p:spPr>
        <p:txBody>
          <a:bodyPr lIns="22859" tIns="22859" rIns="22859" bIns="22859"/>
          <a:lstStyle/>
          <a:p>
            <a:endParaRPr sz="600"/>
          </a:p>
        </p:txBody>
      </p:sp>
      <p:sp>
        <p:nvSpPr>
          <p:cNvPr id="896" name="Line"/>
          <p:cNvSpPr/>
          <p:nvPr/>
        </p:nvSpPr>
        <p:spPr>
          <a:xfrm>
            <a:off x="601133" y="1477434"/>
            <a:ext cx="1412528" cy="1"/>
          </a:xfrm>
          <a:prstGeom prst="line">
            <a:avLst/>
          </a:prstGeom>
          <a:ln w="50800">
            <a:solidFill>
              <a:srgbClr val="F14C0E"/>
            </a:solidFill>
          </a:ln>
        </p:spPr>
        <p:txBody>
          <a:bodyPr lIns="22859" tIns="22859" rIns="22859" bIns="22859"/>
          <a:lstStyle/>
          <a:p>
            <a:endParaRPr sz="600"/>
          </a:p>
        </p:txBody>
      </p:sp>
    </p:spTree>
    <p:extLst>
      <p:ext uri="{BB962C8B-B14F-4D97-AF65-F5344CB8AC3E}">
        <p14:creationId xmlns:p14="http://schemas.microsoft.com/office/powerpoint/2010/main" val="2329337416"/>
      </p:ext>
    </p:extLst>
  </p:cSld>
  <p:clrMapOvr>
    <a:masterClrMapping/>
  </p:clrMapOvr>
  <p:transition spd="med"/>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Converting JavaScript Errors to HTTP Errors"/>
          <p:cNvSpPr txBox="1">
            <a:spLocks noGrp="1"/>
          </p:cNvSpPr>
          <p:nvPr>
            <p:ph type="title"/>
          </p:nvPr>
        </p:nvSpPr>
        <p:spPr>
          <a:prstGeom prst="rect">
            <a:avLst/>
          </a:prstGeom>
        </p:spPr>
        <p:txBody>
          <a:bodyPr>
            <a:normAutofit fontScale="90000"/>
          </a:bodyPr>
          <a:lstStyle>
            <a:lvl1pPr defTabSz="2413954">
              <a:defRPr sz="8415" spc="-168"/>
            </a:lvl1pPr>
          </a:lstStyle>
          <a:p>
            <a:r>
              <a:t>Converting JavaScript Errors to HTTP Errors</a:t>
            </a:r>
          </a:p>
        </p:txBody>
      </p:sp>
      <p:sp>
        <p:nvSpPr>
          <p:cNvPr id="901" name="Slide Subtitle"/>
          <p:cNvSpPr txBox="1">
            <a:spLocks noGrp="1"/>
          </p:cNvSpPr>
          <p:nvPr>
            <p:ph type="body" sz="quarter" idx="1"/>
          </p:nvPr>
        </p:nvSpPr>
        <p:spPr>
          <a:prstGeom prst="rect">
            <a:avLst/>
          </a:prstGeom>
        </p:spPr>
        <p:txBody>
          <a:bodyPr>
            <a:normAutofit fontScale="92500" lnSpcReduction="20000"/>
          </a:bodyPr>
          <a:lstStyle/>
          <a:p>
            <a:endParaRPr/>
          </a:p>
        </p:txBody>
      </p:sp>
      <p:sp>
        <p:nvSpPr>
          <p:cNvPr id="902" name="Body Level One…"/>
          <p:cNvSpPr txBox="1">
            <a:spLocks noGrp="1"/>
          </p:cNvSpPr>
          <p:nvPr>
            <p:ph type="body" idx="21"/>
          </p:nvPr>
        </p:nvSpPr>
        <p:spPr>
          <a:xfrm>
            <a:off x="603250" y="2124252"/>
            <a:ext cx="5056593" cy="412800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32500" lnSpcReduction="20000"/>
          </a:bodyPr>
          <a:lstStyle/>
          <a:p>
            <a:pPr marL="233413" indent="-233413" defTabSz="1182594">
              <a:spcBef>
                <a:spcPts val="2150"/>
              </a:spcBef>
              <a:defRPr sz="4656"/>
            </a:pPr>
            <a:r>
              <a:rPr dirty="0"/>
              <a:t>Under the hood, we use the popular </a:t>
            </a:r>
            <a:r>
              <a:rPr u="sng" dirty="0">
                <a:solidFill>
                  <a:srgbClr val="0000FF"/>
                </a:solidFill>
                <a:uFill>
                  <a:solidFill>
                    <a:srgbClr val="0000FF"/>
                  </a:solidFill>
                </a:uFill>
                <a:hlinkClick r:id="rId3"/>
              </a:rPr>
              <a:t>express</a:t>
            </a:r>
            <a:r>
              <a:rPr dirty="0"/>
              <a:t> web server for NodeJS</a:t>
            </a:r>
          </a:p>
          <a:p>
            <a:pPr marL="233413" indent="-233413" defTabSz="1182594">
              <a:spcBef>
                <a:spcPts val="2150"/>
              </a:spcBef>
              <a:defRPr sz="4656"/>
            </a:pPr>
            <a:r>
              <a:rPr dirty="0"/>
              <a:t>Express uses a</a:t>
            </a:r>
            <a:r>
              <a:rPr lang="en-US" dirty="0"/>
              <a:t>n internal</a:t>
            </a:r>
            <a:r>
              <a:rPr dirty="0"/>
              <a:t> pipeline architecture for processing requests</a:t>
            </a:r>
          </a:p>
          <a:p>
            <a:pPr marL="233413" indent="-233413" defTabSz="1182594">
              <a:spcBef>
                <a:spcPts val="2150"/>
              </a:spcBef>
              <a:defRPr sz="4656"/>
            </a:pPr>
            <a:r>
              <a:rPr lang="en-US" dirty="0"/>
              <a:t>We wrote this code snippet.</a:t>
            </a:r>
          </a:p>
          <a:p>
            <a:pPr marL="233413" indent="-233413" defTabSz="1182594">
              <a:spcBef>
                <a:spcPts val="2150"/>
              </a:spcBef>
              <a:defRPr sz="4656"/>
            </a:pPr>
            <a:r>
              <a:rPr lang="en-US" dirty="0"/>
              <a:t>It runs after the </a:t>
            </a:r>
            <a:r>
              <a:rPr dirty="0"/>
              <a:t>controller, inspects any error that might be thrown, and returns an HTTP error of 400, 422 or 500</a:t>
            </a:r>
          </a:p>
          <a:p>
            <a:pPr marL="233413" indent="-233413" defTabSz="1182594">
              <a:spcBef>
                <a:spcPts val="2150"/>
              </a:spcBef>
              <a:defRPr sz="4656"/>
            </a:pPr>
            <a:r>
              <a:rPr dirty="0"/>
              <a:t>Example</a:t>
            </a:r>
            <a:r>
              <a:rPr lang="en-US" dirty="0"/>
              <a:t>: </a:t>
            </a:r>
            <a:r>
              <a:rPr dirty="0"/>
              <a:t> </a:t>
            </a:r>
            <a:r>
              <a:rPr lang="en-US" dirty="0"/>
              <a:t>if you say</a:t>
            </a:r>
            <a:endParaRPr lang="en-US" sz="2300" dirty="0"/>
          </a:p>
          <a:p>
            <a:pPr defTabSz="1182594">
              <a:spcBef>
                <a:spcPts val="2150"/>
              </a:spcBef>
              <a:defRPr sz="4656"/>
            </a:pPr>
            <a:r>
              <a:rPr lang="en-US" sz="2300" dirty="0"/>
              <a:t>a 400 error will be thrown.</a:t>
            </a:r>
          </a:p>
          <a:p>
            <a:pPr defTabSz="1182594">
              <a:spcBef>
                <a:spcPts val="2150"/>
              </a:spcBef>
              <a:defRPr sz="4656"/>
            </a:pPr>
            <a:r>
              <a:rPr lang="en-US" sz="2300" dirty="0"/>
              <a:t>The @Response is only for documentation</a:t>
            </a:r>
          </a:p>
        </p:txBody>
      </p:sp>
      <p:sp>
        <p:nvSpPr>
          <p:cNvPr id="903" name="//server.ts…"/>
          <p:cNvSpPr txBox="1"/>
          <p:nvPr/>
        </p:nvSpPr>
        <p:spPr>
          <a:xfrm>
            <a:off x="5932043" y="1184948"/>
            <a:ext cx="6148580" cy="5629746"/>
          </a:xfrm>
          <a:prstGeom prst="rect">
            <a:avLst/>
          </a:prstGeom>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l" defTabSz="228600">
              <a:defRPr sz="2500">
                <a:solidFill>
                  <a:srgbClr val="808080"/>
                </a:solidFill>
                <a:latin typeface="Courier"/>
                <a:ea typeface="Courier"/>
                <a:cs typeface="Courier"/>
                <a:sym typeface="Courier"/>
              </a:defRPr>
            </a:pPr>
            <a:r>
              <a:rPr sz="1250"/>
              <a:t>//server.ts</a:t>
            </a:r>
          </a:p>
          <a:p>
            <a:pPr algn="l" defTabSz="228600">
              <a:defRPr sz="2500">
                <a:solidFill>
                  <a:srgbClr val="808080"/>
                </a:solidFill>
                <a:latin typeface="Courier"/>
                <a:ea typeface="Courier"/>
                <a:cs typeface="Courier"/>
                <a:sym typeface="Courier"/>
              </a:defRPr>
            </a:pPr>
            <a:endParaRPr sz="1250"/>
          </a:p>
          <a:p>
            <a:pPr algn="l" defTabSz="228600">
              <a:defRPr sz="2500">
                <a:solidFill>
                  <a:srgbClr val="458383"/>
                </a:solidFill>
                <a:latin typeface="Courier"/>
                <a:ea typeface="Courier"/>
                <a:cs typeface="Courier"/>
                <a:sym typeface="Courier"/>
              </a:defRPr>
            </a:pPr>
            <a:r>
              <a:rPr sz="1250"/>
              <a:t>app</a:t>
            </a:r>
            <a:r>
              <a:rPr sz="1250">
                <a:solidFill>
                  <a:srgbClr val="272727"/>
                </a:solidFill>
              </a:rPr>
              <a:t>.</a:t>
            </a:r>
            <a:r>
              <a:rPr sz="1250">
                <a:solidFill>
                  <a:srgbClr val="66187A"/>
                </a:solidFill>
              </a:rPr>
              <a:t>use</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    err: </a:t>
            </a:r>
            <a:r>
              <a:rPr sz="1250">
                <a:solidFill>
                  <a:srgbClr val="011480"/>
                </a:solidFill>
              </a:rPr>
              <a:t>unknown</a:t>
            </a:r>
            <a:r>
              <a:rPr sz="1250"/>
              <a:t>, _req: </a:t>
            </a:r>
            <a:r>
              <a:rPr sz="1250" i="1"/>
              <a:t>Express</a:t>
            </a:r>
            <a:r>
              <a:rPr sz="1250"/>
              <a:t>.</a:t>
            </a:r>
            <a:r>
              <a:rPr sz="1250">
                <a:solidFill>
                  <a:srgbClr val="000000"/>
                </a:solidFill>
              </a:rPr>
              <a:t>Request</a:t>
            </a:r>
            <a:r>
              <a:rPr sz="1250"/>
              <a:t>, res: </a:t>
            </a:r>
            <a:r>
              <a:rPr sz="1250" i="1"/>
              <a:t>Express</a:t>
            </a:r>
            <a:r>
              <a:rPr sz="1250"/>
              <a:t>.</a:t>
            </a:r>
            <a:r>
              <a:rPr sz="1250">
                <a:solidFill>
                  <a:srgbClr val="000000"/>
                </a:solidFill>
              </a:rPr>
              <a:t>Response</a:t>
            </a:r>
            <a:r>
              <a:rPr sz="1250"/>
              <a:t>,</a:t>
            </a:r>
            <a:br>
              <a:rPr sz="1250"/>
            </a:br>
            <a:r>
              <a:rPr sz="1250"/>
              <a:t>    next: </a:t>
            </a:r>
            <a:r>
              <a:rPr sz="1250" i="1"/>
              <a:t>Express</a:t>
            </a:r>
            <a:r>
              <a:rPr sz="1250"/>
              <a:t>.</a:t>
            </a:r>
            <a:r>
              <a:rPr sz="1250">
                <a:solidFill>
                  <a:srgbClr val="000000"/>
                </a:solidFill>
              </a:rPr>
              <a:t>NextFunction</a:t>
            </a:r>
            <a:r>
              <a:rPr sz="1250"/>
              <a:t>,</a:t>
            </a:r>
          </a:p>
          <a:p>
            <a:pPr algn="l" defTabSz="228600">
              <a:defRPr sz="2500">
                <a:solidFill>
                  <a:srgbClr val="272727"/>
                </a:solidFill>
                <a:latin typeface="Courier"/>
                <a:ea typeface="Courier"/>
                <a:cs typeface="Courier"/>
                <a:sym typeface="Courier"/>
              </a:defRPr>
            </a:pPr>
            <a:r>
              <a:rPr sz="1250"/>
              <a:t>  ): </a:t>
            </a:r>
            <a:r>
              <a:rPr sz="1250" i="1"/>
              <a:t>Express</a:t>
            </a:r>
            <a:r>
              <a:rPr sz="1250"/>
              <a:t>.</a:t>
            </a:r>
            <a:r>
              <a:rPr sz="1250">
                <a:solidFill>
                  <a:srgbClr val="000000"/>
                </a:solidFill>
              </a:rPr>
              <a:t>Response </a:t>
            </a:r>
            <a:r>
              <a:rPr sz="1250"/>
              <a:t>| </a:t>
            </a:r>
            <a:r>
              <a:rPr sz="1250">
                <a:solidFill>
                  <a:srgbClr val="011480"/>
                </a:solidFill>
              </a:rPr>
              <a:t>void </a:t>
            </a:r>
            <a:r>
              <a:rPr sz="1250"/>
              <a:t>=&gt; {</a:t>
            </a:r>
          </a:p>
          <a:p>
            <a:pPr algn="l" defTabSz="228600">
              <a:defRPr sz="2500">
                <a:solidFill>
                  <a:srgbClr val="000000"/>
                </a:solidFill>
                <a:latin typeface="Courier"/>
                <a:ea typeface="Courier"/>
                <a:cs typeface="Courier"/>
                <a:sym typeface="Courier"/>
              </a:defRPr>
            </a:pPr>
            <a:r>
              <a:rPr sz="1250">
                <a:solidFill>
                  <a:srgbClr val="272727"/>
                </a:solidFill>
              </a:rPr>
              <a:t>    </a:t>
            </a:r>
            <a:r>
              <a:rPr sz="1250">
                <a:solidFill>
                  <a:srgbClr val="011480"/>
                </a:solidFill>
              </a:rPr>
              <a:t>if </a:t>
            </a:r>
            <a:r>
              <a:rPr sz="1250">
                <a:solidFill>
                  <a:srgbClr val="272727"/>
                </a:solidFill>
              </a:rPr>
              <a:t>(err </a:t>
            </a:r>
            <a:r>
              <a:rPr sz="1250">
                <a:solidFill>
                  <a:srgbClr val="011480"/>
                </a:solidFill>
              </a:rPr>
              <a:t>instanceof </a:t>
            </a:r>
            <a:r>
              <a:rPr sz="1250"/>
              <a:t>ValidateError</a:t>
            </a:r>
            <a:r>
              <a:rPr sz="1250">
                <a:solidFill>
                  <a:srgbClr val="272727"/>
                </a:solidFill>
              </a:rPr>
              <a:t>) {</a:t>
            </a:r>
          </a:p>
          <a:p>
            <a:pPr algn="l" defTabSz="228600">
              <a:defRPr sz="2500">
                <a:solidFill>
                  <a:srgbClr val="011480"/>
                </a:solidFill>
                <a:latin typeface="Courier"/>
                <a:ea typeface="Courier"/>
                <a:cs typeface="Courier"/>
                <a:sym typeface="Courier"/>
              </a:defRPr>
            </a:pPr>
            <a:r>
              <a:rPr sz="1250">
                <a:solidFill>
                  <a:srgbClr val="272727"/>
                </a:solidFill>
              </a:rPr>
              <a:t>      </a:t>
            </a:r>
            <a:r>
              <a:rPr sz="1250"/>
              <a:t>return </a:t>
            </a:r>
            <a:r>
              <a:rPr sz="1250">
                <a:solidFill>
                  <a:srgbClr val="272727"/>
                </a:solidFill>
              </a:rPr>
              <a:t>res.</a:t>
            </a:r>
            <a:r>
              <a:rPr sz="1250">
                <a:solidFill>
                  <a:srgbClr val="7A7A43"/>
                </a:solidFill>
              </a:rPr>
              <a:t>status</a:t>
            </a:r>
            <a:r>
              <a:rPr sz="1250">
                <a:solidFill>
                  <a:srgbClr val="272727"/>
                </a:solidFill>
              </a:rPr>
              <a:t>(</a:t>
            </a:r>
            <a:r>
              <a:rPr sz="1250">
                <a:solidFill>
                  <a:srgbClr val="0073E6"/>
                </a:solidFill>
              </a:rPr>
              <a:t>422</a:t>
            </a:r>
            <a:r>
              <a:rPr sz="1250">
                <a:solidFill>
                  <a:srgbClr val="272727"/>
                </a:solidFill>
              </a:rPr>
              <a:t>).</a:t>
            </a:r>
            <a:r>
              <a:rPr sz="1250">
                <a:solidFill>
                  <a:srgbClr val="66187A"/>
                </a:solidFill>
              </a:rPr>
              <a:t>json</a:t>
            </a:r>
            <a:r>
              <a:rPr sz="1250">
                <a:solidFill>
                  <a:srgbClr val="272727"/>
                </a:solidFill>
              </a:rPr>
              <a:t>({</a:t>
            </a:r>
          </a:p>
          <a:p>
            <a:pPr algn="l" defTabSz="228600">
              <a:defRPr sz="2500">
                <a:solidFill>
                  <a:srgbClr val="00733B"/>
                </a:solidFill>
                <a:latin typeface="Courier"/>
                <a:ea typeface="Courier"/>
                <a:cs typeface="Courier"/>
                <a:sym typeface="Courier"/>
              </a:defRPr>
            </a:pPr>
            <a:r>
              <a:rPr sz="1250">
                <a:solidFill>
                  <a:srgbClr val="272727"/>
                </a:solidFill>
              </a:rPr>
              <a:t>        </a:t>
            </a:r>
            <a:r>
              <a:rPr sz="1250">
                <a:solidFill>
                  <a:srgbClr val="66187A"/>
                </a:solidFill>
              </a:rPr>
              <a:t>message</a:t>
            </a:r>
            <a:r>
              <a:rPr sz="1250">
                <a:solidFill>
                  <a:srgbClr val="272727"/>
                </a:solidFill>
              </a:rPr>
              <a:t>: </a:t>
            </a:r>
            <a:r>
              <a:rPr sz="1250"/>
              <a:t>'Validation Failed'</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r>
              <a:rPr sz="1250">
                <a:solidFill>
                  <a:srgbClr val="66187A"/>
                </a:solidFill>
              </a:rPr>
              <a:t>details</a:t>
            </a:r>
            <a:r>
              <a:rPr sz="1250"/>
              <a:t>: err?.</a:t>
            </a:r>
            <a:r>
              <a:rPr sz="1250">
                <a:solidFill>
                  <a:srgbClr val="66187A"/>
                </a:solidFill>
              </a:rPr>
              <a:t>fields</a:t>
            </a:r>
            <a:r>
              <a:rPr sz="1250"/>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000000"/>
                </a:solidFill>
                <a:latin typeface="Courier"/>
                <a:ea typeface="Courier"/>
                <a:cs typeface="Courier"/>
                <a:sym typeface="Courier"/>
              </a:defRPr>
            </a:pPr>
            <a:r>
              <a:rPr sz="1250">
                <a:solidFill>
                  <a:srgbClr val="272727"/>
                </a:solidFill>
              </a:rPr>
              <a:t>    </a:t>
            </a:r>
            <a:r>
              <a:rPr sz="1250">
                <a:solidFill>
                  <a:srgbClr val="011480"/>
                </a:solidFill>
              </a:rPr>
              <a:t>if</a:t>
            </a:r>
            <a:r>
              <a:rPr sz="1250">
                <a:solidFill>
                  <a:srgbClr val="272727"/>
                </a:solidFill>
              </a:rPr>
              <a:t>(err </a:t>
            </a:r>
            <a:r>
              <a:rPr sz="1250">
                <a:solidFill>
                  <a:srgbClr val="011480"/>
                </a:solidFill>
              </a:rPr>
              <a:t>instanceof </a:t>
            </a:r>
            <a:r>
              <a:rPr sz="1250"/>
              <a:t>InvalidParametersError</a:t>
            </a:r>
            <a:r>
              <a:rPr sz="1250">
                <a:solidFill>
                  <a:srgbClr val="272727"/>
                </a:solidFill>
              </a:rPr>
              <a:t>){</a:t>
            </a:r>
          </a:p>
          <a:p>
            <a:pPr algn="l" defTabSz="228600">
              <a:defRPr sz="2500">
                <a:solidFill>
                  <a:srgbClr val="011480"/>
                </a:solidFill>
                <a:latin typeface="Courier"/>
                <a:ea typeface="Courier"/>
                <a:cs typeface="Courier"/>
                <a:sym typeface="Courier"/>
              </a:defRPr>
            </a:pPr>
            <a:r>
              <a:rPr sz="1250">
                <a:solidFill>
                  <a:srgbClr val="272727"/>
                </a:solidFill>
              </a:rPr>
              <a:t>      </a:t>
            </a:r>
            <a:r>
              <a:rPr sz="1250"/>
              <a:t>return </a:t>
            </a:r>
            <a:r>
              <a:rPr sz="1250">
                <a:solidFill>
                  <a:srgbClr val="272727"/>
                </a:solidFill>
              </a:rPr>
              <a:t>res.</a:t>
            </a:r>
            <a:r>
              <a:rPr sz="1250">
                <a:solidFill>
                  <a:srgbClr val="7A7A43"/>
                </a:solidFill>
              </a:rPr>
              <a:t>status</a:t>
            </a:r>
            <a:r>
              <a:rPr sz="1250">
                <a:solidFill>
                  <a:srgbClr val="272727"/>
                </a:solidFill>
              </a:rPr>
              <a:t>(</a:t>
            </a:r>
            <a:r>
              <a:rPr sz="1250">
                <a:solidFill>
                  <a:srgbClr val="0073E6"/>
                </a:solidFill>
              </a:rPr>
              <a:t>400</a:t>
            </a:r>
            <a:r>
              <a:rPr sz="1250">
                <a:solidFill>
                  <a:srgbClr val="272727"/>
                </a:solidFill>
              </a:rPr>
              <a:t>).</a:t>
            </a:r>
            <a:r>
              <a:rPr sz="1250">
                <a:solidFill>
                  <a:srgbClr val="66187A"/>
                </a:solidFill>
              </a:rPr>
              <a:t>json</a:t>
            </a:r>
            <a:r>
              <a:rPr sz="1250">
                <a:solidFill>
                  <a:srgbClr val="272727"/>
                </a:solidFill>
              </a:rPr>
              <a:t>({</a:t>
            </a:r>
          </a:p>
          <a:p>
            <a:pPr algn="l" defTabSz="228600">
              <a:defRPr sz="2500">
                <a:solidFill>
                  <a:srgbClr val="00733B"/>
                </a:solidFill>
                <a:latin typeface="Courier"/>
                <a:ea typeface="Courier"/>
                <a:cs typeface="Courier"/>
                <a:sym typeface="Courier"/>
              </a:defRPr>
            </a:pPr>
            <a:r>
              <a:rPr sz="1250">
                <a:solidFill>
                  <a:srgbClr val="272727"/>
                </a:solidFill>
              </a:rPr>
              <a:t>        </a:t>
            </a:r>
            <a:r>
              <a:rPr sz="1250">
                <a:solidFill>
                  <a:srgbClr val="66187A"/>
                </a:solidFill>
              </a:rPr>
              <a:t>message</a:t>
            </a:r>
            <a:r>
              <a:rPr sz="1250">
                <a:solidFill>
                  <a:srgbClr val="272727"/>
                </a:solidFill>
              </a:rPr>
              <a:t>: </a:t>
            </a:r>
            <a:r>
              <a:rPr sz="1250"/>
              <a:t>'Invalid parameters'</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r>
              <a:rPr sz="1250">
                <a:solidFill>
                  <a:srgbClr val="66187A"/>
                </a:solidFill>
              </a:rPr>
              <a:t>details</a:t>
            </a:r>
            <a:r>
              <a:rPr sz="1250"/>
              <a:t>: err?.</a:t>
            </a:r>
            <a:r>
              <a:rPr sz="1250">
                <a:solidFill>
                  <a:srgbClr val="66187A"/>
                </a:solidFill>
              </a:rPr>
              <a:t>message</a:t>
            </a:r>
          </a:p>
          <a:p>
            <a:pPr algn="l" defTabSz="228600">
              <a:defRPr sz="2500">
                <a:solidFill>
                  <a:srgbClr val="66187A"/>
                </a:solidFill>
                <a:latin typeface="Courier"/>
                <a:ea typeface="Courier"/>
                <a:cs typeface="Courier"/>
                <a:sym typeface="Courier"/>
              </a:defRPr>
            </a:pPr>
            <a:r>
              <a:rPr sz="1250"/>
              <a:t>      </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011480"/>
                </a:solidFill>
                <a:latin typeface="Courier"/>
                <a:ea typeface="Courier"/>
                <a:cs typeface="Courier"/>
                <a:sym typeface="Courier"/>
              </a:defRPr>
            </a:pPr>
            <a:r>
              <a:rPr sz="1250">
                <a:solidFill>
                  <a:srgbClr val="272727"/>
                </a:solidFill>
              </a:rPr>
              <a:t>    </a:t>
            </a:r>
            <a:r>
              <a:rPr sz="1250"/>
              <a:t>if </a:t>
            </a:r>
            <a:r>
              <a:rPr sz="1250">
                <a:solidFill>
                  <a:srgbClr val="272727"/>
                </a:solidFill>
              </a:rPr>
              <a:t>(err </a:t>
            </a:r>
            <a:r>
              <a:rPr sz="1250"/>
              <a:t>instanceof </a:t>
            </a:r>
            <a:r>
              <a:rPr sz="1250" i="1">
                <a:solidFill>
                  <a:srgbClr val="272727"/>
                </a:solidFill>
              </a:rPr>
              <a:t>Error</a:t>
            </a:r>
            <a:r>
              <a:rPr sz="1250">
                <a:solidFill>
                  <a:srgbClr val="272727"/>
                </a:solidFill>
              </a:rPr>
              <a:t>) {</a:t>
            </a:r>
          </a:p>
          <a:p>
            <a:pPr algn="l" defTabSz="228600">
              <a:defRPr sz="2500">
                <a:solidFill>
                  <a:srgbClr val="66187A"/>
                </a:solidFill>
                <a:latin typeface="Courier"/>
                <a:ea typeface="Courier"/>
                <a:cs typeface="Courier"/>
                <a:sym typeface="Courier"/>
              </a:defRPr>
            </a:pPr>
            <a:r>
              <a:rPr sz="1250">
                <a:solidFill>
                  <a:srgbClr val="272727"/>
                </a:solidFill>
              </a:rPr>
              <a:t>      </a:t>
            </a:r>
            <a:r>
              <a:rPr sz="1250" i="1"/>
              <a:t>console</a:t>
            </a:r>
            <a:r>
              <a:rPr sz="1250">
                <a:solidFill>
                  <a:srgbClr val="272727"/>
                </a:solidFill>
              </a:rPr>
              <a:t>.</a:t>
            </a:r>
            <a:r>
              <a:rPr sz="1250">
                <a:solidFill>
                  <a:srgbClr val="7A7A43"/>
                </a:solidFill>
              </a:rPr>
              <a:t>trace</a:t>
            </a:r>
            <a:r>
              <a:rPr sz="1250">
                <a:solidFill>
                  <a:srgbClr val="272727"/>
                </a:solidFill>
              </a:rPr>
              <a:t>(err);</a:t>
            </a:r>
          </a:p>
          <a:p>
            <a:pPr algn="l" defTabSz="228600">
              <a:defRPr sz="2500">
                <a:solidFill>
                  <a:srgbClr val="011480"/>
                </a:solidFill>
                <a:latin typeface="Courier"/>
                <a:ea typeface="Courier"/>
                <a:cs typeface="Courier"/>
                <a:sym typeface="Courier"/>
              </a:defRPr>
            </a:pPr>
            <a:r>
              <a:rPr sz="1250">
                <a:solidFill>
                  <a:srgbClr val="272727"/>
                </a:solidFill>
              </a:rPr>
              <a:t>      </a:t>
            </a:r>
            <a:r>
              <a:rPr sz="1250"/>
              <a:t>return </a:t>
            </a:r>
            <a:r>
              <a:rPr sz="1250">
                <a:solidFill>
                  <a:srgbClr val="272727"/>
                </a:solidFill>
              </a:rPr>
              <a:t>res.</a:t>
            </a:r>
            <a:r>
              <a:rPr sz="1250">
                <a:solidFill>
                  <a:srgbClr val="7A7A43"/>
                </a:solidFill>
              </a:rPr>
              <a:t>status</a:t>
            </a:r>
            <a:r>
              <a:rPr sz="1250">
                <a:solidFill>
                  <a:srgbClr val="272727"/>
                </a:solidFill>
              </a:rPr>
              <a:t>(</a:t>
            </a:r>
            <a:r>
              <a:rPr sz="1250">
                <a:solidFill>
                  <a:srgbClr val="0073E6"/>
                </a:solidFill>
              </a:rPr>
              <a:t>500</a:t>
            </a:r>
            <a:r>
              <a:rPr sz="1250">
                <a:solidFill>
                  <a:srgbClr val="272727"/>
                </a:solidFill>
              </a:rPr>
              <a:t>).</a:t>
            </a:r>
            <a:r>
              <a:rPr sz="1250">
                <a:solidFill>
                  <a:srgbClr val="66187A"/>
                </a:solidFill>
              </a:rPr>
              <a:t>json</a:t>
            </a:r>
            <a:r>
              <a:rPr sz="1250">
                <a:solidFill>
                  <a:srgbClr val="272727"/>
                </a:solidFill>
              </a:rPr>
              <a:t>({</a:t>
            </a:r>
          </a:p>
          <a:p>
            <a:pPr algn="l" defTabSz="228600">
              <a:defRPr sz="2500">
                <a:solidFill>
                  <a:srgbClr val="00733B"/>
                </a:solidFill>
                <a:latin typeface="Courier"/>
                <a:ea typeface="Courier"/>
                <a:cs typeface="Courier"/>
                <a:sym typeface="Courier"/>
              </a:defRPr>
            </a:pPr>
            <a:r>
              <a:rPr sz="1250">
                <a:solidFill>
                  <a:srgbClr val="272727"/>
                </a:solidFill>
              </a:rPr>
              <a:t>        </a:t>
            </a:r>
            <a:r>
              <a:rPr sz="1250">
                <a:solidFill>
                  <a:srgbClr val="66187A"/>
                </a:solidFill>
              </a:rPr>
              <a:t>message</a:t>
            </a:r>
            <a:r>
              <a:rPr sz="1250">
                <a:solidFill>
                  <a:srgbClr val="272727"/>
                </a:solidFill>
              </a:rPr>
              <a:t>: </a:t>
            </a:r>
            <a:r>
              <a:rPr sz="1250"/>
              <a:t>'Internal Server Error'</a:t>
            </a:r>
            <a:r>
              <a:rPr sz="1250">
                <a:solidFill>
                  <a:srgbClr val="272727"/>
                </a:solidFill>
              </a:rPr>
              <a: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endParaRPr sz="1250"/>
          </a:p>
          <a:p>
            <a:pPr algn="l" defTabSz="228600">
              <a:defRPr sz="2500">
                <a:solidFill>
                  <a:srgbClr val="272727"/>
                </a:solidFill>
                <a:latin typeface="Courier"/>
                <a:ea typeface="Courier"/>
                <a:cs typeface="Courier"/>
                <a:sym typeface="Courier"/>
              </a:defRPr>
            </a:pPr>
            <a:r>
              <a:rPr sz="1250"/>
              <a:t>    </a:t>
            </a:r>
            <a:r>
              <a:rPr sz="1250">
                <a:solidFill>
                  <a:srgbClr val="011480"/>
                </a:solidFill>
              </a:rPr>
              <a:t>return </a:t>
            </a:r>
            <a:r>
              <a:rPr sz="1250"/>
              <a:t>next();</a:t>
            </a:r>
          </a:p>
          <a:p>
            <a:pPr algn="l" defTabSz="228600">
              <a:defRPr sz="2500">
                <a:solidFill>
                  <a:srgbClr val="272727"/>
                </a:solidFill>
                <a:latin typeface="Courier"/>
                <a:ea typeface="Courier"/>
                <a:cs typeface="Courier"/>
                <a:sym typeface="Courier"/>
              </a:defRPr>
            </a:pPr>
            <a:r>
              <a:rPr sz="1250"/>
              <a:t>  },</a:t>
            </a:r>
          </a:p>
          <a:p>
            <a:pPr algn="l" defTabSz="228600">
              <a:defRPr sz="2500">
                <a:solidFill>
                  <a:srgbClr val="272727"/>
                </a:solidFill>
                <a:latin typeface="Courier"/>
                <a:ea typeface="Courier"/>
                <a:cs typeface="Courier"/>
                <a:sym typeface="Courier"/>
              </a:defRPr>
            </a:pPr>
            <a:r>
              <a:rPr sz="1250"/>
              <a:t>)</a:t>
            </a:r>
          </a:p>
        </p:txBody>
      </p:sp>
      <p:sp>
        <p:nvSpPr>
          <p:cNvPr id="2" name="TextBox 1">
            <a:extLst>
              <a:ext uri="{FF2B5EF4-FFF2-40B4-BE49-F238E27FC236}">
                <a16:creationId xmlns:a16="http://schemas.microsoft.com/office/drawing/2014/main" id="{D29A05F6-26E5-0FF8-2887-F4D20E2CDF26}"/>
              </a:ext>
            </a:extLst>
          </p:cNvPr>
          <p:cNvSpPr txBox="1"/>
          <p:nvPr/>
        </p:nvSpPr>
        <p:spPr>
          <a:xfrm>
            <a:off x="390714" y="5154698"/>
            <a:ext cx="5993461" cy="2975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defTabSz="221742">
              <a:defRPr sz="2328">
                <a:latin typeface="Courier"/>
                <a:ea typeface="Courier"/>
                <a:cs typeface="Courier"/>
                <a:sym typeface="Courier"/>
              </a:defRPr>
            </a:pPr>
            <a:r>
              <a:rPr lang="en-US" sz="1600" dirty="0">
                <a:solidFill>
                  <a:srgbClr val="011480"/>
                </a:solidFill>
              </a:rPr>
              <a:t>throw new </a:t>
            </a:r>
            <a:r>
              <a:rPr lang="en-US" sz="1600" dirty="0" err="1"/>
              <a:t>InvalidParametersError</a:t>
            </a:r>
            <a:r>
              <a:rPr lang="en-US" sz="1600" dirty="0">
                <a:solidFill>
                  <a:srgbClr val="272727"/>
                </a:solidFill>
              </a:rPr>
              <a:t>(</a:t>
            </a:r>
            <a:r>
              <a:rPr lang="en-US" sz="1600" dirty="0">
                <a:solidFill>
                  <a:srgbClr val="00733B"/>
                </a:solidFill>
              </a:rPr>
              <a:t>'Some message’</a:t>
            </a:r>
            <a:r>
              <a:rPr lang="en-US" sz="1600" dirty="0">
                <a:solidFill>
                  <a:srgbClr val="272727"/>
                </a:solidFill>
              </a:rPr>
              <a:t>)</a:t>
            </a:r>
          </a:p>
        </p:txBody>
      </p:sp>
    </p:spTree>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0" name="Activity: Build the Transcript REST API"/>
          <p:cNvSpPr txBox="1">
            <a:spLocks noGrp="1"/>
          </p:cNvSpPr>
          <p:nvPr>
            <p:ph type="title"/>
          </p:nvPr>
        </p:nvSpPr>
        <p:spPr>
          <a:prstGeom prst="rect">
            <a:avLst/>
          </a:prstGeom>
        </p:spPr>
        <p:txBody>
          <a:bodyPr/>
          <a:lstStyle/>
          <a:p>
            <a:r>
              <a:t>Activity: Build the Transcript REST API</a:t>
            </a:r>
          </a:p>
        </p:txBody>
      </p:sp>
      <p:sp>
        <p:nvSpPr>
          <p:cNvPr id="901" name="Slide Subtitle"/>
          <p:cNvSpPr txBox="1">
            <a:spLocks noGrp="1"/>
          </p:cNvSpPr>
          <p:nvPr>
            <p:ph type="body" sz="quarter" idx="1"/>
          </p:nvPr>
        </p:nvSpPr>
        <p:spPr>
          <a:prstGeom prst="rect">
            <a:avLst/>
          </a:prstGeom>
        </p:spPr>
        <p:txBody>
          <a:bodyPr>
            <a:normAutofit fontScale="92500" lnSpcReduction="20000"/>
          </a:bodyPr>
          <a:lstStyle/>
          <a:p>
            <a:endParaRPr/>
          </a:p>
        </p:txBody>
      </p:sp>
      <p:sp>
        <p:nvSpPr>
          <p:cNvPr id="902" name="@Route('transcripts')…"/>
          <p:cNvSpPr txBox="1"/>
          <p:nvPr/>
        </p:nvSpPr>
        <p:spPr>
          <a:xfrm>
            <a:off x="260598" y="2510800"/>
            <a:ext cx="5423274" cy="1836400"/>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spAutoFit/>
          </a:bodyPr>
          <a:lstStyle/>
          <a:p>
            <a:pPr algn="l" defTabSz="228600">
              <a:defRPr sz="2900">
                <a:solidFill>
                  <a:srgbClr val="00733B"/>
                </a:solidFill>
                <a:latin typeface="Courier"/>
                <a:ea typeface="Courier"/>
                <a:cs typeface="Courier"/>
                <a:sym typeface="Courier"/>
              </a:defRPr>
            </a:pPr>
            <a:r>
              <a:rPr sz="1450">
                <a:solidFill>
                  <a:srgbClr val="808002"/>
                </a:solidFill>
              </a:rPr>
              <a:t>@Route</a:t>
            </a:r>
            <a:r>
              <a:rPr sz="1450">
                <a:solidFill>
                  <a:srgbClr val="272727"/>
                </a:solidFill>
              </a:rPr>
              <a:t>(</a:t>
            </a:r>
            <a:r>
              <a:rPr sz="1450"/>
              <a:t>'transcripts'</a:t>
            </a:r>
            <a:r>
              <a:rPr sz="1450">
                <a:solidFill>
                  <a:srgbClr val="272727"/>
                </a:solidFill>
              </a:rPr>
              <a:t>)</a:t>
            </a:r>
          </a:p>
          <a:p>
            <a:pPr algn="l" defTabSz="228600">
              <a:defRPr sz="2900">
                <a:solidFill>
                  <a:srgbClr val="000000"/>
                </a:solidFill>
                <a:latin typeface="Courier"/>
                <a:ea typeface="Courier"/>
                <a:cs typeface="Courier"/>
                <a:sym typeface="Courier"/>
              </a:defRPr>
            </a:pPr>
            <a:r>
              <a:rPr sz="1450">
                <a:solidFill>
                  <a:srgbClr val="011480"/>
                </a:solidFill>
              </a:rPr>
              <a:t>export class </a:t>
            </a:r>
            <a:r>
              <a:rPr sz="1450"/>
              <a:t>TranscriptsController </a:t>
            </a:r>
            <a:r>
              <a:rPr sz="1450">
                <a:solidFill>
                  <a:srgbClr val="011480"/>
                </a:solidFill>
              </a:rPr>
              <a:t>extends </a:t>
            </a:r>
            <a:r>
              <a:rPr sz="1450"/>
              <a:t>Controller </a:t>
            </a:r>
            <a:r>
              <a:rPr sz="1450">
                <a:solidFill>
                  <a:srgbClr val="272727"/>
                </a:solidFill>
              </a:rPr>
              <a:t>{</a:t>
            </a:r>
          </a:p>
          <a:p>
            <a:pPr algn="l" defTabSz="228600">
              <a:defRPr sz="2900">
                <a:solidFill>
                  <a:srgbClr val="272727"/>
                </a:solidFill>
                <a:latin typeface="Courier"/>
                <a:ea typeface="Courier"/>
                <a:cs typeface="Courier"/>
                <a:sym typeface="Courier"/>
              </a:defRPr>
            </a:pPr>
            <a:endParaRPr sz="1450">
              <a:solidFill>
                <a:srgbClr val="272727"/>
              </a:solidFill>
            </a:endParaRPr>
          </a:p>
          <a:p>
            <a:pPr algn="l" defTabSz="228600">
              <a:defRPr sz="2900">
                <a:solidFill>
                  <a:srgbClr val="272727"/>
                </a:solidFill>
                <a:latin typeface="Courier"/>
                <a:ea typeface="Courier"/>
                <a:cs typeface="Courier"/>
                <a:sym typeface="Courier"/>
              </a:defRPr>
            </a:pPr>
            <a:r>
              <a:rPr sz="1450"/>
              <a:t>    </a:t>
            </a:r>
            <a:r>
              <a:rPr sz="1450">
                <a:solidFill>
                  <a:srgbClr val="808002"/>
                </a:solidFill>
              </a:rPr>
              <a:t>@Get</a:t>
            </a:r>
            <a:r>
              <a:rPr sz="1450"/>
              <a:t>()</a:t>
            </a:r>
          </a:p>
          <a:p>
            <a:pPr algn="l" defTabSz="228600">
              <a:defRPr sz="2900">
                <a:solidFill>
                  <a:srgbClr val="011480"/>
                </a:solidFill>
                <a:latin typeface="Courier"/>
                <a:ea typeface="Courier"/>
                <a:cs typeface="Courier"/>
                <a:sym typeface="Courier"/>
              </a:defRPr>
            </a:pPr>
            <a:r>
              <a:rPr sz="1450">
                <a:solidFill>
                  <a:srgbClr val="272727"/>
                </a:solidFill>
              </a:rPr>
              <a:t>    </a:t>
            </a:r>
            <a:r>
              <a:rPr sz="1450"/>
              <a:t>public </a:t>
            </a:r>
            <a:r>
              <a:rPr sz="1450">
                <a:solidFill>
                  <a:srgbClr val="7A7A43"/>
                </a:solidFill>
              </a:rPr>
              <a:t>getAll</a:t>
            </a:r>
            <a:r>
              <a:rPr sz="1450">
                <a:solidFill>
                  <a:srgbClr val="272727"/>
                </a:solidFill>
              </a:rPr>
              <a:t>() {</a:t>
            </a:r>
          </a:p>
          <a:p>
            <a:pPr algn="l" defTabSz="228600">
              <a:defRPr sz="2900">
                <a:solidFill>
                  <a:srgbClr val="272727"/>
                </a:solidFill>
                <a:latin typeface="Courier"/>
                <a:ea typeface="Courier"/>
                <a:cs typeface="Courier"/>
                <a:sym typeface="Courier"/>
              </a:defRPr>
            </a:pPr>
            <a:r>
              <a:rPr sz="1450"/>
              <a:t>        </a:t>
            </a:r>
            <a:r>
              <a:rPr sz="1450">
                <a:solidFill>
                  <a:srgbClr val="011480"/>
                </a:solidFill>
              </a:rPr>
              <a:t>return </a:t>
            </a:r>
            <a:r>
              <a:rPr sz="1450"/>
              <a:t>db.</a:t>
            </a:r>
            <a:r>
              <a:rPr sz="1450" i="1"/>
              <a:t>getAll</a:t>
            </a:r>
            <a:r>
              <a:rPr sz="1450"/>
              <a:t>();</a:t>
            </a:r>
          </a:p>
          <a:p>
            <a:pPr algn="l" defTabSz="228600">
              <a:defRPr sz="2900">
                <a:solidFill>
                  <a:srgbClr val="272727"/>
                </a:solidFill>
                <a:latin typeface="Courier"/>
                <a:ea typeface="Courier"/>
                <a:cs typeface="Courier"/>
                <a:sym typeface="Courier"/>
              </a:defRPr>
            </a:pPr>
            <a:r>
              <a:rPr sz="1450"/>
              <a:t>    }</a:t>
            </a:r>
          </a:p>
        </p:txBody>
      </p:sp>
      <p:pic>
        <p:nvPicPr>
          <p:cNvPr id="903" name="Image" descr="Image"/>
          <p:cNvPicPr>
            <a:picLocks noChangeAspect="1"/>
          </p:cNvPicPr>
          <p:nvPr/>
        </p:nvPicPr>
        <p:blipFill>
          <a:blip r:embed="rId3"/>
          <a:stretch>
            <a:fillRect/>
          </a:stretch>
        </p:blipFill>
        <p:spPr>
          <a:xfrm>
            <a:off x="6136217" y="1952625"/>
            <a:ext cx="5778501" cy="4578350"/>
          </a:xfrm>
          <a:prstGeom prst="rect">
            <a:avLst/>
          </a:prstGeom>
          <a:ln w="12700">
            <a:miter lim="400000"/>
          </a:ln>
        </p:spPr>
      </p:pic>
      <p:sp>
        <p:nvSpPr>
          <p:cNvPr id="904" name="Open API Specification"/>
          <p:cNvSpPr/>
          <p:nvPr/>
        </p:nvSpPr>
        <p:spPr>
          <a:xfrm>
            <a:off x="1184657" y="4963583"/>
            <a:ext cx="1605773" cy="540546"/>
          </a:xfrm>
          <a:prstGeom prst="rect">
            <a:avLst/>
          </a:prstGeom>
          <a:solidFill>
            <a:srgbClr val="83D3D4"/>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25400" tIns="25400" rIns="25400" bIns="25400" anchor="ctr"/>
          <a:lstStyle>
            <a:lvl1pPr>
              <a:defRPr>
                <a:solidFill>
                  <a:srgbClr val="000000"/>
                </a:solidFill>
              </a:defRPr>
            </a:lvl1pPr>
          </a:lstStyle>
          <a:p>
            <a:r>
              <a:rPr sz="600"/>
              <a:t>Open API Specification </a:t>
            </a:r>
          </a:p>
        </p:txBody>
      </p:sp>
      <p:sp>
        <p:nvSpPr>
          <p:cNvPr id="905" name="Line"/>
          <p:cNvSpPr/>
          <p:nvPr/>
        </p:nvSpPr>
        <p:spPr>
          <a:xfrm>
            <a:off x="1987544" y="4395919"/>
            <a:ext cx="1" cy="540546"/>
          </a:xfrm>
          <a:prstGeom prst="line">
            <a:avLst/>
          </a:prstGeom>
          <a:ln w="63500">
            <a:solidFill>
              <a:srgbClr val="000000"/>
            </a:solidFill>
            <a:tailEnd type="triangle"/>
          </a:ln>
        </p:spPr>
        <p:txBody>
          <a:bodyPr lIns="22859" tIns="22859" rIns="22859" bIns="22859"/>
          <a:lstStyle/>
          <a:p>
            <a:endParaRPr sz="600"/>
          </a:p>
        </p:txBody>
      </p:sp>
      <p:sp>
        <p:nvSpPr>
          <p:cNvPr id="906" name="Line"/>
          <p:cNvSpPr/>
          <p:nvPr/>
        </p:nvSpPr>
        <p:spPr>
          <a:xfrm>
            <a:off x="2787644" y="5204485"/>
            <a:ext cx="3303735" cy="1"/>
          </a:xfrm>
          <a:prstGeom prst="line">
            <a:avLst/>
          </a:prstGeom>
          <a:ln w="63500">
            <a:solidFill>
              <a:srgbClr val="000000"/>
            </a:solidFill>
            <a:tailEnd type="triangle"/>
          </a:ln>
        </p:spPr>
        <p:txBody>
          <a:bodyPr lIns="22859" tIns="22859" rIns="22859" bIns="22859"/>
          <a:lstStyle/>
          <a:p>
            <a:endParaRPr sz="600"/>
          </a:p>
        </p:txBody>
      </p:sp>
    </p:spTree>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0" name="Learning Objectives for this Lesson"/>
          <p:cNvSpPr txBox="1">
            <a:spLocks noGrp="1"/>
          </p:cNvSpPr>
          <p:nvPr>
            <p:ph type="title"/>
          </p:nvPr>
        </p:nvSpPr>
        <p:spPr>
          <a:prstGeom prst="rect">
            <a:avLst/>
          </a:prstGeom>
        </p:spPr>
        <p:txBody>
          <a:bodyPr/>
          <a:lstStyle>
            <a:lvl1pPr>
              <a:defRPr spc="-200">
                <a:solidFill>
                  <a:srgbClr val="005493"/>
                </a:solidFill>
              </a:defRPr>
            </a:lvl1pPr>
          </a:lstStyle>
          <a:p>
            <a:r>
              <a:t>Review: Learning Objectives for this Lesson</a:t>
            </a:r>
          </a:p>
        </p:txBody>
      </p:sp>
      <p:sp>
        <p:nvSpPr>
          <p:cNvPr id="911" name="By the end of this lesson, you should be able to…"/>
          <p:cNvSpPr txBox="1">
            <a:spLocks noGrp="1"/>
          </p:cNvSpPr>
          <p:nvPr>
            <p:ph type="body" sz="quarter" idx="1"/>
          </p:nvPr>
        </p:nvSpPr>
        <p:spPr>
          <a:xfrm>
            <a:off x="603250" y="1186481"/>
            <a:ext cx="10985500" cy="467390"/>
          </a:xfrm>
          <a:prstGeom prst="rect">
            <a:avLst/>
          </a:prstGeom>
        </p:spPr>
        <p:txBody>
          <a:bodyPr/>
          <a:lstStyle/>
          <a:p>
            <a:r>
              <a:t>By the end of this lesson, you should be able to…</a:t>
            </a:r>
          </a:p>
        </p:txBody>
      </p:sp>
      <p:sp>
        <p:nvSpPr>
          <p:cNvPr id="912" name="Describe 5 key goals of distributed systems…"/>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62500" lnSpcReduction="20000"/>
          </a:bodyPr>
          <a:lstStyle/>
          <a:p>
            <a:pPr marL="342900" indent="-342900">
              <a:buSzPct val="100000"/>
              <a:buFont typeface="Arial"/>
              <a:buChar char="•"/>
            </a:pPr>
            <a:r>
              <a:rPr dirty="0"/>
              <a:t>Recognize common software architectures</a:t>
            </a:r>
          </a:p>
          <a:p>
            <a:pPr marL="342900" indent="-342900">
              <a:buSzPct val="100000"/>
              <a:buFont typeface="Arial"/>
              <a:buChar char="•"/>
            </a:pPr>
            <a:r>
              <a:rPr dirty="0"/>
              <a:t>Understand tradeoffs of scalability, performance, and fault tolerance between these architectures</a:t>
            </a:r>
          </a:p>
          <a:p>
            <a:pPr marL="342900" indent="-342900">
              <a:buSzPct val="100000"/>
              <a:buFont typeface="Arial"/>
              <a:buChar char="•"/>
            </a:pPr>
            <a:r>
              <a:rPr dirty="0"/>
              <a:t>Describe what makes web services RESTful, and implement a REST API</a:t>
            </a:r>
          </a:p>
        </p:txBody>
      </p:sp>
    </p:spTree>
  </p:cSld>
  <p:clrMapOvr>
    <a:masterClrMapping/>
  </p:clrMapOvr>
  <p:transition spd="me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chemeClr val="tx1"/>
          </a:solidFill>
          <a:tailEnd type="arrow" w="lg" len="lg"/>
        </a:ln>
      </a:spPr>
      <a:bodyPr/>
      <a:lstStyle/>
      <a:style>
        <a:lnRef idx="1">
          <a:schemeClr val="accent1"/>
        </a:lnRef>
        <a:fillRef idx="0">
          <a:schemeClr val="accent1"/>
        </a:fillRef>
        <a:effectRef idx="0">
          <a:schemeClr val="accent1"/>
        </a:effectRef>
        <a:fontRef idx="minor">
          <a:schemeClr val="tx1"/>
        </a:fontRef>
      </a:style>
    </a:lnDef>
    <a:txDef>
      <a:spPr>
        <a:noFill/>
        <a:ln>
          <a:noFill/>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l">
          <a:defRPr dirty="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8224</TotalTime>
  <Words>12265</Words>
  <Application>Microsoft Office PowerPoint</Application>
  <PresentationFormat>Widescreen</PresentationFormat>
  <Paragraphs>1282</Paragraphs>
  <Slides>97</Slides>
  <Notes>70</Notes>
  <HiddenSlides>1</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97</vt:i4>
      </vt:variant>
    </vt:vector>
  </HeadingPairs>
  <TitlesOfParts>
    <vt:vector size="111" baseType="lpstr">
      <vt:lpstr>Abadi</vt:lpstr>
      <vt:lpstr>Arial</vt:lpstr>
      <vt:lpstr>Calibri</vt:lpstr>
      <vt:lpstr>Consolas</vt:lpstr>
      <vt:lpstr>Courier</vt:lpstr>
      <vt:lpstr>Courier New</vt:lpstr>
      <vt:lpstr>Helvetica</vt:lpstr>
      <vt:lpstr>Helvetica Light</vt:lpstr>
      <vt:lpstr>Helvetica Neue</vt:lpstr>
      <vt:lpstr>Helvetica Neue Medium</vt:lpstr>
      <vt:lpstr>Ink Free</vt:lpstr>
      <vt:lpstr>Verdana</vt:lpstr>
      <vt:lpstr>Wingdings</vt:lpstr>
      <vt:lpstr>Office Theme</vt:lpstr>
      <vt:lpstr>CS 4530: Fundamentals of Software Engineering  Module 9-10 Distributed Systems</vt:lpstr>
      <vt:lpstr>CS 4530: Fundamentals of Software Engineering  Lesson 9.1 Distributed Systems: Goals and Challenges</vt:lpstr>
      <vt:lpstr>What is a distributed system?</vt:lpstr>
      <vt:lpstr>Distributed Systems Goals</vt:lpstr>
      <vt:lpstr>Distributed Systems Goals</vt:lpstr>
      <vt:lpstr>Distributed Systems Allow Horizontal Scaling</vt:lpstr>
      <vt:lpstr>Distributed Systems Goals</vt:lpstr>
      <vt:lpstr>Multiple Servers Can Improve Throughput With Concurrency</vt:lpstr>
      <vt:lpstr>Distributed Systems Goals</vt:lpstr>
      <vt:lpstr>Distributed Systems Goals</vt:lpstr>
      <vt:lpstr>Distributed Systems Goals</vt:lpstr>
      <vt:lpstr>Distributed Systems Challenges</vt:lpstr>
      <vt:lpstr>More machines, more problems</vt:lpstr>
      <vt:lpstr>Networks introduce delays</vt:lpstr>
      <vt:lpstr>Networks still fail, intermittently and for prolonged periods</vt:lpstr>
      <vt:lpstr>We still rely on other administrators, who are not infallible</vt:lpstr>
      <vt:lpstr>CS 4530: Fundamentals of Software Engineering  Lesson 9.2: Distributing Data</vt:lpstr>
      <vt:lpstr>Dealing with Shared Data is a Challenge</vt:lpstr>
      <vt:lpstr>Recurring Problem #1: Too Much Data</vt:lpstr>
      <vt:lpstr>Recurring Solution #1: Partitioning</vt:lpstr>
      <vt:lpstr>Partitioning: Advantages</vt:lpstr>
      <vt:lpstr>Partitioning: Challenges</vt:lpstr>
      <vt:lpstr>Recurring Problem #2: Too Many Requests</vt:lpstr>
      <vt:lpstr>Recurring Solution #2: Replication</vt:lpstr>
      <vt:lpstr>Replication: Advantages</vt:lpstr>
      <vt:lpstr>Replication Problem: Consistency</vt:lpstr>
      <vt:lpstr>Sequential Consistency is the Ideal</vt:lpstr>
      <vt:lpstr>Consistent + Available</vt:lpstr>
      <vt:lpstr>What if the network fails?</vt:lpstr>
      <vt:lpstr>CAP Theorem: Consistency or Availability</vt:lpstr>
      <vt:lpstr>Luckily, there are possible compromises</vt:lpstr>
      <vt:lpstr>Most distributed systems combine both partitioning and replication</vt:lpstr>
      <vt:lpstr>CS 4530: Fundamentals of Software Engineering  Lesson 9.3: Distributing Processing</vt:lpstr>
      <vt:lpstr>Learning Objectives for this Lesson</vt:lpstr>
      <vt:lpstr>Distributed Software Architectures</vt:lpstr>
      <vt:lpstr>Review: Distributed Systems Must Compromise</vt:lpstr>
      <vt:lpstr>Replicated Systems Must Compromise</vt:lpstr>
      <vt:lpstr>The Monolith Architecture Relies on a Single Server</vt:lpstr>
      <vt:lpstr>Monolithic Architectures Struggle to Scale</vt:lpstr>
      <vt:lpstr>Replication Alone is Not The Answer</vt:lpstr>
      <vt:lpstr>Tiered Architectures</vt:lpstr>
      <vt:lpstr>Example of tiered architecture (maybe)</vt:lpstr>
      <vt:lpstr>Pipeline Architectures</vt:lpstr>
      <vt:lpstr>Pipeline Architectures</vt:lpstr>
      <vt:lpstr>Event-Driven Architectures</vt:lpstr>
      <vt:lpstr>Event-Driven Architecture Tradeoffs</vt:lpstr>
      <vt:lpstr>Microservice Architectures</vt:lpstr>
      <vt:lpstr>Microservices: Schematic Example</vt:lpstr>
      <vt:lpstr>Microservice Advantages and Disadvantages</vt:lpstr>
      <vt:lpstr>Microservices are (a) highly scalable and (b) trendy</vt:lpstr>
      <vt:lpstr>Microservices vs Monoliths</vt:lpstr>
      <vt:lpstr>CS 4530: Fundamentals of Software Engineering  Lesson 9.4: Case Studies</vt:lpstr>
      <vt:lpstr>Example: Domain Name System (DNS)</vt:lpstr>
      <vt:lpstr>Example: Domain Name System (DNS)</vt:lpstr>
      <vt:lpstr>Strawman solution: Use a local file</vt:lpstr>
      <vt:lpstr>Another Strawman: Well-known centralized server.</vt:lpstr>
      <vt:lpstr>DNS distributed system goals</vt:lpstr>
      <vt:lpstr>How to organize DNS</vt:lpstr>
      <vt:lpstr>Partitioning DNS</vt:lpstr>
      <vt:lpstr>The servers are organized into a tree</vt:lpstr>
      <vt:lpstr>PowerPoint Presentation</vt:lpstr>
      <vt:lpstr>DNS: Example</vt:lpstr>
      <vt:lpstr>This is an example of a tiered architecture</vt:lpstr>
      <vt:lpstr>But some zones are too big and too busy to be handled by a single server</vt:lpstr>
      <vt:lpstr>Replication in DNS – Root Servers</vt:lpstr>
      <vt:lpstr>There is replication even within the root servers</vt:lpstr>
      <vt:lpstr>Example: NFS, the Network File System</vt:lpstr>
      <vt:lpstr>NFS is a Monolithic Shared Filesystem</vt:lpstr>
      <vt:lpstr>Example: GFS (Google File System, ~2010)</vt:lpstr>
      <vt:lpstr>GFS Tiers Filesystem: Metadata and File Chunks</vt:lpstr>
      <vt:lpstr>Example: Reliable Real-Time Chat</vt:lpstr>
      <vt:lpstr>Event Driven Architecture: Reliable Real-Time Chat</vt:lpstr>
      <vt:lpstr>Event Driven Architecture: Reliable Real-Time Chat</vt:lpstr>
      <vt:lpstr>CS 4530 Software Engineering</vt:lpstr>
      <vt:lpstr>NFS is the Network File System</vt:lpstr>
      <vt:lpstr>NFS is a Monolithic Shared Filesystem</vt:lpstr>
      <vt:lpstr>Design Tiers Considering the Structure of Data</vt:lpstr>
      <vt:lpstr>GFS Tiers Filesystem Metadata and File Chunks</vt:lpstr>
      <vt:lpstr>Event Driven Architecture: Reliable Real-Time Chat</vt:lpstr>
      <vt:lpstr>Event Driven Architecture: Reliable Real-Time Chat</vt:lpstr>
      <vt:lpstr>Event Driven Architecture: Reliable Real-Time Chat</vt:lpstr>
      <vt:lpstr>How Do Components/Services Communicate?</vt:lpstr>
      <vt:lpstr>REST vs. Sockets</vt:lpstr>
      <vt:lpstr>REST: Representational State Transfer</vt:lpstr>
      <vt:lpstr>REST Principles </vt:lpstr>
      <vt:lpstr>“Not cacheable” means that it must be executed exactly once per user request.</vt:lpstr>
      <vt:lpstr>Uniform Interface: Nouns are represented as URIs</vt:lpstr>
      <vt:lpstr>Uniform Interface: Verbs are represented as http methods</vt:lpstr>
      <vt:lpstr>You say you want parameters?</vt:lpstr>
      <vt:lpstr>Example interface #1: a todo-list manager</vt:lpstr>
      <vt:lpstr>Example Interface #2: a database of transcripts</vt:lpstr>
      <vt:lpstr>Specify REST APIs using OpenAPI</vt:lpstr>
      <vt:lpstr>TSOA Auto-Generates OpenAPI Specifications from TypeScript</vt:lpstr>
      <vt:lpstr>TSOA Auto-Generates OpenAPI Specifications from TypeScript</vt:lpstr>
      <vt:lpstr>Converting JavaScript Errors to HTTP Errors</vt:lpstr>
      <vt:lpstr>Activity: Build the Transcript REST API</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5: Concurrency Patterns in Typescript</dc:title>
  <cp:lastModifiedBy>Mitchell Wand</cp:lastModifiedBy>
  <cp:revision>71</cp:revision>
  <dcterms:modified xsi:type="dcterms:W3CDTF">2022-12-23T03:21:39Z</dcterms:modified>
</cp:coreProperties>
</file>